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4"/>
  </p:notesMasterIdLst>
  <p:handoutMasterIdLst>
    <p:handoutMasterId r:id="rId35"/>
  </p:handoutMasterIdLst>
  <p:sldIdLst>
    <p:sldId id="710" r:id="rId2"/>
    <p:sldId id="878" r:id="rId3"/>
    <p:sldId id="877" r:id="rId4"/>
    <p:sldId id="876" r:id="rId5"/>
    <p:sldId id="879" r:id="rId6"/>
    <p:sldId id="880" r:id="rId7"/>
    <p:sldId id="895" r:id="rId8"/>
    <p:sldId id="896" r:id="rId9"/>
    <p:sldId id="897" r:id="rId10"/>
    <p:sldId id="906" r:id="rId11"/>
    <p:sldId id="893" r:id="rId12"/>
    <p:sldId id="907" r:id="rId13"/>
    <p:sldId id="874" r:id="rId14"/>
    <p:sldId id="881" r:id="rId15"/>
    <p:sldId id="882" r:id="rId16"/>
    <p:sldId id="898" r:id="rId17"/>
    <p:sldId id="883" r:id="rId18"/>
    <p:sldId id="884" r:id="rId19"/>
    <p:sldId id="885" r:id="rId20"/>
    <p:sldId id="886" r:id="rId21"/>
    <p:sldId id="900" r:id="rId22"/>
    <p:sldId id="901" r:id="rId23"/>
    <p:sldId id="899" r:id="rId24"/>
    <p:sldId id="910" r:id="rId25"/>
    <p:sldId id="902" r:id="rId26"/>
    <p:sldId id="888" r:id="rId27"/>
    <p:sldId id="903" r:id="rId28"/>
    <p:sldId id="904" r:id="rId29"/>
    <p:sldId id="905" r:id="rId30"/>
    <p:sldId id="891" r:id="rId31"/>
    <p:sldId id="908" r:id="rId32"/>
    <p:sldId id="909" r:id="rId33"/>
  </p:sldIdLst>
  <p:sldSz cx="9144000" cy="6858000" type="screen4x3"/>
  <p:notesSz cx="6858000" cy="9737725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buClr>
        <a:srgbClr val="FF3300"/>
      </a:buClr>
      <a:buFont typeface="Wingdings" pitchFamily="2" charset="2"/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buClr>
        <a:srgbClr val="FF3300"/>
      </a:buClr>
      <a:buFont typeface="Wingdings" pitchFamily="2" charset="2"/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buClr>
        <a:srgbClr val="FF3300"/>
      </a:buClr>
      <a:buFont typeface="Wingdings" pitchFamily="2" charset="2"/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buClr>
        <a:srgbClr val="FF3300"/>
      </a:buClr>
      <a:buFont typeface="Wingdings" pitchFamily="2" charset="2"/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buClr>
        <a:srgbClr val="FF3300"/>
      </a:buClr>
      <a:buFont typeface="Wingdings" pitchFamily="2" charset="2"/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FFFF"/>
    <a:srgbClr val="587B35"/>
    <a:srgbClr val="652525"/>
    <a:srgbClr val="DDDDDD"/>
    <a:srgbClr val="CCFF33"/>
    <a:srgbClr val="FFCCCC"/>
    <a:srgbClr val="54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34" autoAdjust="0"/>
    <p:restoredTop sz="86340" autoAdjust="0"/>
  </p:normalViewPr>
  <p:slideViewPr>
    <p:cSldViewPr>
      <p:cViewPr varScale="1">
        <p:scale>
          <a:sx n="92" d="100"/>
          <a:sy n="92" d="100"/>
        </p:scale>
        <p:origin x="180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6"/>
    </p:cViewPr>
  </p:sorterViewPr>
  <p:notesViewPr>
    <p:cSldViewPr>
      <p:cViewPr varScale="1">
        <p:scale>
          <a:sx n="81" d="100"/>
          <a:sy n="81" d="100"/>
        </p:scale>
        <p:origin x="-1920" y="-90"/>
      </p:cViewPr>
      <p:guideLst>
        <p:guide orient="horz" pos="306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buClrTx/>
              <a:buFontTx/>
              <a:buNone/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buClrTx/>
              <a:buFontTx/>
              <a:buNone/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9250363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buClrTx/>
              <a:buFontTx/>
              <a:buNone/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250363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buClrTx/>
              <a:buFontTx/>
              <a:buNone/>
              <a:defRPr sz="1300" b="0"/>
            </a:lvl1pPr>
          </a:lstStyle>
          <a:p>
            <a:pPr>
              <a:defRPr/>
            </a:pPr>
            <a:fld id="{11B4C896-1788-4030-8EDB-F872F83AF14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34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buClrTx/>
              <a:buFontTx/>
              <a:buNone/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buClrTx/>
              <a:buFontTx/>
              <a:buNone/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30250"/>
            <a:ext cx="4870450" cy="36528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25975"/>
            <a:ext cx="5486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9250363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buClrTx/>
              <a:buFontTx/>
              <a:buNone/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250363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buClrTx/>
              <a:buFontTx/>
              <a:buNone/>
              <a:defRPr sz="1300" b="0"/>
            </a:lvl1pPr>
          </a:lstStyle>
          <a:p>
            <a:pPr>
              <a:defRPr/>
            </a:pPr>
            <a:fld id="{6EDCD874-F5C2-4497-B554-3E0EA53F841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95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DC91F9-AB47-469F-9375-38F26F63943F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30250"/>
            <a:ext cx="4868863" cy="365125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71642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ASIC = Application specific IC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22695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FPGA</a:t>
            </a:r>
            <a:r>
              <a:rPr lang="en-US" baseline="0" dirty="0" smtClean="0"/>
              <a:t> = Field programmable gate array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640354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Huge simplification.</a:t>
            </a:r>
            <a:r>
              <a:rPr lang="en-US" baseline="0" dirty="0" smtClean="0"/>
              <a:t> Tests are ignored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349529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SIMD</a:t>
            </a:r>
          </a:p>
          <a:p>
            <a:pPr eaLnBrk="1" hangingPunct="1"/>
            <a:r>
              <a:rPr lang="en-US" dirty="0" smtClean="0"/>
              <a:t>Threading</a:t>
            </a:r>
            <a:r>
              <a:rPr lang="en-US" baseline="0" dirty="0" smtClean="0"/>
              <a:t> </a:t>
            </a:r>
          </a:p>
          <a:p>
            <a:pPr eaLnBrk="1" hangingPunct="1"/>
            <a:r>
              <a:rPr lang="en-US" baseline="0" dirty="0" smtClean="0"/>
              <a:t>IPC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252776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346160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3278019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4450977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Explain difference between static and dynamic</a:t>
            </a:r>
            <a:r>
              <a:rPr lang="en-US" baseline="0" dirty="0" smtClean="0"/>
              <a:t> (domino) logic</a:t>
            </a:r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362199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Show hazard</a:t>
            </a:r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604400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Give</a:t>
            </a:r>
            <a:r>
              <a:rPr lang="en-US" baseline="0" dirty="0" smtClean="0"/>
              <a:t> positive and negative examples</a:t>
            </a:r>
          </a:p>
          <a:p>
            <a:pPr eaLnBrk="1" hangingPunct="1"/>
            <a:r>
              <a:rPr lang="en-US" baseline="0" dirty="0" smtClean="0"/>
              <a:t>Explain </a:t>
            </a:r>
            <a:r>
              <a:rPr lang="en-US" baseline="0" dirty="0" err="1" smtClean="0"/>
              <a:t>fanout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12168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388423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6846098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4434641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Show components</a:t>
            </a:r>
            <a:r>
              <a:rPr lang="en-US" baseline="0" dirty="0" smtClean="0"/>
              <a:t> in series and in parallel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998657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23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087283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24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087283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25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539241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26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831323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27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640652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28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4887572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29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63115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Most digital</a:t>
            </a:r>
            <a:r>
              <a:rPr lang="en-US" baseline="0" dirty="0" smtClean="0"/>
              <a:t> design effort in the industry is non-CPU ASICs</a:t>
            </a:r>
          </a:p>
          <a:p>
            <a:pPr eaLnBrk="1" hangingPunct="1"/>
            <a:r>
              <a:rPr lang="en-US" baseline="0" dirty="0" smtClean="0"/>
              <a:t>IP cores and fabless semiconductor industry</a:t>
            </a:r>
          </a:p>
          <a:p>
            <a:pPr eaLnBrk="1" hangingPunct="1"/>
            <a:r>
              <a:rPr lang="en-US" baseline="0" dirty="0" smtClean="0"/>
              <a:t>CPUs are often instanced in complex HW systems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167796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30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5407992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31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6468579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32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530642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Unsystematic</a:t>
            </a:r>
            <a:r>
              <a:rPr lang="en-US" baseline="0" dirty="0" smtClean="0"/>
              <a:t> knowledge</a:t>
            </a:r>
          </a:p>
          <a:p>
            <a:pPr eaLnBrk="1" hangingPunct="1"/>
            <a:r>
              <a:rPr lang="en-US" baseline="0" dirty="0" smtClean="0"/>
              <a:t>Practitioner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87661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591694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HDL</a:t>
            </a:r>
            <a:r>
              <a:rPr lang="en-US" baseline="0" dirty="0" smtClean="0"/>
              <a:t> </a:t>
            </a:r>
            <a:r>
              <a:rPr lang="mr-IN" baseline="0" dirty="0" smtClean="0"/>
              <a:t>–</a:t>
            </a:r>
            <a:r>
              <a:rPr lang="en-US" baseline="0" dirty="0" smtClean="0"/>
              <a:t> Verilog! We will learn how to code and see (toy) HW development flow</a:t>
            </a:r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07003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Hardware</a:t>
            </a:r>
            <a:r>
              <a:rPr lang="en-US" baseline="0" dirty="0" smtClean="0"/>
              <a:t> engineer at work?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41750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 fab</a:t>
            </a:r>
            <a:r>
              <a:rPr lang="en-US" baseline="0" dirty="0" smtClean="0"/>
              <a:t> worker holding a </a:t>
            </a:r>
            <a:r>
              <a:rPr lang="en-US" baseline="0" dirty="0" err="1" smtClean="0"/>
              <a:t>photolitographic</a:t>
            </a:r>
            <a:r>
              <a:rPr lang="en-US" baseline="0" dirty="0" smtClean="0"/>
              <a:t> mask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88025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08FBD-754D-491C-863D-C82C4D783E9C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99% of logic</a:t>
            </a:r>
            <a:r>
              <a:rPr lang="en-US" baseline="0" dirty="0" smtClean="0"/>
              <a:t> design is actually this: writing code and running tests</a:t>
            </a:r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03918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332" name="Text Box 4"/>
          <p:cNvSpPr txBox="1">
            <a:spLocks noChangeArrowheads="1"/>
          </p:cNvSpPr>
          <p:nvPr/>
        </p:nvSpPr>
        <p:spPr bwMode="auto">
          <a:xfrm>
            <a:off x="8308975" y="168275"/>
            <a:ext cx="644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buClrTx/>
              <a:buFontTx/>
              <a:buNone/>
              <a:defRPr/>
            </a:pPr>
            <a:fld id="{F8FE73F3-8C06-4483-8712-71119C12FC41}" type="slidenum">
              <a:rPr lang="he-IL">
                <a:solidFill>
                  <a:schemeClr val="bg1"/>
                </a:solidFill>
                <a:latin typeface="Arial Narrow" pitchFamily="34" charset="0"/>
              </a:rPr>
              <a:pPr algn="r">
                <a:buClrTx/>
                <a:buFontTx/>
                <a:buNone/>
                <a:defRPr/>
              </a:pPr>
              <a:t>‹#›</a:t>
            </a:fld>
            <a:endParaRPr lang="en-US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67354" name="Rectangle 26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F3F3F3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67330" name="Rectangle 2"/>
          <p:cNvSpPr>
            <a:spLocks noChangeArrowheads="1"/>
          </p:cNvSpPr>
          <p:nvPr/>
        </p:nvSpPr>
        <p:spPr bwMode="auto">
          <a:xfrm>
            <a:off x="0" y="14288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67331" name="Rectangle 3"/>
          <p:cNvSpPr>
            <a:spLocks noChangeArrowheads="1"/>
          </p:cNvSpPr>
          <p:nvPr/>
        </p:nvSpPr>
        <p:spPr bwMode="auto">
          <a:xfrm>
            <a:off x="8686800" y="1233488"/>
            <a:ext cx="381000" cy="495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67334" name="Rectangle 6"/>
          <p:cNvSpPr>
            <a:spLocks noChangeArrowheads="1"/>
          </p:cNvSpPr>
          <p:nvPr/>
        </p:nvSpPr>
        <p:spPr bwMode="auto">
          <a:xfrm>
            <a:off x="0" y="1233488"/>
            <a:ext cx="381000" cy="495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67335" name="Rectangle 7"/>
          <p:cNvSpPr>
            <a:spLocks noChangeArrowheads="1"/>
          </p:cNvSpPr>
          <p:nvPr/>
        </p:nvSpPr>
        <p:spPr bwMode="auto">
          <a:xfrm>
            <a:off x="0" y="6186488"/>
            <a:ext cx="91440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67336" name="Rectangle 8"/>
          <p:cNvSpPr>
            <a:spLocks noChangeArrowheads="1"/>
          </p:cNvSpPr>
          <p:nvPr/>
        </p:nvSpPr>
        <p:spPr bwMode="auto">
          <a:xfrm>
            <a:off x="-76200" y="1081088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67339" name="Rectangle 11"/>
          <p:cNvSpPr>
            <a:spLocks noChangeArrowheads="1"/>
          </p:cNvSpPr>
          <p:nvPr/>
        </p:nvSpPr>
        <p:spPr bwMode="auto">
          <a:xfrm>
            <a:off x="457200" y="852488"/>
            <a:ext cx="8305800" cy="457200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67340" name="Rectangle 12"/>
          <p:cNvSpPr>
            <a:spLocks noChangeArrowheads="1"/>
          </p:cNvSpPr>
          <p:nvPr/>
        </p:nvSpPr>
        <p:spPr bwMode="auto">
          <a:xfrm>
            <a:off x="457200" y="1385888"/>
            <a:ext cx="8305800" cy="4876800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67341" name="Rectangle 13"/>
          <p:cNvSpPr>
            <a:spLocks noChangeArrowheads="1"/>
          </p:cNvSpPr>
          <p:nvPr/>
        </p:nvSpPr>
        <p:spPr bwMode="auto">
          <a:xfrm>
            <a:off x="457200" y="6338888"/>
            <a:ext cx="8305800" cy="381000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67342" name="AutoShape 14"/>
          <p:cNvSpPr>
            <a:spLocks noChangeArrowheads="1"/>
          </p:cNvSpPr>
          <p:nvPr/>
        </p:nvSpPr>
        <p:spPr bwMode="auto">
          <a:xfrm>
            <a:off x="-14288" y="0"/>
            <a:ext cx="9144001" cy="6858000"/>
          </a:xfrm>
          <a:prstGeom prst="roundRect">
            <a:avLst>
              <a:gd name="adj" fmla="val 2153"/>
            </a:avLst>
          </a:prstGeom>
          <a:noFill/>
          <a:ln w="1524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67343" name="Rectangle 15"/>
          <p:cNvSpPr>
            <a:spLocks noChangeArrowheads="1"/>
          </p:cNvSpPr>
          <p:nvPr/>
        </p:nvSpPr>
        <p:spPr bwMode="auto">
          <a:xfrm>
            <a:off x="457200" y="1385888"/>
            <a:ext cx="4152900" cy="4876800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67345" name="Rectangle 17"/>
          <p:cNvSpPr>
            <a:spLocks noChangeArrowheads="1"/>
          </p:cNvSpPr>
          <p:nvPr/>
        </p:nvSpPr>
        <p:spPr bwMode="auto">
          <a:xfrm>
            <a:off x="685800" y="1385888"/>
            <a:ext cx="8153400" cy="4800600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67346" name="Rectangle 18"/>
          <p:cNvSpPr>
            <a:spLocks noChangeArrowheads="1"/>
          </p:cNvSpPr>
          <p:nvPr/>
        </p:nvSpPr>
        <p:spPr bwMode="auto">
          <a:xfrm>
            <a:off x="685800" y="1385888"/>
            <a:ext cx="8153400" cy="228600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67347" name="Rectangle 19"/>
          <p:cNvSpPr>
            <a:spLocks noChangeArrowheads="1"/>
          </p:cNvSpPr>
          <p:nvPr/>
        </p:nvSpPr>
        <p:spPr bwMode="auto">
          <a:xfrm>
            <a:off x="381000" y="6262688"/>
            <a:ext cx="8458200" cy="457200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67348" name="Rectangle 20"/>
          <p:cNvSpPr>
            <a:spLocks noChangeArrowheads="1"/>
          </p:cNvSpPr>
          <p:nvPr/>
        </p:nvSpPr>
        <p:spPr bwMode="auto">
          <a:xfrm>
            <a:off x="381000" y="1385888"/>
            <a:ext cx="8458200" cy="4800600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NUL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4" Type="http://schemas.microsoft.com/office/2007/relationships/hdphoto" Target="NUL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NUL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ChangeArrowheads="1"/>
          </p:cNvSpPr>
          <p:nvPr/>
        </p:nvSpPr>
        <p:spPr bwMode="auto">
          <a:xfrm>
            <a:off x="0" y="3276600"/>
            <a:ext cx="9144000" cy="3581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 flipH="1">
            <a:off x="0" y="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AutoShape 5"/>
          <p:cNvSpPr>
            <a:spLocks noChangeArrowheads="1"/>
          </p:cNvSpPr>
          <p:nvPr/>
        </p:nvSpPr>
        <p:spPr bwMode="auto">
          <a:xfrm>
            <a:off x="-14288" y="-14288"/>
            <a:ext cx="9144001" cy="6858001"/>
          </a:xfrm>
          <a:prstGeom prst="roundRect">
            <a:avLst>
              <a:gd name="adj" fmla="val 2153"/>
            </a:avLst>
          </a:prstGeom>
          <a:noFill/>
          <a:ln w="1270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304800" y="6205538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>
              <a:solidFill>
                <a:schemeClr val="bg2"/>
              </a:solidFill>
            </a:endParaRPr>
          </a:p>
          <a:p>
            <a:endParaRPr lang="en-US" sz="1200" i="1">
              <a:solidFill>
                <a:schemeClr val="bg2"/>
              </a:solidFill>
            </a:endParaRPr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2095500" y="4038600"/>
            <a:ext cx="363913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800" dirty="0" smtClean="0"/>
              <a:t>Digital Logic Design</a:t>
            </a:r>
          </a:p>
          <a:p>
            <a:pPr>
              <a:buClrTx/>
              <a:buFontTx/>
              <a:buNone/>
            </a:pPr>
            <a:r>
              <a:rPr lang="en-US" sz="2800" b="0" dirty="0" smtClean="0"/>
              <a:t>234262</a:t>
            </a:r>
          </a:p>
          <a:p>
            <a:pPr>
              <a:buClrTx/>
              <a:buFontTx/>
              <a:buNone/>
            </a:pPr>
            <a:endParaRPr lang="en-US" sz="2800" dirty="0"/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2093913" y="5131713"/>
            <a:ext cx="20040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200" b="0" dirty="0"/>
              <a:t>Alex </a:t>
            </a:r>
            <a:r>
              <a:rPr lang="en-US" sz="2200" b="0" dirty="0" smtClean="0"/>
              <a:t>Bronstein</a:t>
            </a:r>
            <a:endParaRPr lang="en-US" sz="2200" b="0" dirty="0"/>
          </a:p>
        </p:txBody>
      </p:sp>
      <p:pic>
        <p:nvPicPr>
          <p:cNvPr id="2052" name="Picture 4" descr="Image result for process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323"/>
          <a:stretch/>
        </p:blipFill>
        <p:spPr bwMode="auto">
          <a:xfrm>
            <a:off x="13104" y="-76200"/>
            <a:ext cx="9158288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-14288" y="0"/>
            <a:ext cx="9144001" cy="6858000"/>
          </a:xfrm>
          <a:prstGeom prst="roundRect">
            <a:avLst>
              <a:gd name="adj" fmla="val 2153"/>
            </a:avLst>
          </a:prstGeom>
          <a:noFill/>
          <a:ln w="1524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487505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Hardware Design Flow (ASIC)</a:t>
            </a:r>
            <a:endParaRPr lang="en-US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529979"/>
            <a:ext cx="1758521" cy="4426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0" dirty="0" smtClean="0"/>
              <a:t>Design specs</a:t>
            </a:r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774036" y="2362200"/>
            <a:ext cx="1582048" cy="4426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0" dirty="0" smtClean="0"/>
              <a:t>Architecture</a:t>
            </a:r>
            <a:endParaRPr lang="en-US" b="0" dirty="0"/>
          </a:p>
        </p:txBody>
      </p:sp>
      <p:sp>
        <p:nvSpPr>
          <p:cNvPr id="6" name="TextBox 5"/>
          <p:cNvSpPr txBox="1"/>
          <p:nvPr/>
        </p:nvSpPr>
        <p:spPr>
          <a:xfrm>
            <a:off x="786945" y="3182173"/>
            <a:ext cx="1556230" cy="4426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0" dirty="0" smtClean="0"/>
              <a:t>RTL design</a:t>
            </a:r>
            <a:endParaRPr lang="en-US" b="0" dirty="0"/>
          </a:p>
        </p:txBody>
      </p:sp>
      <p:sp>
        <p:nvSpPr>
          <p:cNvPr id="7" name="TextBox 6"/>
          <p:cNvSpPr txBox="1"/>
          <p:nvPr/>
        </p:nvSpPr>
        <p:spPr>
          <a:xfrm>
            <a:off x="219110" y="4038600"/>
            <a:ext cx="2691899" cy="4426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0" dirty="0" smtClean="0"/>
              <a:t>Functional verification</a:t>
            </a:r>
            <a:endParaRPr lang="en-US" b="0" dirty="0"/>
          </a:p>
        </p:txBody>
      </p:sp>
      <p:sp>
        <p:nvSpPr>
          <p:cNvPr id="8" name="TextBox 7"/>
          <p:cNvSpPr txBox="1"/>
          <p:nvPr/>
        </p:nvSpPr>
        <p:spPr>
          <a:xfrm>
            <a:off x="577137" y="4874507"/>
            <a:ext cx="1975843" cy="4426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0" smtClean="0"/>
              <a:t>Logic synthesis</a:t>
            </a:r>
            <a:endParaRPr lang="en-US" b="0" dirty="0"/>
          </a:p>
        </p:txBody>
      </p:sp>
      <p:sp>
        <p:nvSpPr>
          <p:cNvPr id="9" name="TextBox 8"/>
          <p:cNvSpPr txBox="1"/>
          <p:nvPr/>
        </p:nvSpPr>
        <p:spPr>
          <a:xfrm>
            <a:off x="4069029" y="4874507"/>
            <a:ext cx="1846757" cy="4426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0" dirty="0" smtClean="0"/>
              <a:t>Floor planning</a:t>
            </a:r>
            <a:endParaRPr lang="en-US" b="0" dirty="0"/>
          </a:p>
        </p:txBody>
      </p:sp>
      <p:sp>
        <p:nvSpPr>
          <p:cNvPr id="10" name="TextBox 9"/>
          <p:cNvSpPr txBox="1"/>
          <p:nvPr/>
        </p:nvSpPr>
        <p:spPr>
          <a:xfrm>
            <a:off x="3733856" y="4038600"/>
            <a:ext cx="2517101" cy="4426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0" dirty="0" smtClean="0"/>
              <a:t>Placement &amp; routing</a:t>
            </a:r>
            <a:endParaRPr lang="en-US" b="0" dirty="0"/>
          </a:p>
        </p:txBody>
      </p:sp>
      <p:sp>
        <p:nvSpPr>
          <p:cNvPr id="11" name="TextBox 10"/>
          <p:cNvSpPr txBox="1"/>
          <p:nvPr/>
        </p:nvSpPr>
        <p:spPr>
          <a:xfrm>
            <a:off x="3725764" y="2323465"/>
            <a:ext cx="2533286" cy="4426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0" dirty="0" smtClean="0"/>
              <a:t>Physical verification</a:t>
            </a:r>
            <a:endParaRPr lang="en-US" b="0" dirty="0"/>
          </a:p>
        </p:txBody>
      </p:sp>
      <p:sp>
        <p:nvSpPr>
          <p:cNvPr id="12" name="TextBox 11"/>
          <p:cNvSpPr txBox="1"/>
          <p:nvPr/>
        </p:nvSpPr>
        <p:spPr>
          <a:xfrm>
            <a:off x="4422572" y="1503492"/>
            <a:ext cx="1139670" cy="4426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0" dirty="0" err="1" smtClean="0"/>
              <a:t>Tapeout</a:t>
            </a:r>
            <a:endParaRPr lang="en-US" b="0" dirty="0"/>
          </a:p>
        </p:txBody>
      </p:sp>
      <p:sp>
        <p:nvSpPr>
          <p:cNvPr id="13" name="TextBox 12"/>
          <p:cNvSpPr txBox="1"/>
          <p:nvPr/>
        </p:nvSpPr>
        <p:spPr>
          <a:xfrm>
            <a:off x="6955021" y="2357967"/>
            <a:ext cx="1655579" cy="4426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0" dirty="0" smtClean="0"/>
              <a:t>Mask tooling</a:t>
            </a:r>
            <a:endParaRPr lang="en-US" b="0" dirty="0"/>
          </a:p>
        </p:txBody>
      </p:sp>
      <p:sp>
        <p:nvSpPr>
          <p:cNvPr id="14" name="TextBox 13"/>
          <p:cNvSpPr txBox="1"/>
          <p:nvPr/>
        </p:nvSpPr>
        <p:spPr>
          <a:xfrm>
            <a:off x="7034591" y="3182173"/>
            <a:ext cx="1496437" cy="4426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0" dirty="0" smtClean="0"/>
              <a:t>Fabrication</a:t>
            </a:r>
            <a:endParaRPr lang="en-US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7070879" y="4038600"/>
            <a:ext cx="1423860" cy="4426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0" dirty="0" smtClean="0"/>
              <a:t>Packaging</a:t>
            </a:r>
          </a:p>
        </p:txBody>
      </p:sp>
      <p:cxnSp>
        <p:nvCxnSpPr>
          <p:cNvPr id="18" name="Straight Arrow Connector 17"/>
          <p:cNvCxnSpPr>
            <a:stCxn id="3" idx="2"/>
            <a:endCxn id="5" idx="0"/>
          </p:cNvCxnSpPr>
          <p:nvPr/>
        </p:nvCxnSpPr>
        <p:spPr bwMode="auto">
          <a:xfrm flipH="1">
            <a:off x="1565060" y="1972653"/>
            <a:ext cx="1" cy="38954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5" idx="2"/>
            <a:endCxn id="6" idx="0"/>
          </p:cNvCxnSpPr>
          <p:nvPr/>
        </p:nvCxnSpPr>
        <p:spPr bwMode="auto">
          <a:xfrm>
            <a:off x="1565060" y="2804874"/>
            <a:ext cx="0" cy="37729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>
            <a:stCxn id="6" idx="2"/>
            <a:endCxn id="7" idx="0"/>
          </p:cNvCxnSpPr>
          <p:nvPr/>
        </p:nvCxnSpPr>
        <p:spPr bwMode="auto">
          <a:xfrm>
            <a:off x="1565060" y="3624847"/>
            <a:ext cx="0" cy="41375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>
            <a:stCxn id="7" idx="2"/>
            <a:endCxn id="8" idx="0"/>
          </p:cNvCxnSpPr>
          <p:nvPr/>
        </p:nvCxnSpPr>
        <p:spPr bwMode="auto">
          <a:xfrm flipH="1">
            <a:off x="1565059" y="4481274"/>
            <a:ext cx="1" cy="39323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Elbow Connector 25"/>
          <p:cNvCxnSpPr>
            <a:stCxn id="8" idx="2"/>
            <a:endCxn id="9" idx="2"/>
          </p:cNvCxnSpPr>
          <p:nvPr/>
        </p:nvCxnSpPr>
        <p:spPr bwMode="auto">
          <a:xfrm rot="16200000" flipH="1">
            <a:off x="3278733" y="3603506"/>
            <a:ext cx="12700" cy="3427349"/>
          </a:xfrm>
          <a:prstGeom prst="bentConnector3">
            <a:avLst>
              <a:gd name="adj1" fmla="val 300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>
            <a:stCxn id="9" idx="0"/>
            <a:endCxn id="10" idx="2"/>
          </p:cNvCxnSpPr>
          <p:nvPr/>
        </p:nvCxnSpPr>
        <p:spPr bwMode="auto">
          <a:xfrm flipH="1" flipV="1">
            <a:off x="4992407" y="4481274"/>
            <a:ext cx="1" cy="39323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>
            <a:stCxn id="10" idx="0"/>
            <a:endCxn id="35" idx="2"/>
          </p:cNvCxnSpPr>
          <p:nvPr/>
        </p:nvCxnSpPr>
        <p:spPr bwMode="auto">
          <a:xfrm flipH="1" flipV="1">
            <a:off x="4991376" y="3620647"/>
            <a:ext cx="1031" cy="41795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480" name="Straight Arrow Connector 20479"/>
          <p:cNvCxnSpPr>
            <a:stCxn id="11" idx="0"/>
            <a:endCxn id="12" idx="2"/>
          </p:cNvCxnSpPr>
          <p:nvPr/>
        </p:nvCxnSpPr>
        <p:spPr bwMode="auto">
          <a:xfrm flipV="1">
            <a:off x="4992407" y="1946166"/>
            <a:ext cx="0" cy="37729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483" name="Straight Arrow Connector 20482"/>
          <p:cNvCxnSpPr>
            <a:stCxn id="13" idx="2"/>
            <a:endCxn id="14" idx="0"/>
          </p:cNvCxnSpPr>
          <p:nvPr/>
        </p:nvCxnSpPr>
        <p:spPr bwMode="auto">
          <a:xfrm flipH="1">
            <a:off x="7782810" y="2800641"/>
            <a:ext cx="1" cy="38153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485" name="Straight Arrow Connector 20484"/>
          <p:cNvCxnSpPr>
            <a:stCxn id="14" idx="2"/>
            <a:endCxn id="17" idx="0"/>
          </p:cNvCxnSpPr>
          <p:nvPr/>
        </p:nvCxnSpPr>
        <p:spPr bwMode="auto">
          <a:xfrm flipH="1">
            <a:off x="7782809" y="3624847"/>
            <a:ext cx="1" cy="41375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487" name="Elbow Connector 20486"/>
          <p:cNvCxnSpPr>
            <a:stCxn id="12" idx="0"/>
            <a:endCxn id="13" idx="0"/>
          </p:cNvCxnSpPr>
          <p:nvPr/>
        </p:nvCxnSpPr>
        <p:spPr bwMode="auto">
          <a:xfrm rot="16200000" flipH="1">
            <a:off x="5960371" y="535527"/>
            <a:ext cx="854475" cy="2790404"/>
          </a:xfrm>
          <a:prstGeom prst="bentConnector3">
            <a:avLst>
              <a:gd name="adj1" fmla="val -4062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490" name="TextBox 20489"/>
          <p:cNvSpPr txBox="1"/>
          <p:nvPr/>
        </p:nvSpPr>
        <p:spPr>
          <a:xfrm>
            <a:off x="922833" y="6019800"/>
            <a:ext cx="1297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Frontend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422571" y="6019800"/>
            <a:ext cx="1255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Backend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176713" y="5943600"/>
            <a:ext cx="1212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Foundry</a:t>
            </a:r>
            <a:endParaRPr lang="en-US" dirty="0"/>
          </a:p>
        </p:txBody>
      </p:sp>
      <p:sp>
        <p:nvSpPr>
          <p:cNvPr id="20491" name="Can 20490"/>
          <p:cNvSpPr/>
          <p:nvPr/>
        </p:nvSpPr>
        <p:spPr bwMode="auto">
          <a:xfrm>
            <a:off x="3131302" y="2235974"/>
            <a:ext cx="381000" cy="535693"/>
          </a:xfrm>
          <a:prstGeom prst="ca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497" name="Rectangle 20496"/>
          <p:cNvSpPr/>
          <p:nvPr/>
        </p:nvSpPr>
        <p:spPr>
          <a:xfrm>
            <a:off x="2608909" y="1447800"/>
            <a:ext cx="14835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0" dirty="0" smtClean="0"/>
              <a:t>Technology</a:t>
            </a:r>
          </a:p>
          <a:p>
            <a:pPr algn="ctr"/>
            <a:r>
              <a:rPr lang="en-US" b="0" dirty="0" smtClean="0"/>
              <a:t>library</a:t>
            </a:r>
            <a:endParaRPr lang="en-US" dirty="0"/>
          </a:p>
        </p:txBody>
      </p:sp>
      <p:cxnSp>
        <p:nvCxnSpPr>
          <p:cNvPr id="20502" name="Elbow Connector 20501"/>
          <p:cNvCxnSpPr>
            <a:stCxn id="20491" idx="3"/>
            <a:endCxn id="8" idx="3"/>
          </p:cNvCxnSpPr>
          <p:nvPr/>
        </p:nvCxnSpPr>
        <p:spPr bwMode="auto">
          <a:xfrm rot="5400000">
            <a:off x="1775303" y="3549344"/>
            <a:ext cx="2324177" cy="768822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3689125" y="3177973"/>
            <a:ext cx="2604501" cy="4426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0" dirty="0" smtClean="0"/>
              <a:t>Static timing analysis</a:t>
            </a:r>
            <a:endParaRPr lang="en-US" b="0" dirty="0"/>
          </a:p>
        </p:txBody>
      </p:sp>
      <p:cxnSp>
        <p:nvCxnSpPr>
          <p:cNvPr id="38" name="Straight Arrow Connector 37"/>
          <p:cNvCxnSpPr>
            <a:stCxn id="35" idx="0"/>
            <a:endCxn id="11" idx="2"/>
          </p:cNvCxnSpPr>
          <p:nvPr/>
        </p:nvCxnSpPr>
        <p:spPr bwMode="auto">
          <a:xfrm flipV="1">
            <a:off x="4991376" y="2766139"/>
            <a:ext cx="1031" cy="41183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79743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500489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Hardware Design Flow (FPGA)</a:t>
            </a:r>
            <a:endParaRPr lang="en-US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3565991" y="1295400"/>
            <a:ext cx="1758521" cy="4426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0" dirty="0" smtClean="0"/>
              <a:t>Design specs</a:t>
            </a:r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3654227" y="2127621"/>
            <a:ext cx="1582048" cy="4426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0" dirty="0" smtClean="0"/>
              <a:t>Architecture</a:t>
            </a:r>
            <a:endParaRPr lang="en-US" b="0" dirty="0"/>
          </a:p>
        </p:txBody>
      </p:sp>
      <p:sp>
        <p:nvSpPr>
          <p:cNvPr id="6" name="TextBox 5"/>
          <p:cNvSpPr txBox="1"/>
          <p:nvPr/>
        </p:nvSpPr>
        <p:spPr>
          <a:xfrm>
            <a:off x="3667136" y="2947594"/>
            <a:ext cx="1556230" cy="4426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0" dirty="0" smtClean="0"/>
              <a:t>RTL design</a:t>
            </a:r>
            <a:endParaRPr lang="en-US" b="0" dirty="0"/>
          </a:p>
        </p:txBody>
      </p:sp>
      <p:sp>
        <p:nvSpPr>
          <p:cNvPr id="7" name="TextBox 6"/>
          <p:cNvSpPr txBox="1"/>
          <p:nvPr/>
        </p:nvSpPr>
        <p:spPr>
          <a:xfrm>
            <a:off x="3099301" y="3804021"/>
            <a:ext cx="2691899" cy="4426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0" dirty="0" smtClean="0"/>
              <a:t>Functional verification</a:t>
            </a:r>
            <a:endParaRPr lang="en-US" b="0" dirty="0"/>
          </a:p>
        </p:txBody>
      </p:sp>
      <p:sp>
        <p:nvSpPr>
          <p:cNvPr id="8" name="TextBox 7"/>
          <p:cNvSpPr txBox="1"/>
          <p:nvPr/>
        </p:nvSpPr>
        <p:spPr>
          <a:xfrm>
            <a:off x="3457328" y="4639928"/>
            <a:ext cx="1975843" cy="4426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0" smtClean="0"/>
              <a:t>Logic synthesis</a:t>
            </a:r>
            <a:endParaRPr lang="en-US" b="0" dirty="0"/>
          </a:p>
        </p:txBody>
      </p:sp>
      <p:sp>
        <p:nvSpPr>
          <p:cNvPr id="10" name="TextBox 9"/>
          <p:cNvSpPr txBox="1"/>
          <p:nvPr/>
        </p:nvSpPr>
        <p:spPr>
          <a:xfrm>
            <a:off x="3186698" y="5476928"/>
            <a:ext cx="2517101" cy="4426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0" dirty="0" smtClean="0"/>
              <a:t>Placement &amp; routing</a:t>
            </a:r>
            <a:endParaRPr lang="en-US" b="0" dirty="0"/>
          </a:p>
        </p:txBody>
      </p:sp>
      <p:cxnSp>
        <p:nvCxnSpPr>
          <p:cNvPr id="18" name="Straight Arrow Connector 17"/>
          <p:cNvCxnSpPr>
            <a:stCxn id="3" idx="2"/>
            <a:endCxn id="5" idx="0"/>
          </p:cNvCxnSpPr>
          <p:nvPr/>
        </p:nvCxnSpPr>
        <p:spPr bwMode="auto">
          <a:xfrm flipH="1">
            <a:off x="4445251" y="1738074"/>
            <a:ext cx="1" cy="38954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5" idx="2"/>
            <a:endCxn id="6" idx="0"/>
          </p:cNvCxnSpPr>
          <p:nvPr/>
        </p:nvCxnSpPr>
        <p:spPr bwMode="auto">
          <a:xfrm>
            <a:off x="4445251" y="2570295"/>
            <a:ext cx="0" cy="37729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>
            <a:stCxn id="6" idx="2"/>
            <a:endCxn id="7" idx="0"/>
          </p:cNvCxnSpPr>
          <p:nvPr/>
        </p:nvCxnSpPr>
        <p:spPr bwMode="auto">
          <a:xfrm>
            <a:off x="4445251" y="3390268"/>
            <a:ext cx="0" cy="41375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>
            <a:stCxn id="7" idx="2"/>
            <a:endCxn id="8" idx="0"/>
          </p:cNvCxnSpPr>
          <p:nvPr/>
        </p:nvCxnSpPr>
        <p:spPr bwMode="auto">
          <a:xfrm flipH="1">
            <a:off x="4445250" y="4246695"/>
            <a:ext cx="1" cy="39323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Elbow Connector 25"/>
          <p:cNvCxnSpPr>
            <a:stCxn id="8" idx="2"/>
            <a:endCxn id="10" idx="0"/>
          </p:cNvCxnSpPr>
          <p:nvPr/>
        </p:nvCxnSpPr>
        <p:spPr bwMode="auto">
          <a:xfrm rot="5400000">
            <a:off x="4248087" y="5279765"/>
            <a:ext cx="394326" cy="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46418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36519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Software Design Flow</a:t>
            </a:r>
            <a:endParaRPr lang="en-US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3565991" y="1471798"/>
            <a:ext cx="1758521" cy="4426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0" dirty="0" smtClean="0"/>
              <a:t>Design specs</a:t>
            </a:r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3654227" y="2304019"/>
            <a:ext cx="1582048" cy="4426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0" dirty="0" smtClean="0"/>
              <a:t>Architecture</a:t>
            </a:r>
            <a:endParaRPr lang="en-US" b="0" dirty="0"/>
          </a:p>
        </p:txBody>
      </p:sp>
      <p:sp>
        <p:nvSpPr>
          <p:cNvPr id="6" name="TextBox 5"/>
          <p:cNvSpPr txBox="1"/>
          <p:nvPr/>
        </p:nvSpPr>
        <p:spPr>
          <a:xfrm>
            <a:off x="3449163" y="3123992"/>
            <a:ext cx="1992184" cy="4426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0" dirty="0" smtClean="0"/>
              <a:t>High-level code</a:t>
            </a:r>
            <a:endParaRPr lang="en-US" b="0" dirty="0"/>
          </a:p>
        </p:txBody>
      </p:sp>
      <p:sp>
        <p:nvSpPr>
          <p:cNvPr id="7" name="TextBox 6"/>
          <p:cNvSpPr txBox="1"/>
          <p:nvPr/>
        </p:nvSpPr>
        <p:spPr>
          <a:xfrm>
            <a:off x="3659949" y="3980419"/>
            <a:ext cx="1570610" cy="4426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0" dirty="0" smtClean="0"/>
              <a:t>Compilation</a:t>
            </a:r>
            <a:endParaRPr lang="en-US" b="0" dirty="0"/>
          </a:p>
        </p:txBody>
      </p:sp>
      <p:cxnSp>
        <p:nvCxnSpPr>
          <p:cNvPr id="18" name="Straight Arrow Connector 17"/>
          <p:cNvCxnSpPr>
            <a:stCxn id="3" idx="2"/>
            <a:endCxn id="5" idx="0"/>
          </p:cNvCxnSpPr>
          <p:nvPr/>
        </p:nvCxnSpPr>
        <p:spPr bwMode="auto">
          <a:xfrm flipH="1">
            <a:off x="4445251" y="1914472"/>
            <a:ext cx="1" cy="38954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5" idx="2"/>
            <a:endCxn id="6" idx="0"/>
          </p:cNvCxnSpPr>
          <p:nvPr/>
        </p:nvCxnSpPr>
        <p:spPr bwMode="auto">
          <a:xfrm>
            <a:off x="4445251" y="2746693"/>
            <a:ext cx="4" cy="37729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>
            <a:stCxn id="6" idx="2"/>
            <a:endCxn id="7" idx="0"/>
          </p:cNvCxnSpPr>
          <p:nvPr/>
        </p:nvCxnSpPr>
        <p:spPr bwMode="auto">
          <a:xfrm flipH="1">
            <a:off x="4445254" y="3566666"/>
            <a:ext cx="1" cy="41375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85603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376577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Software vs. Hardware</a:t>
            </a:r>
            <a:endParaRPr lang="en-US" sz="26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4000" y="1066800"/>
            <a:ext cx="8585200" cy="5144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					Software		Hardware</a:t>
            </a:r>
            <a:endParaRPr lang="en-US" b="0" dirty="0" smtClean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Design cost 			Low			High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Design cycle			Fast			Slow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Language			High-level languages	HDL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/>
              <a:t>	</a:t>
            </a:r>
            <a:r>
              <a:rPr lang="en-US" b="0" dirty="0" smtClean="0"/>
              <a:t>				(Java, C#,</a:t>
            </a:r>
            <a:r>
              <a:rPr lang="en-US" b="0" dirty="0"/>
              <a:t> </a:t>
            </a:r>
            <a:r>
              <a:rPr lang="en-US" b="0" dirty="0" smtClean="0"/>
              <a:t>C++, C)	(Verilog, VHDL)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Code undergoes	Compilation		Synthesis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/>
              <a:t>Parallelism			Usually sequential	Inherently </a:t>
            </a:r>
            <a:r>
              <a:rPr lang="en-US" b="0" dirty="0" smtClean="0"/>
              <a:t>parallel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/>
              <a:t>	</a:t>
            </a:r>
            <a:r>
              <a:rPr lang="en-US" b="0" dirty="0" smtClean="0"/>
              <a:t>				(SIMD, threading, IPC)</a:t>
            </a:r>
            <a:endParaRPr lang="en-US" b="0" dirty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Target </a:t>
            </a:r>
            <a:r>
              <a:rPr lang="en-US" b="0" dirty="0"/>
              <a:t>p</a:t>
            </a:r>
            <a:r>
              <a:rPr lang="en-US" b="0" dirty="0" smtClean="0"/>
              <a:t>latforms		CPU			FPGA or ASIC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/>
              <a:t>	</a:t>
            </a:r>
            <a:r>
              <a:rPr lang="en-US" b="0" dirty="0" smtClean="0"/>
              <a:t>				(x86,ARM,GPU,DSP)	(lots of processes)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465544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Good Engineering Practices</a:t>
            </a:r>
            <a:endParaRPr lang="en-US" sz="26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4000" y="1066800"/>
            <a:ext cx="8585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Modularity</a:t>
            </a:r>
            <a:endParaRPr lang="en-US" b="0" dirty="0" smtClean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Design basic building blocks (modules)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Connect modules together to form another module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A module can be replaced by a new version without affecting the rest 	of the system</a:t>
            </a:r>
            <a:endParaRPr lang="en-US" b="0" dirty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Standardization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Using a library with a small amount of standard modules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Clearly defined functionality and interfaces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Don’t reinvent the wheel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Abstraction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Decomposition of design process into a hierarchy of levels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Hide unnecessary lower-level details</a:t>
            </a:r>
          </a:p>
        </p:txBody>
      </p:sp>
    </p:spTree>
    <p:extLst>
      <p:ext uri="{BB962C8B-B14F-4D97-AF65-F5344CB8AC3E}">
        <p14:creationId xmlns:p14="http://schemas.microsoft.com/office/powerpoint/2010/main" val="2389611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20377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Abstraction</a:t>
            </a:r>
            <a:endParaRPr lang="en-US" sz="26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4000" y="1066800"/>
            <a:ext cx="8585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Simplifies design and understanding of complex systems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A higher level of abstraction is based on the level beneath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A higher level of abstraction hides details of lower levels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Always try to solve problems at the highest possible level of abstraction 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Example of abstraction hierarchy:</a:t>
            </a:r>
          </a:p>
          <a:p>
            <a:pPr lvl="1"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High-level language</a:t>
            </a:r>
          </a:p>
          <a:p>
            <a:pPr lvl="1"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Machine language</a:t>
            </a:r>
          </a:p>
          <a:p>
            <a:pPr lvl="1"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Register-transfer level (RTL)</a:t>
            </a:r>
          </a:p>
          <a:p>
            <a:pPr lvl="1"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Gate level, analog electronics</a:t>
            </a:r>
          </a:p>
          <a:p>
            <a:pPr lvl="1"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Physics</a:t>
            </a:r>
          </a:p>
        </p:txBody>
      </p:sp>
    </p:spTree>
    <p:extLst>
      <p:ext uri="{BB962C8B-B14F-4D97-AF65-F5344CB8AC3E}">
        <p14:creationId xmlns:p14="http://schemas.microsoft.com/office/powerpoint/2010/main" val="61369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515397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Abstraction vs. Implementation</a:t>
            </a:r>
            <a:endParaRPr lang="en-US" sz="26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4000" y="1066800"/>
            <a:ext cx="85852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Abstraction: </a:t>
            </a:r>
            <a:r>
              <a:rPr lang="en-US" b="0" dirty="0" smtClean="0"/>
              <a:t>low level </a:t>
            </a:r>
            <a:r>
              <a:rPr lang="en-US" b="0" dirty="0" smtClean="0">
                <a:sym typeface="Wingdings" panose="05000000000000000000" pitchFamily="2" charset="2"/>
              </a:rPr>
              <a:t> higher level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>
                <a:sym typeface="Wingdings" panose="05000000000000000000" pitchFamily="2" charset="2"/>
              </a:rPr>
              <a:t>Implementation:</a:t>
            </a:r>
            <a:r>
              <a:rPr lang="en-US" b="0" dirty="0" smtClean="0">
                <a:sym typeface="Wingdings" panose="05000000000000000000" pitchFamily="2" charset="2"/>
              </a:rPr>
              <a:t> high level  lower level</a:t>
            </a:r>
            <a:r>
              <a:rPr lang="en-US" b="0" dirty="0" smtClean="0"/>
              <a:t> 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/>
              <a:t>Abstraction requires adhering to </a:t>
            </a:r>
            <a:r>
              <a:rPr lang="en-US" b="0" dirty="0" smtClean="0"/>
              <a:t>a certain set of rules to be valid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High-level language: 			variable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Register-transfer level: 		register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Gate level: 					NAND gates	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Physics: 					p-type and n-type MOSFETs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47944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502413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Abstraction of Digital Systems</a:t>
            </a:r>
            <a:endParaRPr lang="en-US" sz="26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90800" y="1066800"/>
            <a:ext cx="62484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	Physical 				Logical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428750" algn="l"/>
              </a:tabLst>
            </a:pPr>
            <a:r>
              <a:rPr lang="en-US" b="0" dirty="0" smtClean="0"/>
              <a:t>Input:		V</a:t>
            </a:r>
            <a:r>
              <a:rPr lang="en-US" b="0" baseline="-25000" dirty="0" smtClean="0"/>
              <a:t>in</a:t>
            </a:r>
            <a:r>
              <a:rPr lang="en-US" b="0" dirty="0" smtClean="0"/>
              <a:t> &gt; V</a:t>
            </a:r>
            <a:r>
              <a:rPr lang="en-US" b="0" baseline="-25000" dirty="0" smtClean="0"/>
              <a:t>IH</a:t>
            </a:r>
            <a:r>
              <a:rPr lang="en-US" b="0" dirty="0" smtClean="0"/>
              <a:t>		1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428750" algn="l"/>
              </a:tabLst>
            </a:pPr>
            <a:r>
              <a:rPr lang="en-US" b="0" dirty="0" smtClean="0"/>
              <a:t>Output:	</a:t>
            </a:r>
            <a:r>
              <a:rPr lang="en-US" b="0" dirty="0" err="1" smtClean="0"/>
              <a:t>V</a:t>
            </a:r>
            <a:r>
              <a:rPr lang="en-US" b="0" baseline="-25000" dirty="0" err="1" smtClean="0"/>
              <a:t>out</a:t>
            </a:r>
            <a:r>
              <a:rPr lang="en-US" b="0" dirty="0" smtClean="0"/>
              <a:t> &gt; V</a:t>
            </a:r>
            <a:r>
              <a:rPr lang="en-US" b="0" baseline="-25000" dirty="0"/>
              <a:t>OH</a:t>
            </a:r>
            <a:r>
              <a:rPr lang="en-US" b="0" dirty="0" smtClean="0"/>
              <a:t>		1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428750" algn="l"/>
              </a:tabLst>
            </a:pPr>
            <a:r>
              <a:rPr lang="en-US" b="0" dirty="0" smtClean="0"/>
              <a:t>Input: 		V</a:t>
            </a:r>
            <a:r>
              <a:rPr lang="en-US" b="0" baseline="-25000" dirty="0" smtClean="0"/>
              <a:t>in</a:t>
            </a:r>
            <a:r>
              <a:rPr lang="en-US" b="0" dirty="0" smtClean="0"/>
              <a:t> &lt; V</a:t>
            </a:r>
            <a:r>
              <a:rPr lang="en-US" b="0" baseline="-25000" dirty="0"/>
              <a:t>IL</a:t>
            </a:r>
            <a:r>
              <a:rPr lang="en-US" b="0" dirty="0" smtClean="0"/>
              <a:t>		0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428750" algn="l"/>
              </a:tabLst>
            </a:pPr>
            <a:r>
              <a:rPr lang="en-US" b="0" dirty="0" smtClean="0"/>
              <a:t>Output: 	</a:t>
            </a:r>
            <a:r>
              <a:rPr lang="en-US" b="0" dirty="0" err="1" smtClean="0"/>
              <a:t>V</a:t>
            </a:r>
            <a:r>
              <a:rPr lang="en-US" b="0" baseline="-25000" dirty="0" err="1" smtClean="0"/>
              <a:t>out</a:t>
            </a:r>
            <a:r>
              <a:rPr lang="en-US" b="0" dirty="0" smtClean="0"/>
              <a:t> &lt; V</a:t>
            </a:r>
            <a:r>
              <a:rPr lang="en-US" b="0" baseline="-25000" dirty="0" smtClean="0"/>
              <a:t>OL</a:t>
            </a:r>
            <a:r>
              <a:rPr lang="en-US" b="0" dirty="0" smtClean="0"/>
              <a:t>		0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428750" algn="l"/>
              </a:tabLst>
            </a:pPr>
            <a:r>
              <a:rPr lang="en-US" b="0" dirty="0" smtClean="0"/>
              <a:t>V</a:t>
            </a:r>
            <a:r>
              <a:rPr lang="en-US" b="0" baseline="-25000" dirty="0" smtClean="0"/>
              <a:t>IL</a:t>
            </a:r>
            <a:r>
              <a:rPr lang="en-US" b="0" dirty="0" smtClean="0"/>
              <a:t> &lt; V &lt; V</a:t>
            </a:r>
            <a:r>
              <a:rPr lang="en-US" b="0" baseline="-25000" dirty="0" smtClean="0"/>
              <a:t>IH</a:t>
            </a:r>
            <a:r>
              <a:rPr lang="en-US" b="0" dirty="0" smtClean="0"/>
              <a:t> 			undefined</a:t>
            </a:r>
            <a:endParaRPr lang="en-US" b="0" dirty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Noise margins </a:t>
            </a:r>
            <a:r>
              <a:rPr lang="en-US" b="0" dirty="0" smtClean="0"/>
              <a:t>increase robustness to noise 	added to signal passing from the output of one 	component to the input of another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Allows modularity!</a:t>
            </a:r>
            <a:endParaRPr lang="en-US" b="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762000" y="3352800"/>
            <a:ext cx="304800" cy="762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62000" y="2743200"/>
            <a:ext cx="304800" cy="6096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62000" y="4114800"/>
            <a:ext cx="304800" cy="6096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762000" y="2362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762000" y="5029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V="1">
            <a:off x="914400" y="1905000"/>
            <a:ext cx="0" cy="312420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28600" y="3122077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V</a:t>
            </a:r>
            <a:r>
              <a:rPr lang="en-US" b="0" baseline="-25000" dirty="0" smtClean="0"/>
              <a:t>IH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762000" y="2743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762000" y="3352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762000" y="4114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762000" y="4724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25532" y="2543145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V</a:t>
            </a:r>
            <a:r>
              <a:rPr lang="en-US" b="0" baseline="-25000" dirty="0" smtClean="0"/>
              <a:t>OH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28600" y="4476690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V</a:t>
            </a:r>
            <a:r>
              <a:rPr lang="en-US" b="0" baseline="-25000" dirty="0" smtClean="0"/>
              <a:t>OL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28600" y="3828046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V</a:t>
            </a:r>
            <a:r>
              <a:rPr lang="en-US" b="0" baseline="-25000" dirty="0" smtClean="0"/>
              <a:t>IL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066800" y="2743200"/>
            <a:ext cx="811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noise </a:t>
            </a:r>
          </a:p>
          <a:p>
            <a:r>
              <a:rPr lang="en-US" sz="1600" b="0" dirty="0" smtClean="0"/>
              <a:t>margin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1066800" y="4076196"/>
            <a:ext cx="811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noise </a:t>
            </a:r>
          </a:p>
          <a:p>
            <a:r>
              <a:rPr lang="en-US" sz="1600" b="0" dirty="0" smtClean="0"/>
              <a:t>margin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736306" y="1495455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95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127188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Timing</a:t>
            </a:r>
            <a:endParaRPr lang="en-US" sz="26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4000" y="1066800"/>
            <a:ext cx="8585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Contamination delay </a:t>
            </a:r>
            <a:r>
              <a:rPr lang="en-US" b="0" dirty="0" smtClean="0"/>
              <a:t>(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CD</a:t>
            </a:r>
            <a:r>
              <a:rPr lang="en-US" b="0" dirty="0" smtClean="0"/>
              <a:t>) – minimum time following input change 	during which validity of previous output is guaranteed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Propagation </a:t>
            </a:r>
            <a:r>
              <a:rPr lang="en-US" dirty="0"/>
              <a:t>delay </a:t>
            </a:r>
            <a:r>
              <a:rPr lang="en-US" b="0" dirty="0"/>
              <a:t>(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PD</a:t>
            </a:r>
            <a:r>
              <a:rPr lang="en-US" b="0" dirty="0" smtClean="0"/>
              <a:t>) – maximum time following input change after 	which the validity of new output is guaranteed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endParaRPr lang="en-US" b="0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2728004" y="3698650"/>
            <a:ext cx="0" cy="81920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2577729" y="394304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2041261" y="369864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V</a:t>
            </a:r>
            <a:r>
              <a:rPr lang="en-US" b="0" baseline="-25000" dirty="0" smtClean="0"/>
              <a:t>IH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0020" y="411774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V</a:t>
            </a:r>
            <a:r>
              <a:rPr lang="en-US" b="0" baseline="-25000" dirty="0" smtClean="0"/>
              <a:t>IL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2568970" y="440024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2728004" y="4517850"/>
            <a:ext cx="3707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2730129" y="3943040"/>
            <a:ext cx="3552932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721370" y="4400240"/>
            <a:ext cx="3552932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521841" y="3276600"/>
            <a:ext cx="4846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V</a:t>
            </a:r>
            <a:r>
              <a:rPr lang="en-US" b="0" baseline="-25000" dirty="0" smtClean="0"/>
              <a:t>in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435461" y="4304930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t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2742945" y="5161012"/>
            <a:ext cx="0" cy="81920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2592670" y="5405402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056202" y="5161011"/>
            <a:ext cx="625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V</a:t>
            </a:r>
            <a:r>
              <a:rPr lang="en-US" b="0" baseline="-25000" dirty="0" smtClean="0"/>
              <a:t>OH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064961" y="5580102"/>
            <a:ext cx="596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V</a:t>
            </a:r>
            <a:r>
              <a:rPr lang="en-US" b="0" baseline="-25000" dirty="0" smtClean="0"/>
              <a:t>OL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583911" y="5862602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2742945" y="5980212"/>
            <a:ext cx="3707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745070" y="5405402"/>
            <a:ext cx="3552932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2736311" y="5862602"/>
            <a:ext cx="3552932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2536782" y="4738962"/>
            <a:ext cx="579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/>
              <a:t>V</a:t>
            </a:r>
            <a:r>
              <a:rPr lang="en-US" b="0" baseline="-25000" dirty="0" err="1" smtClean="0"/>
              <a:t>out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450402" y="5767292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t</a:t>
            </a:r>
            <a:endParaRPr lang="en-US" dirty="0"/>
          </a:p>
        </p:txBody>
      </p:sp>
      <p:sp>
        <p:nvSpPr>
          <p:cNvPr id="37" name="Freeform 36"/>
          <p:cNvSpPr/>
          <p:nvPr/>
        </p:nvSpPr>
        <p:spPr bwMode="auto">
          <a:xfrm>
            <a:off x="2727061" y="3816040"/>
            <a:ext cx="3386667" cy="702733"/>
          </a:xfrm>
          <a:custGeom>
            <a:avLst/>
            <a:gdLst>
              <a:gd name="connsiteX0" fmla="*/ 0 w 3386667"/>
              <a:gd name="connsiteY0" fmla="*/ 694267 h 702733"/>
              <a:gd name="connsiteX1" fmla="*/ 762000 w 3386667"/>
              <a:gd name="connsiteY1" fmla="*/ 702733 h 702733"/>
              <a:gd name="connsiteX2" fmla="*/ 1117600 w 3386667"/>
              <a:gd name="connsiteY2" fmla="*/ 0 h 702733"/>
              <a:gd name="connsiteX3" fmla="*/ 2260600 w 3386667"/>
              <a:gd name="connsiteY3" fmla="*/ 0 h 702733"/>
              <a:gd name="connsiteX4" fmla="*/ 2599267 w 3386667"/>
              <a:gd name="connsiteY4" fmla="*/ 702733 h 702733"/>
              <a:gd name="connsiteX5" fmla="*/ 3386667 w 3386667"/>
              <a:gd name="connsiteY5" fmla="*/ 694267 h 702733"/>
              <a:gd name="connsiteX6" fmla="*/ 3386667 w 3386667"/>
              <a:gd name="connsiteY6" fmla="*/ 677333 h 70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6667" h="702733">
                <a:moveTo>
                  <a:pt x="0" y="694267"/>
                </a:moveTo>
                <a:lnTo>
                  <a:pt x="762000" y="702733"/>
                </a:lnTo>
                <a:lnTo>
                  <a:pt x="1117600" y="0"/>
                </a:lnTo>
                <a:lnTo>
                  <a:pt x="2260600" y="0"/>
                </a:lnTo>
                <a:lnTo>
                  <a:pt x="2599267" y="702733"/>
                </a:lnTo>
                <a:lnTo>
                  <a:pt x="3386667" y="694267"/>
                </a:lnTo>
                <a:lnTo>
                  <a:pt x="3386667" y="677333"/>
                </a:ln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3768461" y="394304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4073261" y="5862602"/>
            <a:ext cx="0" cy="214038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5292461" y="440024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5673461" y="5405402"/>
            <a:ext cx="0" cy="671238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Freeform 49"/>
          <p:cNvSpPr/>
          <p:nvPr/>
        </p:nvSpPr>
        <p:spPr bwMode="auto">
          <a:xfrm>
            <a:off x="2743994" y="5280773"/>
            <a:ext cx="3539067" cy="702734"/>
          </a:xfrm>
          <a:custGeom>
            <a:avLst/>
            <a:gdLst>
              <a:gd name="connsiteX0" fmla="*/ 0 w 3539067"/>
              <a:gd name="connsiteY0" fmla="*/ 694267 h 702734"/>
              <a:gd name="connsiteX1" fmla="*/ 1092200 w 3539067"/>
              <a:gd name="connsiteY1" fmla="*/ 694267 h 702734"/>
              <a:gd name="connsiteX2" fmla="*/ 1337734 w 3539067"/>
              <a:gd name="connsiteY2" fmla="*/ 575734 h 702734"/>
              <a:gd name="connsiteX3" fmla="*/ 1574800 w 3539067"/>
              <a:gd name="connsiteY3" fmla="*/ 270934 h 702734"/>
              <a:gd name="connsiteX4" fmla="*/ 1693334 w 3539067"/>
              <a:gd name="connsiteY4" fmla="*/ 0 h 702734"/>
              <a:gd name="connsiteX5" fmla="*/ 2565400 w 3539067"/>
              <a:gd name="connsiteY5" fmla="*/ 0 h 702734"/>
              <a:gd name="connsiteX6" fmla="*/ 2717800 w 3539067"/>
              <a:gd name="connsiteY6" fmla="*/ 0 h 702734"/>
              <a:gd name="connsiteX7" fmla="*/ 2844800 w 3539067"/>
              <a:gd name="connsiteY7" fmla="*/ 59267 h 702734"/>
              <a:gd name="connsiteX8" fmla="*/ 2937934 w 3539067"/>
              <a:gd name="connsiteY8" fmla="*/ 127000 h 702734"/>
              <a:gd name="connsiteX9" fmla="*/ 3081867 w 3539067"/>
              <a:gd name="connsiteY9" fmla="*/ 313267 h 702734"/>
              <a:gd name="connsiteX10" fmla="*/ 3149600 w 3539067"/>
              <a:gd name="connsiteY10" fmla="*/ 491067 h 702734"/>
              <a:gd name="connsiteX11" fmla="*/ 3217334 w 3539067"/>
              <a:gd name="connsiteY11" fmla="*/ 643467 h 702734"/>
              <a:gd name="connsiteX12" fmla="*/ 3327400 w 3539067"/>
              <a:gd name="connsiteY12" fmla="*/ 702734 h 702734"/>
              <a:gd name="connsiteX13" fmla="*/ 3539067 w 3539067"/>
              <a:gd name="connsiteY13" fmla="*/ 694267 h 70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39067" h="702734">
                <a:moveTo>
                  <a:pt x="0" y="694267"/>
                </a:moveTo>
                <a:lnTo>
                  <a:pt x="1092200" y="694267"/>
                </a:lnTo>
                <a:lnTo>
                  <a:pt x="1337734" y="575734"/>
                </a:lnTo>
                <a:lnTo>
                  <a:pt x="1574800" y="270934"/>
                </a:lnTo>
                <a:lnTo>
                  <a:pt x="1693334" y="0"/>
                </a:lnTo>
                <a:lnTo>
                  <a:pt x="2565400" y="0"/>
                </a:lnTo>
                <a:lnTo>
                  <a:pt x="2717800" y="0"/>
                </a:lnTo>
                <a:lnTo>
                  <a:pt x="2844800" y="59267"/>
                </a:lnTo>
                <a:lnTo>
                  <a:pt x="2937934" y="127000"/>
                </a:lnTo>
                <a:lnTo>
                  <a:pt x="3081867" y="313267"/>
                </a:lnTo>
                <a:lnTo>
                  <a:pt x="3149600" y="491067"/>
                </a:lnTo>
                <a:lnTo>
                  <a:pt x="3217334" y="643467"/>
                </a:lnTo>
                <a:lnTo>
                  <a:pt x="3327400" y="702734"/>
                </a:lnTo>
                <a:lnTo>
                  <a:pt x="3539067" y="694267"/>
                </a:ln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62237" y="6045946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/>
              <a:t>t</a:t>
            </a:r>
            <a:r>
              <a:rPr lang="en-US" b="0" baseline="-25000" dirty="0" err="1" smtClean="0"/>
              <a:t>CD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216261" y="6089505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/>
              <a:t>t</a:t>
            </a:r>
            <a:r>
              <a:rPr lang="en-US" b="0" baseline="-25000" dirty="0" err="1" smtClean="0"/>
              <a:t>CD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4378061" y="5086040"/>
            <a:ext cx="0" cy="89417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5902061" y="5086040"/>
            <a:ext cx="0" cy="89417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3833180" y="4802121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/>
              <a:t>t</a:t>
            </a:r>
            <a:r>
              <a:rPr lang="en-US" b="0" baseline="-25000" dirty="0" err="1" smtClean="0"/>
              <a:t>PD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357180" y="4781240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/>
              <a:t>t</a:t>
            </a:r>
            <a:r>
              <a:rPr lang="en-US" b="0" baseline="-25000" dirty="0" err="1" smtClean="0"/>
              <a:t>PD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 bwMode="auto">
          <a:xfrm>
            <a:off x="3768461" y="5219330"/>
            <a:ext cx="631010" cy="7692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>
            <a:off x="5292461" y="5210646"/>
            <a:ext cx="609600" cy="3846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3772452" y="6062268"/>
            <a:ext cx="311514" cy="7692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5285370" y="6070762"/>
            <a:ext cx="395184" cy="4761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72391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424186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Combinational Logic (CL)</a:t>
            </a:r>
            <a:endParaRPr lang="en-US" sz="26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4000" y="1066800"/>
            <a:ext cx="85852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Output = Boolean function of the input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Building blocks:</a:t>
            </a:r>
          </a:p>
          <a:p>
            <a:pPr lvl="1"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Logic gates</a:t>
            </a:r>
          </a:p>
          <a:p>
            <a:pPr lvl="1"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Wires</a:t>
            </a:r>
          </a:p>
          <a:p>
            <a:pPr lvl="1"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Combinational logic sub-systems</a:t>
            </a:r>
            <a:endParaRPr lang="en-US" b="0" dirty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Building rules:</a:t>
            </a:r>
          </a:p>
          <a:p>
            <a:pPr lvl="1"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No feedback</a:t>
            </a:r>
          </a:p>
          <a:p>
            <a:pPr lvl="1"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No floating wires (except inputs and outputs)</a:t>
            </a:r>
          </a:p>
          <a:p>
            <a:pPr lvl="1"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800100" algn="l"/>
                <a:tab pos="1712913" algn="l"/>
              </a:tabLst>
            </a:pPr>
            <a:r>
              <a:rPr lang="en-US" b="0" dirty="0" smtClean="0"/>
              <a:t>Number of inputs each output drives does not exceed </a:t>
            </a:r>
            <a:r>
              <a:rPr lang="en-US" dirty="0" err="1" smtClean="0"/>
              <a:t>fanout</a:t>
            </a:r>
            <a:r>
              <a:rPr lang="en-US" b="0" dirty="0" smtClean="0"/>
              <a:t> 	limitations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440580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0" name="Picture 26" descr="Image result for LG oled tv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7" t="4489" r="10064" b="8427"/>
          <a:stretch/>
        </p:blipFill>
        <p:spPr bwMode="auto">
          <a:xfrm>
            <a:off x="6096000" y="2057400"/>
            <a:ext cx="26670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427" l="3941" r="94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458" y="1155622"/>
            <a:ext cx="1686723" cy="145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372935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Computers Around Us</a:t>
            </a:r>
            <a:endParaRPr lang="en-US" sz="2600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836" y="1143000"/>
            <a:ext cx="1684253" cy="147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ipho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967" y="1191116"/>
            <a:ext cx="1076083" cy="137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datacent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92" y="1219199"/>
            <a:ext cx="2038894" cy="135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apple watch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67"/>
          <a:stretch/>
        </p:blipFill>
        <p:spPr bwMode="auto">
          <a:xfrm>
            <a:off x="7010400" y="1195626"/>
            <a:ext cx="903298" cy="1014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lexus car engin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75"/>
          <a:stretch/>
        </p:blipFill>
        <p:spPr bwMode="auto">
          <a:xfrm>
            <a:off x="6172200" y="4495800"/>
            <a:ext cx="2515804" cy="1763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mitsubishi air conditioner inver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19400"/>
            <a:ext cx="3011450" cy="1355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gaggenau ove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" t="10000" r="4042" b="9000"/>
          <a:stretch/>
        </p:blipFill>
        <p:spPr bwMode="auto">
          <a:xfrm>
            <a:off x="365692" y="4362817"/>
            <a:ext cx="2133600" cy="187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elated imag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5" r="8919"/>
          <a:stretch/>
        </p:blipFill>
        <p:spPr bwMode="auto">
          <a:xfrm>
            <a:off x="2667000" y="4309513"/>
            <a:ext cx="1635208" cy="199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liebherr refrigerator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42" r="28158"/>
          <a:stretch/>
        </p:blipFill>
        <p:spPr bwMode="auto">
          <a:xfrm>
            <a:off x="4409092" y="2971800"/>
            <a:ext cx="1534508" cy="35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Image result for nest thermosta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971800"/>
            <a:ext cx="1138358" cy="113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175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227376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Static Timing</a:t>
            </a:r>
            <a:endParaRPr lang="en-US" sz="26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4000" y="1066800"/>
            <a:ext cx="85852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If inputs to CL system are valid and stable, after settling time, 	outputs are also valid and stable 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dirty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dirty="0" smtClean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dirty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dirty="0" smtClean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dirty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Allows resilience to inaccurate analog components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Prevents noise accumulation during signal propagation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Allows cheap mass production of components</a:t>
            </a:r>
            <a:r>
              <a:rPr lang="en-US" dirty="0" smtClean="0"/>
              <a:t> 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endParaRPr lang="en-US" b="0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276600" y="2362313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3276600" y="2709447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392572" y="2370780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OLD</a:t>
            </a:r>
            <a:endParaRPr lang="en-US" sz="1600" b="0" dirty="0"/>
          </a:p>
        </p:txBody>
      </p:sp>
      <p:grpSp>
        <p:nvGrpSpPr>
          <p:cNvPr id="15" name="Group 14"/>
          <p:cNvGrpSpPr/>
          <p:nvPr/>
        </p:nvGrpSpPr>
        <p:grpSpPr>
          <a:xfrm>
            <a:off x="4419600" y="2362200"/>
            <a:ext cx="1957986" cy="347134"/>
            <a:chOff x="2667000" y="3843753"/>
            <a:chExt cx="838200" cy="347134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2667000" y="3843753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2667000" y="4190887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" name="Group 13"/>
          <p:cNvGrpSpPr/>
          <p:nvPr/>
        </p:nvGrpSpPr>
        <p:grpSpPr>
          <a:xfrm>
            <a:off x="4114800" y="2370780"/>
            <a:ext cx="152400" cy="338554"/>
            <a:chOff x="2057400" y="3852333"/>
            <a:chExt cx="152400" cy="338554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4267200" y="2362200"/>
            <a:ext cx="152400" cy="338554"/>
            <a:chOff x="2057400" y="3852333"/>
            <a:chExt cx="152400" cy="338554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TextBox 24"/>
          <p:cNvSpPr txBox="1"/>
          <p:nvPr/>
        </p:nvSpPr>
        <p:spPr>
          <a:xfrm>
            <a:off x="4422945" y="2370780"/>
            <a:ext cx="1346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NEW, Stable</a:t>
            </a:r>
            <a:endParaRPr lang="en-US" sz="1600" b="0" dirty="0"/>
          </a:p>
        </p:txBody>
      </p:sp>
      <p:grpSp>
        <p:nvGrpSpPr>
          <p:cNvPr id="26" name="Group 25"/>
          <p:cNvGrpSpPr/>
          <p:nvPr/>
        </p:nvGrpSpPr>
        <p:grpSpPr>
          <a:xfrm>
            <a:off x="3276600" y="2973468"/>
            <a:ext cx="1141328" cy="347134"/>
            <a:chOff x="1522328" y="4455021"/>
            <a:chExt cx="838200" cy="347134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1522328" y="4455021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1522328" y="4802155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" name="TextBox 28"/>
          <p:cNvSpPr txBox="1"/>
          <p:nvPr/>
        </p:nvSpPr>
        <p:spPr>
          <a:xfrm>
            <a:off x="3695700" y="2981935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OLD</a:t>
            </a:r>
            <a:endParaRPr lang="en-US" sz="1600" b="0" dirty="0"/>
          </a:p>
        </p:txBody>
      </p:sp>
      <p:grpSp>
        <p:nvGrpSpPr>
          <p:cNvPr id="30" name="Group 29"/>
          <p:cNvGrpSpPr/>
          <p:nvPr/>
        </p:nvGrpSpPr>
        <p:grpSpPr>
          <a:xfrm>
            <a:off x="5027527" y="2973355"/>
            <a:ext cx="1350059" cy="347134"/>
            <a:chOff x="2667000" y="3843753"/>
            <a:chExt cx="838200" cy="347134"/>
          </a:xfrm>
        </p:grpSpPr>
        <p:cxnSp>
          <p:nvCxnSpPr>
            <p:cNvPr id="31" name="Straight Connector 30"/>
            <p:cNvCxnSpPr/>
            <p:nvPr/>
          </p:nvCxnSpPr>
          <p:spPr bwMode="auto">
            <a:xfrm>
              <a:off x="2667000" y="3843753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2667000" y="4190887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3" name="Group 32"/>
          <p:cNvGrpSpPr/>
          <p:nvPr/>
        </p:nvGrpSpPr>
        <p:grpSpPr>
          <a:xfrm>
            <a:off x="4417928" y="2981935"/>
            <a:ext cx="152400" cy="338554"/>
            <a:chOff x="2057400" y="3852333"/>
            <a:chExt cx="152400" cy="338554"/>
          </a:xfrm>
        </p:grpSpPr>
        <p:cxnSp>
          <p:nvCxnSpPr>
            <p:cNvPr id="34" name="Straight Connector 33"/>
            <p:cNvCxnSpPr/>
            <p:nvPr/>
          </p:nvCxnSpPr>
          <p:spPr bwMode="auto">
            <a:xfrm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flipV="1"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4570328" y="2973355"/>
            <a:ext cx="152400" cy="338554"/>
            <a:chOff x="2057400" y="3852333"/>
            <a:chExt cx="152400" cy="338554"/>
          </a:xfrm>
        </p:grpSpPr>
        <p:cxnSp>
          <p:nvCxnSpPr>
            <p:cNvPr id="37" name="Straight Connector 36"/>
            <p:cNvCxnSpPr/>
            <p:nvPr/>
          </p:nvCxnSpPr>
          <p:spPr bwMode="auto">
            <a:xfrm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V="1"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>
            <a:off x="4722728" y="2973355"/>
            <a:ext cx="152400" cy="338554"/>
            <a:chOff x="2057400" y="3852333"/>
            <a:chExt cx="152400" cy="338554"/>
          </a:xfrm>
        </p:grpSpPr>
        <p:cxnSp>
          <p:nvCxnSpPr>
            <p:cNvPr id="40" name="Straight Connector 39"/>
            <p:cNvCxnSpPr/>
            <p:nvPr/>
          </p:nvCxnSpPr>
          <p:spPr bwMode="auto">
            <a:xfrm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V="1"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4875128" y="2973355"/>
            <a:ext cx="152400" cy="338554"/>
            <a:chOff x="2057400" y="3852333"/>
            <a:chExt cx="152400" cy="338554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flipV="1"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5" name="TextBox 44"/>
          <p:cNvSpPr txBox="1"/>
          <p:nvPr/>
        </p:nvSpPr>
        <p:spPr>
          <a:xfrm>
            <a:off x="5030872" y="2981935"/>
            <a:ext cx="1346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NEW, Stable</a:t>
            </a:r>
            <a:endParaRPr lang="en-US" sz="1600" b="0" dirty="0"/>
          </a:p>
        </p:txBody>
      </p:sp>
      <p:grpSp>
        <p:nvGrpSpPr>
          <p:cNvPr id="47" name="Group 46"/>
          <p:cNvGrpSpPr/>
          <p:nvPr/>
        </p:nvGrpSpPr>
        <p:grpSpPr>
          <a:xfrm>
            <a:off x="3276600" y="3428103"/>
            <a:ext cx="1141328" cy="347134"/>
            <a:chOff x="1522328" y="4455021"/>
            <a:chExt cx="838200" cy="347134"/>
          </a:xfrm>
        </p:grpSpPr>
        <p:cxnSp>
          <p:nvCxnSpPr>
            <p:cNvPr id="48" name="Straight Connector 47"/>
            <p:cNvCxnSpPr/>
            <p:nvPr/>
          </p:nvCxnSpPr>
          <p:spPr bwMode="auto">
            <a:xfrm>
              <a:off x="1522328" y="4455021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522328" y="4802155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TextBox 49"/>
          <p:cNvSpPr txBox="1"/>
          <p:nvPr/>
        </p:nvSpPr>
        <p:spPr>
          <a:xfrm>
            <a:off x="3695700" y="3436570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OLD</a:t>
            </a:r>
            <a:endParaRPr lang="en-US" sz="1600" b="0" dirty="0"/>
          </a:p>
        </p:txBody>
      </p:sp>
      <p:grpSp>
        <p:nvGrpSpPr>
          <p:cNvPr id="51" name="Group 50"/>
          <p:cNvGrpSpPr/>
          <p:nvPr/>
        </p:nvGrpSpPr>
        <p:grpSpPr>
          <a:xfrm>
            <a:off x="4875129" y="3427990"/>
            <a:ext cx="1502458" cy="347134"/>
            <a:chOff x="2667000" y="3843753"/>
            <a:chExt cx="838200" cy="347134"/>
          </a:xfrm>
        </p:grpSpPr>
        <p:cxnSp>
          <p:nvCxnSpPr>
            <p:cNvPr id="52" name="Straight Connector 51"/>
            <p:cNvCxnSpPr/>
            <p:nvPr/>
          </p:nvCxnSpPr>
          <p:spPr bwMode="auto">
            <a:xfrm>
              <a:off x="2667000" y="3843753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2667000" y="4190887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4417928" y="3436570"/>
            <a:ext cx="152400" cy="338554"/>
            <a:chOff x="2057400" y="3852333"/>
            <a:chExt cx="152400" cy="338554"/>
          </a:xfrm>
        </p:grpSpPr>
        <p:cxnSp>
          <p:nvCxnSpPr>
            <p:cNvPr id="55" name="Straight Connector 54"/>
            <p:cNvCxnSpPr/>
            <p:nvPr/>
          </p:nvCxnSpPr>
          <p:spPr bwMode="auto">
            <a:xfrm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V="1"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4570328" y="3427990"/>
            <a:ext cx="152400" cy="338554"/>
            <a:chOff x="2057400" y="3852333"/>
            <a:chExt cx="152400" cy="338554"/>
          </a:xfrm>
        </p:grpSpPr>
        <p:cxnSp>
          <p:nvCxnSpPr>
            <p:cNvPr id="58" name="Straight Connector 57"/>
            <p:cNvCxnSpPr/>
            <p:nvPr/>
          </p:nvCxnSpPr>
          <p:spPr bwMode="auto">
            <a:xfrm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flipV="1"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0" name="Group 59"/>
          <p:cNvGrpSpPr/>
          <p:nvPr/>
        </p:nvGrpSpPr>
        <p:grpSpPr>
          <a:xfrm>
            <a:off x="4722728" y="3427990"/>
            <a:ext cx="152400" cy="338554"/>
            <a:chOff x="2057400" y="3852333"/>
            <a:chExt cx="152400" cy="338554"/>
          </a:xfrm>
        </p:grpSpPr>
        <p:cxnSp>
          <p:nvCxnSpPr>
            <p:cNvPr id="61" name="Straight Connector 60"/>
            <p:cNvCxnSpPr/>
            <p:nvPr/>
          </p:nvCxnSpPr>
          <p:spPr bwMode="auto">
            <a:xfrm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flipV="1"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6" name="TextBox 65"/>
          <p:cNvSpPr txBox="1"/>
          <p:nvPr/>
        </p:nvSpPr>
        <p:spPr>
          <a:xfrm>
            <a:off x="4875128" y="3436570"/>
            <a:ext cx="15024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/>
              <a:t>NEW, Stable</a:t>
            </a:r>
            <a:endParaRPr lang="en-US" sz="1600" b="0" dirty="0"/>
          </a:p>
        </p:txBody>
      </p:sp>
      <p:sp>
        <p:nvSpPr>
          <p:cNvPr id="67" name="TextBox 66"/>
          <p:cNvSpPr txBox="1"/>
          <p:nvPr/>
        </p:nvSpPr>
        <p:spPr>
          <a:xfrm>
            <a:off x="2438400" y="2362200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INPUT</a:t>
            </a:r>
            <a:endParaRPr lang="en-US" sz="1600" b="0" dirty="0"/>
          </a:p>
        </p:txBody>
      </p:sp>
      <p:sp>
        <p:nvSpPr>
          <p:cNvPr id="68" name="TextBox 67"/>
          <p:cNvSpPr txBox="1"/>
          <p:nvPr/>
        </p:nvSpPr>
        <p:spPr>
          <a:xfrm>
            <a:off x="2133600" y="2973355"/>
            <a:ext cx="1140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OUTPUT</a:t>
            </a:r>
            <a:r>
              <a:rPr lang="en-US" sz="1600" b="0" baseline="-25000" dirty="0" smtClean="0"/>
              <a:t>1</a:t>
            </a:r>
            <a:endParaRPr lang="en-US" sz="1600" b="0" baseline="-25000" dirty="0"/>
          </a:p>
        </p:txBody>
      </p:sp>
      <p:sp>
        <p:nvSpPr>
          <p:cNvPr id="69" name="TextBox 68"/>
          <p:cNvSpPr txBox="1"/>
          <p:nvPr/>
        </p:nvSpPr>
        <p:spPr>
          <a:xfrm>
            <a:off x="2133399" y="3415233"/>
            <a:ext cx="1140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OUTPUT</a:t>
            </a:r>
            <a:r>
              <a:rPr lang="en-US" sz="1600" b="0" baseline="-25000" dirty="0" smtClean="0"/>
              <a:t>2</a:t>
            </a:r>
            <a:endParaRPr lang="en-US" sz="1600" b="0" baseline="-25000" dirty="0"/>
          </a:p>
        </p:txBody>
      </p:sp>
    </p:spTree>
    <p:extLst>
      <p:ext uri="{BB962C8B-B14F-4D97-AF65-F5344CB8AC3E}">
        <p14:creationId xmlns:p14="http://schemas.microsoft.com/office/powerpoint/2010/main" val="2618472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227376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Static Timing</a:t>
            </a:r>
            <a:endParaRPr lang="en-US" sz="26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4000" y="1066800"/>
            <a:ext cx="85852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Example: </a:t>
            </a:r>
            <a:r>
              <a:rPr lang="en-US" dirty="0" smtClean="0"/>
              <a:t>Inverter (NOT gate)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428750" algn="l"/>
              </a:tabLst>
            </a:pPr>
            <a:r>
              <a:rPr lang="en-US" b="0" dirty="0"/>
              <a:t>V</a:t>
            </a:r>
            <a:r>
              <a:rPr lang="en-US" b="0" baseline="-25000" dirty="0"/>
              <a:t>in</a:t>
            </a:r>
            <a:r>
              <a:rPr lang="en-US" b="0" dirty="0"/>
              <a:t> &lt; V</a:t>
            </a:r>
            <a:r>
              <a:rPr lang="en-US" b="0" baseline="-25000" dirty="0"/>
              <a:t>IL</a:t>
            </a:r>
            <a:r>
              <a:rPr lang="en-US" b="0" dirty="0"/>
              <a:t>		</a:t>
            </a:r>
            <a:r>
              <a:rPr lang="en-US" b="0" dirty="0">
                <a:sym typeface="Symbol" panose="05050102010706020507" pitchFamily="18" charset="2"/>
              </a:rPr>
              <a:t></a:t>
            </a:r>
            <a:r>
              <a:rPr lang="en-US" b="0" dirty="0"/>
              <a:t> 	</a:t>
            </a:r>
            <a:r>
              <a:rPr lang="en-US" b="0" dirty="0" err="1"/>
              <a:t>V</a:t>
            </a:r>
            <a:r>
              <a:rPr lang="en-US" b="0" baseline="-25000" dirty="0" err="1"/>
              <a:t>out</a:t>
            </a:r>
            <a:r>
              <a:rPr lang="en-US" b="0" dirty="0"/>
              <a:t> &gt; V</a:t>
            </a:r>
            <a:r>
              <a:rPr lang="en-US" b="0" baseline="-25000" dirty="0"/>
              <a:t>OH</a:t>
            </a:r>
            <a:endParaRPr lang="en-US" b="0" dirty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428750" algn="l"/>
              </a:tabLst>
            </a:pPr>
            <a:r>
              <a:rPr lang="en-US" b="0" dirty="0"/>
              <a:t>V</a:t>
            </a:r>
            <a:r>
              <a:rPr lang="en-US" b="0" baseline="-25000" dirty="0"/>
              <a:t>in</a:t>
            </a:r>
            <a:r>
              <a:rPr lang="en-US" b="0" dirty="0"/>
              <a:t> &gt; V</a:t>
            </a:r>
            <a:r>
              <a:rPr lang="en-US" b="0" baseline="-25000" dirty="0"/>
              <a:t>IH</a:t>
            </a:r>
            <a:r>
              <a:rPr lang="en-US" b="0" dirty="0"/>
              <a:t> 		</a:t>
            </a:r>
            <a:r>
              <a:rPr lang="en-US" b="0" dirty="0">
                <a:sym typeface="Symbol" panose="05050102010706020507" pitchFamily="18" charset="2"/>
              </a:rPr>
              <a:t> </a:t>
            </a:r>
            <a:r>
              <a:rPr lang="en-US" b="0" dirty="0"/>
              <a:t>	</a:t>
            </a:r>
            <a:r>
              <a:rPr lang="en-US" b="0" dirty="0" err="1"/>
              <a:t>V</a:t>
            </a:r>
            <a:r>
              <a:rPr lang="en-US" b="0" baseline="-25000" dirty="0" err="1"/>
              <a:t>out</a:t>
            </a:r>
            <a:r>
              <a:rPr lang="en-US" b="0" dirty="0"/>
              <a:t> &lt; V</a:t>
            </a:r>
            <a:r>
              <a:rPr lang="en-US" b="0" baseline="-25000" dirty="0"/>
              <a:t>OL</a:t>
            </a:r>
            <a:endParaRPr lang="en-US" b="0" dirty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endParaRPr lang="en-US" b="0" dirty="0"/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1127866" y="3361866"/>
            <a:ext cx="0" cy="255579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977591" y="3780737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441123" y="3536346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V</a:t>
            </a:r>
            <a:r>
              <a:rPr lang="en-US" b="0" baseline="-25000" dirty="0" smtClean="0"/>
              <a:t>OH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449882" y="5441346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V</a:t>
            </a:r>
            <a:r>
              <a:rPr lang="en-US" b="0" baseline="-25000" dirty="0" smtClean="0"/>
              <a:t>OL</a:t>
            </a:r>
            <a:endParaRPr lang="en-US" dirty="0"/>
          </a:p>
        </p:txBody>
      </p:sp>
      <p:cxnSp>
        <p:nvCxnSpPr>
          <p:cNvPr id="71" name="Straight Connector 70"/>
          <p:cNvCxnSpPr/>
          <p:nvPr/>
        </p:nvCxnSpPr>
        <p:spPr bwMode="auto">
          <a:xfrm>
            <a:off x="968832" y="5723846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1127866" y="5917656"/>
            <a:ext cx="2623724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1129991" y="3780737"/>
            <a:ext cx="2576389" cy="3319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flipV="1">
            <a:off x="1121232" y="5717601"/>
            <a:ext cx="2477958" cy="6245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855990" y="2939816"/>
            <a:ext cx="579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/>
              <a:t>V</a:t>
            </a:r>
            <a:r>
              <a:rPr lang="en-US" b="0" baseline="-25000" dirty="0" err="1" smtClean="0"/>
              <a:t>out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1576335" y="59244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V</a:t>
            </a:r>
            <a:r>
              <a:rPr lang="en-US" b="0" baseline="-25000" dirty="0" smtClean="0"/>
              <a:t>IL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2532390" y="5924490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V</a:t>
            </a:r>
            <a:r>
              <a:rPr lang="en-US" b="0" baseline="-25000" dirty="0" smtClean="0"/>
              <a:t>IH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3706380" y="5717601"/>
            <a:ext cx="4846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V</a:t>
            </a:r>
            <a:r>
              <a:rPr lang="en-US" b="0" baseline="-25000" dirty="0" smtClean="0"/>
              <a:t>in</a:t>
            </a:r>
            <a:endParaRPr lang="en-US" dirty="0"/>
          </a:p>
        </p:txBody>
      </p:sp>
      <p:cxnSp>
        <p:nvCxnSpPr>
          <p:cNvPr id="83" name="Straight Connector 82"/>
          <p:cNvCxnSpPr/>
          <p:nvPr/>
        </p:nvCxnSpPr>
        <p:spPr bwMode="auto">
          <a:xfrm flipV="1">
            <a:off x="1752873" y="3606256"/>
            <a:ext cx="17517" cy="2318234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 flipV="1">
            <a:off x="2684790" y="3592589"/>
            <a:ext cx="17517" cy="2318234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0" idx="0"/>
          </p:cNvCxnSpPr>
          <p:nvPr/>
        </p:nvCxnSpPr>
        <p:spPr bwMode="auto">
          <a:xfrm>
            <a:off x="1700072" y="3606256"/>
            <a:ext cx="1096173" cy="2318234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flipH="1">
            <a:off x="1125742" y="3606256"/>
            <a:ext cx="574330" cy="0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>
            <a:stCxn id="80" idx="0"/>
          </p:cNvCxnSpPr>
          <p:nvPr/>
        </p:nvCxnSpPr>
        <p:spPr bwMode="auto">
          <a:xfrm flipV="1">
            <a:off x="2796245" y="5917656"/>
            <a:ext cx="726745" cy="6834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484" name="Group 20483"/>
          <p:cNvGrpSpPr/>
          <p:nvPr/>
        </p:nvGrpSpPr>
        <p:grpSpPr>
          <a:xfrm>
            <a:off x="1117600" y="3585462"/>
            <a:ext cx="2429933" cy="2337223"/>
            <a:chOff x="1117600" y="3585462"/>
            <a:chExt cx="2429933" cy="2337223"/>
          </a:xfrm>
        </p:grpSpPr>
        <p:sp>
          <p:nvSpPr>
            <p:cNvPr id="94" name="Freeform 93"/>
            <p:cNvSpPr/>
            <p:nvPr/>
          </p:nvSpPr>
          <p:spPr bwMode="auto">
            <a:xfrm>
              <a:off x="1117600" y="3588275"/>
              <a:ext cx="2387600" cy="2328344"/>
            </a:xfrm>
            <a:custGeom>
              <a:avLst/>
              <a:gdLst>
                <a:gd name="connsiteX0" fmla="*/ 0 w 2387600"/>
                <a:gd name="connsiteY0" fmla="*/ 10058 h 2328344"/>
                <a:gd name="connsiteX1" fmla="*/ 575733 w 2387600"/>
                <a:gd name="connsiteY1" fmla="*/ 18525 h 2328344"/>
                <a:gd name="connsiteX2" fmla="*/ 770467 w 2387600"/>
                <a:gd name="connsiteY2" fmla="*/ 179392 h 2328344"/>
                <a:gd name="connsiteX3" fmla="*/ 1032933 w 2387600"/>
                <a:gd name="connsiteY3" fmla="*/ 763592 h 2328344"/>
                <a:gd name="connsiteX4" fmla="*/ 1219200 w 2387600"/>
                <a:gd name="connsiteY4" fmla="*/ 1644125 h 2328344"/>
                <a:gd name="connsiteX5" fmla="*/ 1473200 w 2387600"/>
                <a:gd name="connsiteY5" fmla="*/ 2185992 h 2328344"/>
                <a:gd name="connsiteX6" fmla="*/ 1701800 w 2387600"/>
                <a:gd name="connsiteY6" fmla="*/ 2312992 h 2328344"/>
                <a:gd name="connsiteX7" fmla="*/ 2387600 w 2387600"/>
                <a:gd name="connsiteY7" fmla="*/ 2321458 h 2328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87600" h="2328344">
                  <a:moveTo>
                    <a:pt x="0" y="10058"/>
                  </a:moveTo>
                  <a:cubicBezTo>
                    <a:pt x="223661" y="180"/>
                    <a:pt x="447322" y="-9697"/>
                    <a:pt x="575733" y="18525"/>
                  </a:cubicBezTo>
                  <a:cubicBezTo>
                    <a:pt x="704144" y="46747"/>
                    <a:pt x="694267" y="55214"/>
                    <a:pt x="770467" y="179392"/>
                  </a:cubicBezTo>
                  <a:cubicBezTo>
                    <a:pt x="846667" y="303570"/>
                    <a:pt x="958144" y="519470"/>
                    <a:pt x="1032933" y="763592"/>
                  </a:cubicBezTo>
                  <a:cubicBezTo>
                    <a:pt x="1107722" y="1007714"/>
                    <a:pt x="1145822" y="1407058"/>
                    <a:pt x="1219200" y="1644125"/>
                  </a:cubicBezTo>
                  <a:cubicBezTo>
                    <a:pt x="1292578" y="1881192"/>
                    <a:pt x="1392767" y="2074514"/>
                    <a:pt x="1473200" y="2185992"/>
                  </a:cubicBezTo>
                  <a:cubicBezTo>
                    <a:pt x="1553633" y="2297470"/>
                    <a:pt x="1549400" y="2290414"/>
                    <a:pt x="1701800" y="2312992"/>
                  </a:cubicBezTo>
                  <a:cubicBezTo>
                    <a:pt x="1854200" y="2335570"/>
                    <a:pt x="2120900" y="2328514"/>
                    <a:pt x="2387600" y="2321458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480" name="Freeform 20479"/>
            <p:cNvSpPr/>
            <p:nvPr/>
          </p:nvSpPr>
          <p:spPr bwMode="auto">
            <a:xfrm>
              <a:off x="1117600" y="3599468"/>
              <a:ext cx="2429933" cy="2317597"/>
            </a:xfrm>
            <a:custGeom>
              <a:avLst/>
              <a:gdLst>
                <a:gd name="connsiteX0" fmla="*/ 0 w 2429933"/>
                <a:gd name="connsiteY0" fmla="*/ 7332 h 2317597"/>
                <a:gd name="connsiteX1" fmla="*/ 508000 w 2429933"/>
                <a:gd name="connsiteY1" fmla="*/ 7332 h 2317597"/>
                <a:gd name="connsiteX2" fmla="*/ 914400 w 2429933"/>
                <a:gd name="connsiteY2" fmla="*/ 83532 h 2317597"/>
                <a:gd name="connsiteX3" fmla="*/ 1126067 w 2429933"/>
                <a:gd name="connsiteY3" fmla="*/ 667732 h 2317597"/>
                <a:gd name="connsiteX4" fmla="*/ 1202267 w 2429933"/>
                <a:gd name="connsiteY4" fmla="*/ 1886932 h 2317597"/>
                <a:gd name="connsiteX5" fmla="*/ 1413933 w 2429933"/>
                <a:gd name="connsiteY5" fmla="*/ 2234065 h 2317597"/>
                <a:gd name="connsiteX6" fmla="*/ 1786467 w 2429933"/>
                <a:gd name="connsiteY6" fmla="*/ 2310265 h 2317597"/>
                <a:gd name="connsiteX7" fmla="*/ 2429933 w 2429933"/>
                <a:gd name="connsiteY7" fmla="*/ 2310265 h 2317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29933" h="2317597">
                  <a:moveTo>
                    <a:pt x="0" y="7332"/>
                  </a:moveTo>
                  <a:cubicBezTo>
                    <a:pt x="177800" y="982"/>
                    <a:pt x="355600" y="-5368"/>
                    <a:pt x="508000" y="7332"/>
                  </a:cubicBezTo>
                  <a:cubicBezTo>
                    <a:pt x="660400" y="20032"/>
                    <a:pt x="811389" y="-26535"/>
                    <a:pt x="914400" y="83532"/>
                  </a:cubicBezTo>
                  <a:cubicBezTo>
                    <a:pt x="1017411" y="193599"/>
                    <a:pt x="1078089" y="367165"/>
                    <a:pt x="1126067" y="667732"/>
                  </a:cubicBezTo>
                  <a:cubicBezTo>
                    <a:pt x="1174045" y="968299"/>
                    <a:pt x="1154289" y="1625877"/>
                    <a:pt x="1202267" y="1886932"/>
                  </a:cubicBezTo>
                  <a:cubicBezTo>
                    <a:pt x="1250245" y="2147987"/>
                    <a:pt x="1316566" y="2163510"/>
                    <a:pt x="1413933" y="2234065"/>
                  </a:cubicBezTo>
                  <a:cubicBezTo>
                    <a:pt x="1511300" y="2304620"/>
                    <a:pt x="1617134" y="2297565"/>
                    <a:pt x="1786467" y="2310265"/>
                  </a:cubicBezTo>
                  <a:cubicBezTo>
                    <a:pt x="1955800" y="2322965"/>
                    <a:pt x="2192866" y="2316615"/>
                    <a:pt x="2429933" y="2310265"/>
                  </a:cubicBezTo>
                </a:path>
              </a:pathLst>
            </a:cu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481" name="Freeform 20480"/>
            <p:cNvSpPr/>
            <p:nvPr/>
          </p:nvSpPr>
          <p:spPr bwMode="auto">
            <a:xfrm>
              <a:off x="1134533" y="3585462"/>
              <a:ext cx="2404534" cy="2337223"/>
            </a:xfrm>
            <a:custGeom>
              <a:avLst/>
              <a:gdLst>
                <a:gd name="connsiteX0" fmla="*/ 0 w 2404534"/>
                <a:gd name="connsiteY0" fmla="*/ 21338 h 2337223"/>
                <a:gd name="connsiteX1" fmla="*/ 618067 w 2404534"/>
                <a:gd name="connsiteY1" fmla="*/ 29805 h 2337223"/>
                <a:gd name="connsiteX2" fmla="*/ 762000 w 2404534"/>
                <a:gd name="connsiteY2" fmla="*/ 309205 h 2337223"/>
                <a:gd name="connsiteX3" fmla="*/ 880534 w 2404534"/>
                <a:gd name="connsiteY3" fmla="*/ 1587671 h 2337223"/>
                <a:gd name="connsiteX4" fmla="*/ 1117600 w 2404534"/>
                <a:gd name="connsiteY4" fmla="*/ 2163405 h 2337223"/>
                <a:gd name="connsiteX5" fmla="*/ 1752600 w 2404534"/>
                <a:gd name="connsiteY5" fmla="*/ 2324271 h 2337223"/>
                <a:gd name="connsiteX6" fmla="*/ 2404534 w 2404534"/>
                <a:gd name="connsiteY6" fmla="*/ 2315805 h 233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04534" h="2337223">
                  <a:moveTo>
                    <a:pt x="0" y="21338"/>
                  </a:moveTo>
                  <a:cubicBezTo>
                    <a:pt x="245533" y="1582"/>
                    <a:pt x="491067" y="-18173"/>
                    <a:pt x="618067" y="29805"/>
                  </a:cubicBezTo>
                  <a:cubicBezTo>
                    <a:pt x="745067" y="77783"/>
                    <a:pt x="718256" y="49561"/>
                    <a:pt x="762000" y="309205"/>
                  </a:cubicBezTo>
                  <a:cubicBezTo>
                    <a:pt x="805744" y="568849"/>
                    <a:pt x="821267" y="1278638"/>
                    <a:pt x="880534" y="1587671"/>
                  </a:cubicBezTo>
                  <a:cubicBezTo>
                    <a:pt x="939801" y="1896704"/>
                    <a:pt x="972256" y="2040638"/>
                    <a:pt x="1117600" y="2163405"/>
                  </a:cubicBezTo>
                  <a:cubicBezTo>
                    <a:pt x="1262944" y="2286172"/>
                    <a:pt x="1538111" y="2298871"/>
                    <a:pt x="1752600" y="2324271"/>
                  </a:cubicBezTo>
                  <a:cubicBezTo>
                    <a:pt x="1967089" y="2349671"/>
                    <a:pt x="2185811" y="2332738"/>
                    <a:pt x="2404534" y="2315805"/>
                  </a:cubicBezTo>
                </a:path>
              </a:pathLst>
            </a:custGeom>
            <a:noFill/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483" name="Freeform 20482"/>
            <p:cNvSpPr/>
            <p:nvPr/>
          </p:nvSpPr>
          <p:spPr bwMode="auto">
            <a:xfrm>
              <a:off x="1126067" y="3611034"/>
              <a:ext cx="2396066" cy="2281766"/>
            </a:xfrm>
            <a:custGeom>
              <a:avLst/>
              <a:gdLst>
                <a:gd name="connsiteX0" fmla="*/ 0 w 2396066"/>
                <a:gd name="connsiteY0" fmla="*/ 4233 h 2281766"/>
                <a:gd name="connsiteX1" fmla="*/ 905933 w 2396066"/>
                <a:gd name="connsiteY1" fmla="*/ 114299 h 2281766"/>
                <a:gd name="connsiteX2" fmla="*/ 1303866 w 2396066"/>
                <a:gd name="connsiteY2" fmla="*/ 766233 h 2281766"/>
                <a:gd name="connsiteX3" fmla="*/ 1456266 w 2396066"/>
                <a:gd name="connsiteY3" fmla="*/ 1934633 h 2281766"/>
                <a:gd name="connsiteX4" fmla="*/ 1634066 w 2396066"/>
                <a:gd name="connsiteY4" fmla="*/ 2205566 h 2281766"/>
                <a:gd name="connsiteX5" fmla="*/ 2396066 w 2396066"/>
                <a:gd name="connsiteY5" fmla="*/ 2281766 h 2281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96066" h="2281766">
                  <a:moveTo>
                    <a:pt x="0" y="4233"/>
                  </a:moveTo>
                  <a:cubicBezTo>
                    <a:pt x="344311" y="-4234"/>
                    <a:pt x="688622" y="-12701"/>
                    <a:pt x="905933" y="114299"/>
                  </a:cubicBezTo>
                  <a:cubicBezTo>
                    <a:pt x="1123244" y="241299"/>
                    <a:pt x="1212144" y="462844"/>
                    <a:pt x="1303866" y="766233"/>
                  </a:cubicBezTo>
                  <a:cubicBezTo>
                    <a:pt x="1395588" y="1069622"/>
                    <a:pt x="1401233" y="1694744"/>
                    <a:pt x="1456266" y="1934633"/>
                  </a:cubicBezTo>
                  <a:cubicBezTo>
                    <a:pt x="1511299" y="2174522"/>
                    <a:pt x="1477433" y="2147711"/>
                    <a:pt x="1634066" y="2205566"/>
                  </a:cubicBezTo>
                  <a:cubicBezTo>
                    <a:pt x="1790699" y="2263422"/>
                    <a:pt x="2093382" y="2272594"/>
                    <a:pt x="2396066" y="2281766"/>
                  </a:cubicBezTo>
                </a:path>
              </a:pathLst>
            </a:cu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01" name="Rectangle 4"/>
          <p:cNvSpPr>
            <a:spLocks noChangeArrowheads="1"/>
          </p:cNvSpPr>
          <p:nvPr/>
        </p:nvSpPr>
        <p:spPr bwMode="auto">
          <a:xfrm>
            <a:off x="4523785" y="3677483"/>
            <a:ext cx="437922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Actual components have different analog characteristics due to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Fabrication tolerances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Temperature changes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Supply voltage fluctuations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endParaRPr lang="en-US" b="0" dirty="0"/>
          </a:p>
        </p:txBody>
      </p:sp>
      <p:grpSp>
        <p:nvGrpSpPr>
          <p:cNvPr id="20489" name="Group 20488"/>
          <p:cNvGrpSpPr/>
          <p:nvPr/>
        </p:nvGrpSpPr>
        <p:grpSpPr>
          <a:xfrm>
            <a:off x="5410200" y="1388614"/>
            <a:ext cx="1997601" cy="762000"/>
            <a:chOff x="5334000" y="1752600"/>
            <a:chExt cx="1997601" cy="762000"/>
          </a:xfrm>
        </p:grpSpPr>
        <p:sp>
          <p:nvSpPr>
            <p:cNvPr id="20485" name="Isosceles Triangle 20484"/>
            <p:cNvSpPr/>
            <p:nvPr/>
          </p:nvSpPr>
          <p:spPr bwMode="auto">
            <a:xfrm rot="5400000">
              <a:off x="5883801" y="1736199"/>
              <a:ext cx="762000" cy="794802"/>
            </a:xfrm>
            <a:prstGeom prst="triangl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486" name="Oval 20485"/>
            <p:cNvSpPr/>
            <p:nvPr/>
          </p:nvSpPr>
          <p:spPr bwMode="auto">
            <a:xfrm>
              <a:off x="6645801" y="20574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488" name="Straight Connector 20487"/>
            <p:cNvCxnSpPr>
              <a:stCxn id="20486" idx="6"/>
            </p:cNvCxnSpPr>
            <p:nvPr/>
          </p:nvCxnSpPr>
          <p:spPr bwMode="auto">
            <a:xfrm>
              <a:off x="6798201" y="2133600"/>
              <a:ext cx="5334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5334000" y="2124291"/>
              <a:ext cx="5334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25313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227376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Static Timing</a:t>
            </a:r>
            <a:endParaRPr lang="en-US" sz="26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4000" y="1066800"/>
            <a:ext cx="8585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Contamination delay </a:t>
            </a:r>
            <a:r>
              <a:rPr lang="en-US" b="0" dirty="0" smtClean="0"/>
              <a:t>(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CD</a:t>
            </a:r>
            <a:r>
              <a:rPr lang="en-US" b="0" dirty="0" smtClean="0"/>
              <a:t>) – minimum time following input change 	during which validity of </a:t>
            </a:r>
            <a:r>
              <a:rPr lang="en-US" b="0" i="1" dirty="0" smtClean="0"/>
              <a:t>all</a:t>
            </a:r>
            <a:r>
              <a:rPr lang="en-US" b="0" dirty="0" smtClean="0"/>
              <a:t> previous outputs is guaranteed</a:t>
            </a:r>
          </a:p>
          <a:p>
            <a:pPr lvl="1"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Components in parallel:	min of 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CD</a:t>
            </a:r>
            <a:endParaRPr lang="en-US" b="0" dirty="0" smtClean="0"/>
          </a:p>
          <a:p>
            <a:pPr lvl="1"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Components in series:	sum of </a:t>
            </a:r>
            <a:r>
              <a:rPr lang="en-US" b="0" dirty="0" err="1"/>
              <a:t>t</a:t>
            </a:r>
            <a:r>
              <a:rPr lang="en-US" b="0" baseline="-25000" dirty="0" err="1"/>
              <a:t>CD</a:t>
            </a:r>
            <a:r>
              <a:rPr lang="en-US" b="0" dirty="0" smtClean="0"/>
              <a:t> 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dirty="0" smtClean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Propagation </a:t>
            </a:r>
            <a:r>
              <a:rPr lang="en-US" dirty="0"/>
              <a:t>delay </a:t>
            </a:r>
            <a:r>
              <a:rPr lang="en-US" b="0" dirty="0"/>
              <a:t>(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PD</a:t>
            </a:r>
            <a:r>
              <a:rPr lang="en-US" b="0" dirty="0" smtClean="0"/>
              <a:t>) – maximum time following input change after 	which the validity of </a:t>
            </a:r>
            <a:r>
              <a:rPr lang="en-US" b="0" i="1" dirty="0" smtClean="0"/>
              <a:t>all</a:t>
            </a:r>
            <a:r>
              <a:rPr lang="en-US" b="0" dirty="0" smtClean="0"/>
              <a:t> new output is guaranteed</a:t>
            </a:r>
          </a:p>
          <a:p>
            <a:pPr lvl="1"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/>
              <a:t>Components in parallel:	</a:t>
            </a:r>
            <a:r>
              <a:rPr lang="en-US" b="0" dirty="0" smtClean="0"/>
              <a:t>max </a:t>
            </a:r>
            <a:r>
              <a:rPr lang="en-US" b="0" dirty="0"/>
              <a:t>of 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PD</a:t>
            </a:r>
            <a:endParaRPr lang="en-US" b="0" dirty="0"/>
          </a:p>
          <a:p>
            <a:pPr lvl="1"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/>
              <a:t>Components in series:	sum of 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PD</a:t>
            </a:r>
            <a:r>
              <a:rPr lang="en-US" b="0" dirty="0" smtClean="0"/>
              <a:t> </a:t>
            </a:r>
            <a:endParaRPr lang="en-US" b="0" dirty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39232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469070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Synchronous Static Memory</a:t>
            </a:r>
            <a:endParaRPr lang="en-US" sz="26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4000" y="1066800"/>
            <a:ext cx="8585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Positive edge-triggered D flip-flop (DFF)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dirty="0" smtClean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Logical characteristic: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/>
              <a:t>	</a:t>
            </a:r>
            <a:r>
              <a:rPr lang="en-US" b="0" dirty="0" smtClean="0"/>
              <a:t>Output Q assumes the value of D after CLK rise</a:t>
            </a:r>
            <a:endParaRPr lang="en-US" b="0" dirty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dirty="0" smtClean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Timing characteristic: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	</a:t>
            </a:r>
            <a:r>
              <a:rPr lang="en-US" dirty="0" smtClean="0"/>
              <a:t>If</a:t>
            </a:r>
            <a:r>
              <a:rPr lang="en-US" b="0" dirty="0" smtClean="0"/>
              <a:t> input is held constant 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SU</a:t>
            </a:r>
            <a:r>
              <a:rPr lang="en-US" b="0" baseline="-25000" dirty="0" smtClean="0"/>
              <a:t> </a:t>
            </a:r>
            <a:r>
              <a:rPr lang="en-US" b="0" dirty="0" smtClean="0"/>
              <a:t>before 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	and 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H</a:t>
            </a:r>
            <a:r>
              <a:rPr lang="en-US" b="0" baseline="-25000" dirty="0" smtClean="0"/>
              <a:t> </a:t>
            </a:r>
            <a:r>
              <a:rPr lang="en-US" b="0" dirty="0" smtClean="0"/>
              <a:t>after clock rise </a:t>
            </a:r>
            <a:r>
              <a:rPr lang="en-US" dirty="0" smtClean="0"/>
              <a:t>then 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	old output will stay valid at least 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cCQ</a:t>
            </a:r>
            <a:r>
              <a:rPr lang="en-US" b="0" dirty="0" smtClean="0"/>
              <a:t> 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/>
              <a:t>	</a:t>
            </a:r>
            <a:r>
              <a:rPr lang="en-US" b="0" dirty="0" smtClean="0"/>
              <a:t>and new output will become valid 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	at most 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pCQ</a:t>
            </a:r>
            <a:r>
              <a:rPr lang="en-US" b="0" dirty="0" smtClean="0"/>
              <a:t> after clock rise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endParaRPr lang="en-US" b="0" dirty="0"/>
          </a:p>
        </p:txBody>
      </p:sp>
      <p:grpSp>
        <p:nvGrpSpPr>
          <p:cNvPr id="13" name="Group 12"/>
          <p:cNvGrpSpPr/>
          <p:nvPr/>
        </p:nvGrpSpPr>
        <p:grpSpPr>
          <a:xfrm>
            <a:off x="6629400" y="1447800"/>
            <a:ext cx="1371600" cy="990600"/>
            <a:chOff x="6324600" y="2743200"/>
            <a:chExt cx="1371600" cy="990600"/>
          </a:xfrm>
        </p:grpSpPr>
        <p:grpSp>
          <p:nvGrpSpPr>
            <p:cNvPr id="9" name="Group 8"/>
            <p:cNvGrpSpPr/>
            <p:nvPr/>
          </p:nvGrpSpPr>
          <p:grpSpPr>
            <a:xfrm>
              <a:off x="6324600" y="2743200"/>
              <a:ext cx="1371600" cy="990600"/>
              <a:chOff x="6324600" y="4724400"/>
              <a:chExt cx="1371600" cy="990600"/>
            </a:xfrm>
          </p:grpSpPr>
          <p:sp>
            <p:nvSpPr>
              <p:cNvPr id="4" name="Rectangle 3"/>
              <p:cNvSpPr/>
              <p:nvPr/>
            </p:nvSpPr>
            <p:spPr bwMode="auto">
              <a:xfrm>
                <a:off x="6705600" y="4724400"/>
                <a:ext cx="609600" cy="9906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5" name="Isosceles Triangle 4"/>
              <p:cNvSpPr/>
              <p:nvPr/>
            </p:nvSpPr>
            <p:spPr bwMode="auto">
              <a:xfrm>
                <a:off x="6934200" y="5562600"/>
                <a:ext cx="152400" cy="152400"/>
              </a:xfrm>
              <a:prstGeom prst="triangl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7" name="Straight Connector 6"/>
              <p:cNvCxnSpPr/>
              <p:nvPr/>
            </p:nvCxnSpPr>
            <p:spPr bwMode="auto">
              <a:xfrm flipH="1">
                <a:off x="6324600" y="5029200"/>
                <a:ext cx="38100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 flipH="1">
                <a:off x="7315200" y="5029200"/>
                <a:ext cx="38100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" name="TextBox 10"/>
              <p:cNvSpPr txBox="1"/>
              <p:nvPr/>
            </p:nvSpPr>
            <p:spPr>
              <a:xfrm>
                <a:off x="6629400" y="4843046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/>
                  <a:t>D</a:t>
                </a:r>
                <a:endParaRPr lang="en-US" sz="16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046434" y="4843046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/>
                  <a:t>Q</a:t>
                </a:r>
                <a:endParaRPr lang="en-US" sz="1600" dirty="0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6719294" y="3268246"/>
              <a:ext cx="5822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/>
                <a:t>CLK</a:t>
              </a:r>
              <a:endParaRPr lang="en-US" sz="1600" dirty="0"/>
            </a:p>
          </p:txBody>
        </p:sp>
      </p:grpSp>
      <p:cxnSp>
        <p:nvCxnSpPr>
          <p:cNvPr id="16" name="Straight Connector 15"/>
          <p:cNvCxnSpPr/>
          <p:nvPr/>
        </p:nvCxnSpPr>
        <p:spPr bwMode="auto">
          <a:xfrm flipV="1">
            <a:off x="6477000" y="3581400"/>
            <a:ext cx="1143000" cy="1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5600700" y="3928647"/>
            <a:ext cx="8763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3" name="Group 32"/>
          <p:cNvGrpSpPr/>
          <p:nvPr/>
        </p:nvGrpSpPr>
        <p:grpSpPr>
          <a:xfrm>
            <a:off x="6096000" y="4478596"/>
            <a:ext cx="1371600" cy="347134"/>
            <a:chOff x="2667000" y="3843753"/>
            <a:chExt cx="838200" cy="347134"/>
          </a:xfrm>
        </p:grpSpPr>
        <p:cxnSp>
          <p:nvCxnSpPr>
            <p:cNvPr id="34" name="Straight Connector 33"/>
            <p:cNvCxnSpPr/>
            <p:nvPr/>
          </p:nvCxnSpPr>
          <p:spPr bwMode="auto">
            <a:xfrm>
              <a:off x="2667000" y="3843753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2667000" y="4190887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5638800" y="4487176"/>
            <a:ext cx="152400" cy="338554"/>
            <a:chOff x="2057400" y="3852333"/>
            <a:chExt cx="152400" cy="338554"/>
          </a:xfrm>
        </p:grpSpPr>
        <p:cxnSp>
          <p:nvCxnSpPr>
            <p:cNvPr id="37" name="Straight Connector 36"/>
            <p:cNvCxnSpPr/>
            <p:nvPr/>
          </p:nvCxnSpPr>
          <p:spPr bwMode="auto">
            <a:xfrm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V="1"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>
            <a:off x="5791200" y="4478596"/>
            <a:ext cx="152400" cy="338554"/>
            <a:chOff x="2057400" y="3852333"/>
            <a:chExt cx="152400" cy="338554"/>
          </a:xfrm>
        </p:grpSpPr>
        <p:cxnSp>
          <p:nvCxnSpPr>
            <p:cNvPr id="40" name="Straight Connector 39"/>
            <p:cNvCxnSpPr/>
            <p:nvPr/>
          </p:nvCxnSpPr>
          <p:spPr bwMode="auto">
            <a:xfrm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V="1"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5943600" y="4478596"/>
            <a:ext cx="152400" cy="338554"/>
            <a:chOff x="2057400" y="3852333"/>
            <a:chExt cx="152400" cy="338554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flipV="1"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6500439" y="4487176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NEW</a:t>
            </a:r>
            <a:endParaRPr lang="en-US" sz="1600" b="0" dirty="0"/>
          </a:p>
        </p:txBody>
      </p:sp>
      <p:grpSp>
        <p:nvGrpSpPr>
          <p:cNvPr id="49" name="Group 48"/>
          <p:cNvGrpSpPr/>
          <p:nvPr/>
        </p:nvGrpSpPr>
        <p:grpSpPr>
          <a:xfrm>
            <a:off x="5600700" y="5356677"/>
            <a:ext cx="1333500" cy="347134"/>
            <a:chOff x="1522328" y="4455021"/>
            <a:chExt cx="838200" cy="347134"/>
          </a:xfrm>
        </p:grpSpPr>
        <p:cxnSp>
          <p:nvCxnSpPr>
            <p:cNvPr id="50" name="Straight Connector 49"/>
            <p:cNvCxnSpPr/>
            <p:nvPr/>
          </p:nvCxnSpPr>
          <p:spPr bwMode="auto">
            <a:xfrm>
              <a:off x="1522328" y="4455021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522328" y="4802155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2" name="TextBox 51"/>
          <p:cNvSpPr txBox="1"/>
          <p:nvPr/>
        </p:nvSpPr>
        <p:spPr>
          <a:xfrm>
            <a:off x="5715000" y="5365144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OLD</a:t>
            </a:r>
            <a:endParaRPr lang="en-US" sz="1600" b="0" dirty="0"/>
          </a:p>
        </p:txBody>
      </p:sp>
      <p:grpSp>
        <p:nvGrpSpPr>
          <p:cNvPr id="53" name="Group 52"/>
          <p:cNvGrpSpPr/>
          <p:nvPr/>
        </p:nvGrpSpPr>
        <p:grpSpPr>
          <a:xfrm>
            <a:off x="7391399" y="5356564"/>
            <a:ext cx="1310287" cy="347134"/>
            <a:chOff x="2667000" y="3843753"/>
            <a:chExt cx="838200" cy="347134"/>
          </a:xfrm>
        </p:grpSpPr>
        <p:cxnSp>
          <p:nvCxnSpPr>
            <p:cNvPr id="54" name="Straight Connector 53"/>
            <p:cNvCxnSpPr/>
            <p:nvPr/>
          </p:nvCxnSpPr>
          <p:spPr bwMode="auto">
            <a:xfrm>
              <a:off x="2667000" y="3843753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2667000" y="4190887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6" name="Group 55"/>
          <p:cNvGrpSpPr/>
          <p:nvPr/>
        </p:nvGrpSpPr>
        <p:grpSpPr>
          <a:xfrm>
            <a:off x="6934200" y="5365144"/>
            <a:ext cx="152400" cy="338554"/>
            <a:chOff x="2057400" y="3852333"/>
            <a:chExt cx="152400" cy="338554"/>
          </a:xfrm>
        </p:grpSpPr>
        <p:cxnSp>
          <p:nvCxnSpPr>
            <p:cNvPr id="57" name="Straight Connector 56"/>
            <p:cNvCxnSpPr/>
            <p:nvPr/>
          </p:nvCxnSpPr>
          <p:spPr bwMode="auto">
            <a:xfrm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flipV="1"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9" name="Group 58"/>
          <p:cNvGrpSpPr/>
          <p:nvPr/>
        </p:nvGrpSpPr>
        <p:grpSpPr>
          <a:xfrm>
            <a:off x="7086600" y="5356564"/>
            <a:ext cx="152400" cy="338554"/>
            <a:chOff x="2057400" y="3852333"/>
            <a:chExt cx="152400" cy="338554"/>
          </a:xfrm>
        </p:grpSpPr>
        <p:cxnSp>
          <p:nvCxnSpPr>
            <p:cNvPr id="60" name="Straight Connector 59"/>
            <p:cNvCxnSpPr/>
            <p:nvPr/>
          </p:nvCxnSpPr>
          <p:spPr bwMode="auto">
            <a:xfrm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flipV="1"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2" name="Group 61"/>
          <p:cNvGrpSpPr/>
          <p:nvPr/>
        </p:nvGrpSpPr>
        <p:grpSpPr>
          <a:xfrm>
            <a:off x="7239000" y="5356564"/>
            <a:ext cx="152400" cy="338554"/>
            <a:chOff x="2057400" y="3852333"/>
            <a:chExt cx="152400" cy="338554"/>
          </a:xfrm>
        </p:grpSpPr>
        <p:cxnSp>
          <p:nvCxnSpPr>
            <p:cNvPr id="63" name="Straight Connector 62"/>
            <p:cNvCxnSpPr/>
            <p:nvPr/>
          </p:nvCxnSpPr>
          <p:spPr bwMode="auto">
            <a:xfrm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flipV="1"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5" name="TextBox 64"/>
          <p:cNvSpPr txBox="1"/>
          <p:nvPr/>
        </p:nvSpPr>
        <p:spPr>
          <a:xfrm>
            <a:off x="7489141" y="5365144"/>
            <a:ext cx="15024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/>
              <a:t>NEW</a:t>
            </a:r>
            <a:endParaRPr lang="en-US" sz="1600" b="0" dirty="0"/>
          </a:p>
        </p:txBody>
      </p:sp>
      <p:sp>
        <p:nvSpPr>
          <p:cNvPr id="66" name="TextBox 65"/>
          <p:cNvSpPr txBox="1"/>
          <p:nvPr/>
        </p:nvSpPr>
        <p:spPr>
          <a:xfrm>
            <a:off x="4980389" y="3581400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CLK</a:t>
            </a:r>
            <a:endParaRPr lang="en-US" sz="1600" b="0" dirty="0"/>
          </a:p>
        </p:txBody>
      </p:sp>
      <p:sp>
        <p:nvSpPr>
          <p:cNvPr id="67" name="TextBox 66"/>
          <p:cNvSpPr txBox="1"/>
          <p:nvPr/>
        </p:nvSpPr>
        <p:spPr>
          <a:xfrm>
            <a:off x="5217634" y="4478596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D</a:t>
            </a:r>
            <a:endParaRPr lang="en-US" sz="1600" b="0" baseline="-25000" dirty="0"/>
          </a:p>
        </p:txBody>
      </p:sp>
      <p:sp>
        <p:nvSpPr>
          <p:cNvPr id="68" name="TextBox 67"/>
          <p:cNvSpPr txBox="1"/>
          <p:nvPr/>
        </p:nvSpPr>
        <p:spPr>
          <a:xfrm>
            <a:off x="5217433" y="5343807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Q</a:t>
            </a:r>
            <a:endParaRPr lang="en-US" sz="1600" b="0" baseline="-25000" dirty="0"/>
          </a:p>
        </p:txBody>
      </p:sp>
      <p:cxnSp>
        <p:nvCxnSpPr>
          <p:cNvPr id="69" name="Straight Connector 68"/>
          <p:cNvCxnSpPr/>
          <p:nvPr/>
        </p:nvCxnSpPr>
        <p:spPr bwMode="auto">
          <a:xfrm>
            <a:off x="7620000" y="3919954"/>
            <a:ext cx="1081686" cy="869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>
            <a:off x="7620000" y="3588970"/>
            <a:ext cx="0" cy="33967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6477000" y="3588970"/>
            <a:ext cx="0" cy="33967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8" name="Group 77"/>
          <p:cNvGrpSpPr/>
          <p:nvPr/>
        </p:nvGrpSpPr>
        <p:grpSpPr>
          <a:xfrm>
            <a:off x="7467600" y="4493191"/>
            <a:ext cx="152400" cy="338554"/>
            <a:chOff x="2057400" y="3852333"/>
            <a:chExt cx="152400" cy="338554"/>
          </a:xfrm>
        </p:grpSpPr>
        <p:cxnSp>
          <p:nvCxnSpPr>
            <p:cNvPr id="79" name="Straight Connector 78"/>
            <p:cNvCxnSpPr/>
            <p:nvPr/>
          </p:nvCxnSpPr>
          <p:spPr bwMode="auto">
            <a:xfrm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 flipV="1"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1" name="Group 80"/>
          <p:cNvGrpSpPr/>
          <p:nvPr/>
        </p:nvGrpSpPr>
        <p:grpSpPr>
          <a:xfrm>
            <a:off x="7620000" y="4484611"/>
            <a:ext cx="152400" cy="338554"/>
            <a:chOff x="2057400" y="3852333"/>
            <a:chExt cx="152400" cy="338554"/>
          </a:xfrm>
        </p:grpSpPr>
        <p:cxnSp>
          <p:nvCxnSpPr>
            <p:cNvPr id="82" name="Straight Connector 81"/>
            <p:cNvCxnSpPr/>
            <p:nvPr/>
          </p:nvCxnSpPr>
          <p:spPr bwMode="auto">
            <a:xfrm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flipV="1"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4" name="Group 83"/>
          <p:cNvGrpSpPr/>
          <p:nvPr/>
        </p:nvGrpSpPr>
        <p:grpSpPr>
          <a:xfrm>
            <a:off x="7772400" y="4484611"/>
            <a:ext cx="152400" cy="338554"/>
            <a:chOff x="2057400" y="3852333"/>
            <a:chExt cx="152400" cy="338554"/>
          </a:xfrm>
        </p:grpSpPr>
        <p:cxnSp>
          <p:nvCxnSpPr>
            <p:cNvPr id="85" name="Straight Connector 84"/>
            <p:cNvCxnSpPr/>
            <p:nvPr/>
          </p:nvCxnSpPr>
          <p:spPr bwMode="auto">
            <a:xfrm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 flipV="1"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7" name="Group 86"/>
          <p:cNvGrpSpPr/>
          <p:nvPr/>
        </p:nvGrpSpPr>
        <p:grpSpPr>
          <a:xfrm>
            <a:off x="7924800" y="4484612"/>
            <a:ext cx="152400" cy="338554"/>
            <a:chOff x="2057400" y="3852333"/>
            <a:chExt cx="152400" cy="338554"/>
          </a:xfrm>
        </p:grpSpPr>
        <p:cxnSp>
          <p:nvCxnSpPr>
            <p:cNvPr id="88" name="Straight Connector 87"/>
            <p:cNvCxnSpPr/>
            <p:nvPr/>
          </p:nvCxnSpPr>
          <p:spPr bwMode="auto">
            <a:xfrm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flipV="1"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0" name="Group 89"/>
          <p:cNvGrpSpPr/>
          <p:nvPr/>
        </p:nvGrpSpPr>
        <p:grpSpPr>
          <a:xfrm>
            <a:off x="8077200" y="4476032"/>
            <a:ext cx="152400" cy="338554"/>
            <a:chOff x="2057400" y="3852333"/>
            <a:chExt cx="152400" cy="338554"/>
          </a:xfrm>
        </p:grpSpPr>
        <p:cxnSp>
          <p:nvCxnSpPr>
            <p:cNvPr id="91" name="Straight Connector 90"/>
            <p:cNvCxnSpPr/>
            <p:nvPr/>
          </p:nvCxnSpPr>
          <p:spPr bwMode="auto">
            <a:xfrm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flipV="1"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3" name="Group 92"/>
          <p:cNvGrpSpPr/>
          <p:nvPr/>
        </p:nvGrpSpPr>
        <p:grpSpPr>
          <a:xfrm>
            <a:off x="8229600" y="4476032"/>
            <a:ext cx="152400" cy="338554"/>
            <a:chOff x="2057400" y="3852333"/>
            <a:chExt cx="152400" cy="338554"/>
          </a:xfrm>
        </p:grpSpPr>
        <p:cxnSp>
          <p:nvCxnSpPr>
            <p:cNvPr id="94" name="Straight Connector 93"/>
            <p:cNvCxnSpPr/>
            <p:nvPr/>
          </p:nvCxnSpPr>
          <p:spPr bwMode="auto">
            <a:xfrm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/>
            <p:cNvCxnSpPr/>
            <p:nvPr/>
          </p:nvCxnSpPr>
          <p:spPr bwMode="auto">
            <a:xfrm flipV="1"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6" name="Group 95"/>
          <p:cNvGrpSpPr/>
          <p:nvPr/>
        </p:nvGrpSpPr>
        <p:grpSpPr>
          <a:xfrm>
            <a:off x="8382000" y="4484611"/>
            <a:ext cx="152400" cy="338554"/>
            <a:chOff x="2057400" y="3852333"/>
            <a:chExt cx="152400" cy="338554"/>
          </a:xfrm>
        </p:grpSpPr>
        <p:cxnSp>
          <p:nvCxnSpPr>
            <p:cNvPr id="97" name="Straight Connector 96"/>
            <p:cNvCxnSpPr/>
            <p:nvPr/>
          </p:nvCxnSpPr>
          <p:spPr bwMode="auto">
            <a:xfrm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 flipV="1"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9" name="Group 98"/>
          <p:cNvGrpSpPr/>
          <p:nvPr/>
        </p:nvGrpSpPr>
        <p:grpSpPr>
          <a:xfrm>
            <a:off x="8534400" y="4476031"/>
            <a:ext cx="152400" cy="338554"/>
            <a:chOff x="2057400" y="3852333"/>
            <a:chExt cx="152400" cy="338554"/>
          </a:xfrm>
        </p:grpSpPr>
        <p:cxnSp>
          <p:nvCxnSpPr>
            <p:cNvPr id="100" name="Straight Connector 99"/>
            <p:cNvCxnSpPr/>
            <p:nvPr/>
          </p:nvCxnSpPr>
          <p:spPr bwMode="auto">
            <a:xfrm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 flipV="1">
              <a:off x="2057400" y="3852333"/>
              <a:ext cx="152400" cy="338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06" name="Straight Connector 105"/>
          <p:cNvCxnSpPr/>
          <p:nvPr/>
        </p:nvCxnSpPr>
        <p:spPr bwMode="auto">
          <a:xfrm flipV="1">
            <a:off x="6476749" y="3902240"/>
            <a:ext cx="52" cy="1985384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flipV="1">
            <a:off x="6096000" y="4298999"/>
            <a:ext cx="0" cy="196801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/>
          <p:nvPr/>
        </p:nvCxnSpPr>
        <p:spPr bwMode="auto">
          <a:xfrm flipV="1">
            <a:off x="6889910" y="4268331"/>
            <a:ext cx="0" cy="196801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6" name="TextBox 115"/>
          <p:cNvSpPr txBox="1"/>
          <p:nvPr/>
        </p:nvSpPr>
        <p:spPr>
          <a:xfrm>
            <a:off x="6040950" y="3945649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/>
              <a:t>t</a:t>
            </a:r>
            <a:r>
              <a:rPr lang="en-US" b="0" baseline="-25000" dirty="0" err="1" smtClean="0"/>
              <a:t>SU</a:t>
            </a:r>
            <a:endParaRPr lang="en-US" dirty="0"/>
          </a:p>
        </p:txBody>
      </p:sp>
      <p:cxnSp>
        <p:nvCxnSpPr>
          <p:cNvPr id="117" name="Straight Arrow Connector 116"/>
          <p:cNvCxnSpPr/>
          <p:nvPr/>
        </p:nvCxnSpPr>
        <p:spPr bwMode="auto">
          <a:xfrm>
            <a:off x="6096000" y="4366731"/>
            <a:ext cx="391962" cy="0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6479370" y="3946456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/>
              <a:t>t</a:t>
            </a:r>
            <a:r>
              <a:rPr lang="en-US" b="0" baseline="-25000" dirty="0" err="1" smtClean="0"/>
              <a:t>H</a:t>
            </a:r>
            <a:endParaRPr lang="en-US" dirty="0"/>
          </a:p>
        </p:txBody>
      </p:sp>
      <p:cxnSp>
        <p:nvCxnSpPr>
          <p:cNvPr id="128" name="Straight Arrow Connector 127"/>
          <p:cNvCxnSpPr/>
          <p:nvPr/>
        </p:nvCxnSpPr>
        <p:spPr bwMode="auto">
          <a:xfrm flipV="1">
            <a:off x="6468937" y="4366731"/>
            <a:ext cx="431571" cy="807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 flipV="1">
            <a:off x="6934200" y="5168343"/>
            <a:ext cx="0" cy="196801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TextBox 133"/>
          <p:cNvSpPr txBox="1"/>
          <p:nvPr/>
        </p:nvSpPr>
        <p:spPr>
          <a:xfrm>
            <a:off x="6400800" y="4828398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/>
              <a:t>t</a:t>
            </a:r>
            <a:r>
              <a:rPr lang="en-US" b="0" baseline="-25000" dirty="0" err="1" smtClean="0"/>
              <a:t>cCQ</a:t>
            </a:r>
            <a:endParaRPr lang="en-US" dirty="0"/>
          </a:p>
        </p:txBody>
      </p:sp>
      <p:cxnSp>
        <p:nvCxnSpPr>
          <p:cNvPr id="135" name="Straight Arrow Connector 134"/>
          <p:cNvCxnSpPr/>
          <p:nvPr/>
        </p:nvCxnSpPr>
        <p:spPr bwMode="auto">
          <a:xfrm>
            <a:off x="6468937" y="5249481"/>
            <a:ext cx="478077" cy="869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7" name="TextBox 136"/>
          <p:cNvSpPr txBox="1"/>
          <p:nvPr/>
        </p:nvSpPr>
        <p:spPr>
          <a:xfrm>
            <a:off x="6636977" y="5716228"/>
            <a:ext cx="606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/>
              <a:t>t</a:t>
            </a:r>
            <a:r>
              <a:rPr lang="en-US" b="0" baseline="-25000" dirty="0" err="1" smtClean="0"/>
              <a:t>pCQ</a:t>
            </a:r>
            <a:endParaRPr lang="en-US" dirty="0"/>
          </a:p>
        </p:txBody>
      </p:sp>
      <p:cxnSp>
        <p:nvCxnSpPr>
          <p:cNvPr id="138" name="Straight Arrow Connector 137"/>
          <p:cNvCxnSpPr/>
          <p:nvPr/>
        </p:nvCxnSpPr>
        <p:spPr bwMode="auto">
          <a:xfrm flipV="1">
            <a:off x="6476749" y="5789763"/>
            <a:ext cx="914650" cy="4886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9" name="Straight Connector 138"/>
          <p:cNvCxnSpPr/>
          <p:nvPr/>
        </p:nvCxnSpPr>
        <p:spPr bwMode="auto">
          <a:xfrm flipV="1">
            <a:off x="7391399" y="5695118"/>
            <a:ext cx="0" cy="196801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839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469070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Synchronous Static Memory</a:t>
            </a:r>
            <a:endParaRPr lang="en-US" sz="2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333" t="7160" r="36667" b="30618"/>
          <a:stretch/>
        </p:blipFill>
        <p:spPr>
          <a:xfrm>
            <a:off x="2133600" y="3429000"/>
            <a:ext cx="4963885" cy="28956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l="833" t="6834" r="68453" b="73864"/>
          <a:stretch/>
        </p:blipFill>
        <p:spPr>
          <a:xfrm>
            <a:off x="1862938" y="1219200"/>
            <a:ext cx="5604662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531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50802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Synchronous Sequential Logic</a:t>
            </a:r>
            <a:endParaRPr lang="en-US" sz="26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4000" y="1066800"/>
            <a:ext cx="85852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State machines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dirty="0" smtClean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Building blocks:</a:t>
            </a:r>
          </a:p>
          <a:p>
            <a:pPr lvl="1"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Combinational logic modules</a:t>
            </a:r>
          </a:p>
          <a:p>
            <a:pPr lvl="1"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Clocked memory modules</a:t>
            </a:r>
          </a:p>
          <a:p>
            <a:pPr lvl="1"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Wires</a:t>
            </a:r>
            <a:endParaRPr lang="en-US" b="0" dirty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dirty="0" smtClean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Building rules:</a:t>
            </a:r>
          </a:p>
          <a:p>
            <a:pPr lvl="1"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No CL loops unless through at least one memory module</a:t>
            </a:r>
          </a:p>
          <a:p>
            <a:pPr lvl="1"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Clock period long enough to satisfy timing requirements</a:t>
            </a:r>
          </a:p>
          <a:p>
            <a:pPr lvl="1"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All inputs remain stable enough time to satisfy timing requirements 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endParaRPr lang="en-US" b="0" dirty="0"/>
          </a:p>
        </p:txBody>
      </p:sp>
      <p:grpSp>
        <p:nvGrpSpPr>
          <p:cNvPr id="4" name="Group 3"/>
          <p:cNvGrpSpPr/>
          <p:nvPr/>
        </p:nvGrpSpPr>
        <p:grpSpPr>
          <a:xfrm>
            <a:off x="6920506" y="2743200"/>
            <a:ext cx="1371600" cy="990600"/>
            <a:chOff x="6324600" y="2743200"/>
            <a:chExt cx="1371600" cy="990600"/>
          </a:xfrm>
        </p:grpSpPr>
        <p:grpSp>
          <p:nvGrpSpPr>
            <p:cNvPr id="5" name="Group 4"/>
            <p:cNvGrpSpPr/>
            <p:nvPr/>
          </p:nvGrpSpPr>
          <p:grpSpPr>
            <a:xfrm>
              <a:off x="6324600" y="2743200"/>
              <a:ext cx="1371600" cy="990600"/>
              <a:chOff x="6324600" y="4724400"/>
              <a:chExt cx="1371600" cy="990600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6705600" y="4724400"/>
                <a:ext cx="609600" cy="9906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8" name="Isosceles Triangle 7"/>
              <p:cNvSpPr/>
              <p:nvPr/>
            </p:nvSpPr>
            <p:spPr bwMode="auto">
              <a:xfrm>
                <a:off x="6934200" y="5562600"/>
                <a:ext cx="152400" cy="152400"/>
              </a:xfrm>
              <a:prstGeom prst="triangl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 bwMode="auto">
              <a:xfrm flipH="1">
                <a:off x="6324600" y="5029200"/>
                <a:ext cx="38100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 flipH="1">
                <a:off x="7315200" y="5029200"/>
                <a:ext cx="38100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sp>
            <p:nvSpPr>
              <p:cNvPr id="11" name="TextBox 10"/>
              <p:cNvSpPr txBox="1"/>
              <p:nvPr/>
            </p:nvSpPr>
            <p:spPr>
              <a:xfrm>
                <a:off x="6629400" y="4843046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/>
                  <a:t>Q</a:t>
                </a:r>
                <a:endParaRPr lang="en-US" sz="16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046434" y="4843046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/>
                  <a:t>D</a:t>
                </a:r>
                <a:endParaRPr lang="en-US" sz="1600" dirty="0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6719294" y="3268246"/>
              <a:ext cx="5822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/>
                <a:t>CLK</a:t>
              </a:r>
              <a:endParaRPr lang="en-US" sz="16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920506" y="1299577"/>
            <a:ext cx="1371600" cy="990600"/>
            <a:chOff x="6324600" y="4724400"/>
            <a:chExt cx="1371600" cy="9906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6705600" y="4724400"/>
              <a:ext cx="609600" cy="9906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 flipH="1">
              <a:off x="6324600" y="5029200"/>
              <a:ext cx="3810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H="1">
              <a:off x="7315200" y="5029200"/>
              <a:ext cx="3810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6772961" y="5050423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/>
                <a:t>CL</a:t>
              </a:r>
              <a:endParaRPr lang="en-US" sz="1600" dirty="0"/>
            </a:p>
          </p:txBody>
        </p:sp>
      </p:grpSp>
      <p:cxnSp>
        <p:nvCxnSpPr>
          <p:cNvPr id="18" name="Straight Connector 17"/>
          <p:cNvCxnSpPr/>
          <p:nvPr/>
        </p:nvCxnSpPr>
        <p:spPr bwMode="auto">
          <a:xfrm flipV="1">
            <a:off x="6920506" y="2057400"/>
            <a:ext cx="0" cy="9906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6920506" y="2057400"/>
            <a:ext cx="394694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7911106" y="2057400"/>
            <a:ext cx="394694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8292106" y="2057400"/>
            <a:ext cx="0" cy="9906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55550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461536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Finite State Machines (FSM)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6405670" y="2192923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CL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5873842" y="1418302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U</a:t>
            </a:r>
            <a:r>
              <a:rPr lang="en-US" sz="1600" b="0" baseline="-25000" dirty="0" smtClean="0"/>
              <a:t>1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873842" y="1883969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U</a:t>
            </a:r>
            <a:r>
              <a:rPr lang="en-US" sz="1600" b="0" baseline="-25000" dirty="0" smtClean="0"/>
              <a:t>n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5896284" y="1651136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33610" y="1418302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Y</a:t>
            </a:r>
            <a:r>
              <a:rPr lang="en-US" sz="1600" b="0" baseline="-25000" dirty="0" smtClean="0"/>
              <a:t>1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033610" y="1883969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/>
              <a:t>Y</a:t>
            </a:r>
            <a:r>
              <a:rPr lang="en-US" sz="1600" b="0" baseline="-25000" dirty="0" err="1" smtClean="0"/>
              <a:t>m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7056052" y="1651136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96463" y="2464676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X</a:t>
            </a:r>
            <a:r>
              <a:rPr lang="en-US" sz="1600" b="0" baseline="-25000" dirty="0" smtClean="0"/>
              <a:t>1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896463" y="2930343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/>
              <a:t>X</a:t>
            </a:r>
            <a:r>
              <a:rPr lang="en-US" sz="1600" b="0" baseline="-25000" dirty="0" err="1" smtClean="0"/>
              <a:t>k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 rot="5400000">
            <a:off x="5918905" y="269751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10400" y="2481609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X’</a:t>
            </a:r>
            <a:r>
              <a:rPr lang="en-US" sz="1600" b="0" baseline="-25000" dirty="0" smtClean="0"/>
              <a:t>1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7010400" y="2947276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/>
              <a:t>X’</a:t>
            </a:r>
            <a:r>
              <a:rPr lang="en-US" sz="1600" b="0" baseline="-25000" dirty="0" err="1" smtClean="0"/>
              <a:t>k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 rot="5400000">
            <a:off x="7072082" y="2714443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…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867400" y="1371600"/>
            <a:ext cx="1568884" cy="1981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855330" y="3657600"/>
            <a:ext cx="1596216" cy="12954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7445134" y="2667000"/>
            <a:ext cx="708266" cy="486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7429313" y="3136160"/>
            <a:ext cx="495487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7468344" y="4503923"/>
            <a:ext cx="685056" cy="486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lg" len="lg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7451546" y="3993232"/>
            <a:ext cx="47325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lg" len="lg"/>
          </a:ln>
          <a:effectLst/>
        </p:spPr>
      </p:cxnSp>
      <p:cxnSp>
        <p:nvCxnSpPr>
          <p:cNvPr id="20480" name="Straight Connector 20479"/>
          <p:cNvCxnSpPr/>
          <p:nvPr/>
        </p:nvCxnSpPr>
        <p:spPr bwMode="auto">
          <a:xfrm>
            <a:off x="7924800" y="3136160"/>
            <a:ext cx="0" cy="85707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483" name="Straight Connector 20482"/>
          <p:cNvCxnSpPr/>
          <p:nvPr/>
        </p:nvCxnSpPr>
        <p:spPr bwMode="auto">
          <a:xfrm>
            <a:off x="8153400" y="2667000"/>
            <a:ext cx="0" cy="183692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490" name="Group 20489"/>
          <p:cNvGrpSpPr/>
          <p:nvPr/>
        </p:nvGrpSpPr>
        <p:grpSpPr>
          <a:xfrm flipH="1">
            <a:off x="5163861" y="2667000"/>
            <a:ext cx="706915" cy="1841784"/>
            <a:chOff x="3145315" y="3048000"/>
            <a:chExt cx="724087" cy="1841784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3161136" y="3048000"/>
              <a:ext cx="708266" cy="48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3145315" y="3517160"/>
              <a:ext cx="495487" cy="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3184346" y="4884923"/>
              <a:ext cx="685056" cy="486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3167548" y="4374232"/>
              <a:ext cx="473254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3640802" y="3517160"/>
              <a:ext cx="0" cy="85707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3869402" y="3048000"/>
              <a:ext cx="0" cy="183692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9" name="TextBox 48"/>
          <p:cNvSpPr txBox="1"/>
          <p:nvPr/>
        </p:nvSpPr>
        <p:spPr>
          <a:xfrm>
            <a:off x="6096000" y="4140845"/>
            <a:ext cx="11003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MEMORY</a:t>
            </a:r>
            <a:endParaRPr lang="en-US" sz="1600" dirty="0"/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7436284" y="1608253"/>
            <a:ext cx="708266" cy="486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7436284" y="2064736"/>
            <a:ext cx="708266" cy="486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5150284" y="1581331"/>
            <a:ext cx="708266" cy="486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5150284" y="2037814"/>
            <a:ext cx="708266" cy="486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4654122" y="1625104"/>
            <a:ext cx="9348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INPUTS</a:t>
            </a:r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7497387" y="1670630"/>
            <a:ext cx="1162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OUTPUTS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4018860" y="2654888"/>
            <a:ext cx="1149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PRESENT</a:t>
            </a:r>
          </a:p>
          <a:p>
            <a:pPr algn="r"/>
            <a:r>
              <a:rPr lang="en-US" sz="1600" dirty="0" smtClean="0"/>
              <a:t>STATE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8139822" y="2701055"/>
            <a:ext cx="824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NEXT </a:t>
            </a:r>
          </a:p>
          <a:p>
            <a:r>
              <a:rPr lang="en-US" sz="1600" dirty="0" smtClean="0"/>
              <a:t>STATE</a:t>
            </a:r>
            <a:endParaRPr lang="en-US" sz="1600" dirty="0"/>
          </a:p>
        </p:txBody>
      </p:sp>
      <p:sp>
        <p:nvSpPr>
          <p:cNvPr id="58" name="Rectangle 4"/>
          <p:cNvSpPr>
            <a:spLocks noChangeArrowheads="1"/>
          </p:cNvSpPr>
          <p:nvPr/>
        </p:nvSpPr>
        <p:spPr bwMode="auto">
          <a:xfrm>
            <a:off x="254000" y="1066800"/>
            <a:ext cx="445683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A finite set of states X</a:t>
            </a:r>
            <a:r>
              <a:rPr lang="en-US" b="0" dirty="0" smtClean="0">
                <a:sym typeface="Symbol" panose="05050102010706020507" pitchFamily="18" charset="2"/>
              </a:rPr>
              <a:t>{0,…,K-1}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>
                <a:sym typeface="Symbol" panose="05050102010706020507" pitchFamily="18" charset="2"/>
              </a:rPr>
              <a:t>	k bits represent 2</a:t>
            </a:r>
            <a:r>
              <a:rPr lang="en-US" b="0" baseline="30000" dirty="0" smtClean="0">
                <a:sym typeface="Symbol" panose="05050102010706020507" pitchFamily="18" charset="2"/>
              </a:rPr>
              <a:t>k</a:t>
            </a:r>
            <a:r>
              <a:rPr lang="en-US" b="0" dirty="0" smtClean="0">
                <a:sym typeface="Symbol" panose="05050102010706020507" pitchFamily="18" charset="2"/>
              </a:rPr>
              <a:t> states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>
                <a:sym typeface="Symbol" panose="05050102010706020507" pitchFamily="18" charset="2"/>
              </a:rPr>
              <a:t>n-bit input U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>
                <a:sym typeface="Symbol" panose="05050102010706020507" pitchFamily="18" charset="2"/>
              </a:rPr>
              <a:t>m-bit output Y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dirty="0" smtClean="0">
              <a:sym typeface="Symbol" panose="05050102010706020507" pitchFamily="18" charset="2"/>
            </a:endParaRP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>
                <a:sym typeface="Symbol" panose="05050102010706020507" pitchFamily="18" charset="2"/>
              </a:rPr>
              <a:t>State update function: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>
                <a:sym typeface="Symbol" panose="05050102010706020507" pitchFamily="18" charset="2"/>
              </a:rPr>
              <a:t>	X[t+1] = (X[t],U[t]) </a:t>
            </a:r>
            <a:endParaRPr lang="en-US" b="0" dirty="0">
              <a:sym typeface="Symbol" panose="05050102010706020507" pitchFamily="18" charset="2"/>
            </a:endParaRP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dirty="0" smtClean="0">
              <a:sym typeface="Symbol" panose="05050102010706020507" pitchFamily="18" charset="2"/>
            </a:endParaRP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>
                <a:sym typeface="Symbol" panose="05050102010706020507" pitchFamily="18" charset="2"/>
              </a:rPr>
              <a:t>Output function: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	Mealy FSM:		Y[t] = </a:t>
            </a:r>
            <a:r>
              <a:rPr lang="en-US" b="0" dirty="0" smtClean="0">
                <a:sym typeface="Symbol" panose="05050102010706020507" pitchFamily="18" charset="2"/>
              </a:rPr>
              <a:t>(X[t],U[t])</a:t>
            </a:r>
            <a:endParaRPr lang="en-US" b="0" dirty="0" smtClean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	Moore FSM:	</a:t>
            </a:r>
            <a:r>
              <a:rPr lang="en-US" b="0" dirty="0"/>
              <a:t>Y[t] = </a:t>
            </a:r>
            <a:r>
              <a:rPr lang="en-US" b="0" dirty="0">
                <a:sym typeface="Symbol" panose="05050102010706020507" pitchFamily="18" charset="2"/>
              </a:rPr>
              <a:t>(X[t</a:t>
            </a:r>
            <a:r>
              <a:rPr lang="en-US" b="0" dirty="0" smtClean="0">
                <a:sym typeface="Symbol" panose="05050102010706020507" pitchFamily="18" charset="2"/>
              </a:rPr>
              <a:t>])</a:t>
            </a:r>
            <a:endParaRPr lang="en-US" b="0" dirty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96112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206858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FSM Timing</a:t>
            </a:r>
            <a:endParaRPr lang="en-US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6432116" y="2286000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CL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859973" y="1723102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U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156320" y="1723102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Y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882594" y="2769476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X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133110" y="2786409"/>
            <a:ext cx="365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X’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5886646" y="3962400"/>
            <a:ext cx="1596216" cy="12954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476450" y="2971800"/>
            <a:ext cx="708266" cy="1659523"/>
            <a:chOff x="5311534" y="2971800"/>
            <a:chExt cx="708266" cy="1659523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311534" y="2971800"/>
              <a:ext cx="708266" cy="48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5334744" y="4622513"/>
              <a:ext cx="685056" cy="486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6019800" y="2971800"/>
              <a:ext cx="0" cy="165952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4"/>
          <p:cNvGrpSpPr/>
          <p:nvPr/>
        </p:nvGrpSpPr>
        <p:grpSpPr>
          <a:xfrm>
            <a:off x="5195177" y="2971800"/>
            <a:ext cx="691469" cy="1664384"/>
            <a:chOff x="3030261" y="2971800"/>
            <a:chExt cx="691469" cy="1664384"/>
          </a:xfrm>
        </p:grpSpPr>
        <p:cxnSp>
          <p:nvCxnSpPr>
            <p:cNvPr id="25" name="Straight Connector 24"/>
            <p:cNvCxnSpPr/>
            <p:nvPr/>
          </p:nvCxnSpPr>
          <p:spPr bwMode="auto">
            <a:xfrm flipH="1">
              <a:off x="3030261" y="2971800"/>
              <a:ext cx="691469" cy="48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H="1">
              <a:off x="3036713" y="4631323"/>
              <a:ext cx="668810" cy="486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3030261" y="2971800"/>
              <a:ext cx="6452" cy="165952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2" name="Straight Connector 31"/>
          <p:cNvCxnSpPr/>
          <p:nvPr/>
        </p:nvCxnSpPr>
        <p:spPr bwMode="auto">
          <a:xfrm>
            <a:off x="7467600" y="1913053"/>
            <a:ext cx="708266" cy="486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5181600" y="1886131"/>
            <a:ext cx="708266" cy="486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" name="Rectangle 1"/>
          <p:cNvSpPr/>
          <p:nvPr/>
        </p:nvSpPr>
        <p:spPr bwMode="auto">
          <a:xfrm>
            <a:off x="5889866" y="1600200"/>
            <a:ext cx="1577734" cy="16764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Isosceles Triangle 39"/>
          <p:cNvSpPr/>
          <p:nvPr/>
        </p:nvSpPr>
        <p:spPr bwMode="auto">
          <a:xfrm>
            <a:off x="6660716" y="5105400"/>
            <a:ext cx="1524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355916" y="4462046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DFFs</a:t>
            </a:r>
            <a:endParaRPr lang="en-US" sz="1600" dirty="0"/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6736916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6432116" y="5681246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CLK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5888987" y="4642991"/>
            <a:ext cx="606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/>
              <a:t>t</a:t>
            </a:r>
            <a:r>
              <a:rPr lang="en-US" b="0" baseline="-25000" dirty="0" err="1" smtClean="0"/>
              <a:t>pCQ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 bwMode="auto">
          <a:xfrm flipH="1" flipV="1">
            <a:off x="5847139" y="4631323"/>
            <a:ext cx="548285" cy="1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 w="lg" len="lg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H="1">
            <a:off x="6165091" y="2955686"/>
            <a:ext cx="1001886" cy="11767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ysDot"/>
            <a:round/>
            <a:headEnd type="triangle" w="lg" len="lg"/>
            <a:tailEnd type="none" w="med" len="med"/>
          </a:ln>
          <a:effectLst/>
        </p:spPr>
      </p:cxnSp>
      <p:grpSp>
        <p:nvGrpSpPr>
          <p:cNvPr id="28" name="Group 27"/>
          <p:cNvGrpSpPr/>
          <p:nvPr/>
        </p:nvGrpSpPr>
        <p:grpSpPr>
          <a:xfrm>
            <a:off x="7476450" y="2971800"/>
            <a:ext cx="708266" cy="1659523"/>
            <a:chOff x="5311534" y="2971800"/>
            <a:chExt cx="708266" cy="1659523"/>
          </a:xfrm>
        </p:grpSpPr>
        <p:cxnSp>
          <p:nvCxnSpPr>
            <p:cNvPr id="29" name="Straight Connector 28"/>
            <p:cNvCxnSpPr/>
            <p:nvPr/>
          </p:nvCxnSpPr>
          <p:spPr bwMode="auto">
            <a:xfrm>
              <a:off x="5311534" y="2971800"/>
              <a:ext cx="708266" cy="4862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5334744" y="4622513"/>
              <a:ext cx="685056" cy="4861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6019800" y="2971800"/>
              <a:ext cx="0" cy="1659523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5195177" y="2971800"/>
            <a:ext cx="691469" cy="1664384"/>
            <a:chOff x="3030261" y="2971800"/>
            <a:chExt cx="691469" cy="1664384"/>
          </a:xfrm>
        </p:grpSpPr>
        <p:cxnSp>
          <p:nvCxnSpPr>
            <p:cNvPr id="36" name="Straight Connector 35"/>
            <p:cNvCxnSpPr/>
            <p:nvPr/>
          </p:nvCxnSpPr>
          <p:spPr bwMode="auto">
            <a:xfrm flipH="1">
              <a:off x="3030261" y="2971800"/>
              <a:ext cx="691469" cy="4862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flipH="1">
              <a:off x="3036713" y="4631323"/>
              <a:ext cx="668810" cy="4861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3030261" y="2971800"/>
              <a:ext cx="6452" cy="1659523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6432116" y="2895600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/>
              <a:t>t</a:t>
            </a:r>
            <a:r>
              <a:rPr lang="en-US" b="0" baseline="-25000" dirty="0" err="1" smtClean="0"/>
              <a:t>PD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975157" y="4642991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/>
              <a:t>t</a:t>
            </a:r>
            <a:r>
              <a:rPr lang="en-US" b="0" baseline="-25000" dirty="0" err="1" smtClean="0"/>
              <a:t>SU</a:t>
            </a:r>
            <a:endParaRPr lang="en-US" dirty="0"/>
          </a:p>
        </p:txBody>
      </p:sp>
      <p:cxnSp>
        <p:nvCxnSpPr>
          <p:cNvPr id="43" name="Straight Connector 42"/>
          <p:cNvCxnSpPr>
            <a:endCxn id="42" idx="3"/>
          </p:cNvCxnSpPr>
          <p:nvPr/>
        </p:nvCxnSpPr>
        <p:spPr bwMode="auto">
          <a:xfrm flipH="1" flipV="1">
            <a:off x="7051940" y="4631323"/>
            <a:ext cx="424511" cy="2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 w="lg" len="lg"/>
          </a:ln>
          <a:effectLst/>
        </p:spPr>
      </p:cxn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254000" y="1066800"/>
            <a:ext cx="445683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Clock period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	T </a:t>
            </a:r>
            <a:r>
              <a:rPr lang="en-US" b="0" dirty="0"/>
              <a:t>&gt; </a:t>
            </a:r>
            <a:r>
              <a:rPr lang="en-US" b="0" dirty="0" err="1"/>
              <a:t>t</a:t>
            </a:r>
            <a:r>
              <a:rPr lang="en-US" b="0" baseline="-25000" dirty="0" err="1"/>
              <a:t>pCQ</a:t>
            </a:r>
            <a:r>
              <a:rPr lang="en-US" b="0" baseline="-25000" dirty="0"/>
              <a:t> </a:t>
            </a:r>
            <a:r>
              <a:rPr lang="en-US" b="0" dirty="0"/>
              <a:t>+ </a:t>
            </a:r>
            <a:r>
              <a:rPr lang="en-US" b="0" dirty="0" err="1"/>
              <a:t>t</a:t>
            </a:r>
            <a:r>
              <a:rPr lang="en-US" b="0" baseline="-25000" dirty="0" err="1"/>
              <a:t>PD</a:t>
            </a:r>
            <a:r>
              <a:rPr lang="en-US" b="0" baseline="-25000" dirty="0"/>
              <a:t> </a:t>
            </a:r>
            <a:r>
              <a:rPr lang="en-US" b="0" dirty="0"/>
              <a:t>+ </a:t>
            </a:r>
            <a:r>
              <a:rPr lang="en-US" b="0" dirty="0" err="1"/>
              <a:t>t</a:t>
            </a:r>
            <a:r>
              <a:rPr lang="en-US" b="0" baseline="-25000" dirty="0" err="1"/>
              <a:t>SU</a:t>
            </a:r>
            <a:endParaRPr lang="en-US" dirty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5092595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9" grpId="0"/>
      <p:bldP spid="4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206858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FSM Timing</a:t>
            </a:r>
            <a:endParaRPr lang="en-US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6432116" y="2286000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CL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859973" y="1723102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U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156320" y="1723102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Y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882594" y="2769476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X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133110" y="2786409"/>
            <a:ext cx="365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X’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5886646" y="3962400"/>
            <a:ext cx="1596216" cy="12954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476450" y="2971800"/>
            <a:ext cx="708266" cy="1659523"/>
            <a:chOff x="5311534" y="2971800"/>
            <a:chExt cx="708266" cy="1659523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311534" y="2971800"/>
              <a:ext cx="708266" cy="48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5334744" y="4622513"/>
              <a:ext cx="685056" cy="486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6019800" y="2971800"/>
              <a:ext cx="0" cy="165952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4"/>
          <p:cNvGrpSpPr/>
          <p:nvPr/>
        </p:nvGrpSpPr>
        <p:grpSpPr>
          <a:xfrm>
            <a:off x="5195177" y="2971800"/>
            <a:ext cx="691469" cy="1664384"/>
            <a:chOff x="3030261" y="2971800"/>
            <a:chExt cx="691469" cy="1664384"/>
          </a:xfrm>
        </p:grpSpPr>
        <p:cxnSp>
          <p:nvCxnSpPr>
            <p:cNvPr id="25" name="Straight Connector 24"/>
            <p:cNvCxnSpPr/>
            <p:nvPr/>
          </p:nvCxnSpPr>
          <p:spPr bwMode="auto">
            <a:xfrm flipH="1">
              <a:off x="3030261" y="2971800"/>
              <a:ext cx="691469" cy="48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H="1">
              <a:off x="3036713" y="4631323"/>
              <a:ext cx="668810" cy="486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3030261" y="2971800"/>
              <a:ext cx="6452" cy="165952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2" name="Straight Connector 31"/>
          <p:cNvCxnSpPr/>
          <p:nvPr/>
        </p:nvCxnSpPr>
        <p:spPr bwMode="auto">
          <a:xfrm>
            <a:off x="7467600" y="1913053"/>
            <a:ext cx="708266" cy="486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5181600" y="1886131"/>
            <a:ext cx="708266" cy="486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" name="Rectangle 1"/>
          <p:cNvSpPr/>
          <p:nvPr/>
        </p:nvSpPr>
        <p:spPr bwMode="auto">
          <a:xfrm>
            <a:off x="5889866" y="1600200"/>
            <a:ext cx="1577734" cy="16764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Isosceles Triangle 39"/>
          <p:cNvSpPr/>
          <p:nvPr/>
        </p:nvSpPr>
        <p:spPr bwMode="auto">
          <a:xfrm>
            <a:off x="6660716" y="5105400"/>
            <a:ext cx="1524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355916" y="4462046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DFFs</a:t>
            </a:r>
            <a:endParaRPr lang="en-US" sz="1600" dirty="0"/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6736916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6432116" y="5681246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CLK</a:t>
            </a:r>
            <a:endParaRPr lang="en-US" sz="1600" dirty="0"/>
          </a:p>
        </p:txBody>
      </p:sp>
      <p:cxnSp>
        <p:nvCxnSpPr>
          <p:cNvPr id="53" name="Straight Connector 52"/>
          <p:cNvCxnSpPr/>
          <p:nvPr/>
        </p:nvCxnSpPr>
        <p:spPr bwMode="auto">
          <a:xfrm flipV="1">
            <a:off x="5213930" y="1886131"/>
            <a:ext cx="676949" cy="1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H="1">
            <a:off x="6165091" y="2955686"/>
            <a:ext cx="1001886" cy="11767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ysDot"/>
            <a:round/>
            <a:headEnd type="triangle" w="lg" len="lg"/>
            <a:tailEnd type="none" w="med" len="med"/>
          </a:ln>
          <a:effectLst/>
        </p:spPr>
      </p:cxnSp>
      <p:grpSp>
        <p:nvGrpSpPr>
          <p:cNvPr id="28" name="Group 27"/>
          <p:cNvGrpSpPr/>
          <p:nvPr/>
        </p:nvGrpSpPr>
        <p:grpSpPr>
          <a:xfrm>
            <a:off x="7476450" y="2971800"/>
            <a:ext cx="708266" cy="1659523"/>
            <a:chOff x="5311534" y="2971800"/>
            <a:chExt cx="708266" cy="1659523"/>
          </a:xfrm>
        </p:grpSpPr>
        <p:cxnSp>
          <p:nvCxnSpPr>
            <p:cNvPr id="29" name="Straight Connector 28"/>
            <p:cNvCxnSpPr/>
            <p:nvPr/>
          </p:nvCxnSpPr>
          <p:spPr bwMode="auto">
            <a:xfrm>
              <a:off x="5311534" y="2971800"/>
              <a:ext cx="708266" cy="4862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5334744" y="4622513"/>
              <a:ext cx="685056" cy="4861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6019800" y="2971800"/>
              <a:ext cx="0" cy="1659523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6432116" y="2895600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/>
              <a:t>t</a:t>
            </a:r>
            <a:r>
              <a:rPr lang="en-US" b="0" baseline="-25000" dirty="0" err="1" smtClean="0"/>
              <a:t>PD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975157" y="4642991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/>
              <a:t>t</a:t>
            </a:r>
            <a:r>
              <a:rPr lang="en-US" b="0" baseline="-25000" dirty="0" err="1" smtClean="0"/>
              <a:t>SU</a:t>
            </a:r>
            <a:endParaRPr lang="en-US" dirty="0"/>
          </a:p>
        </p:txBody>
      </p:sp>
      <p:cxnSp>
        <p:nvCxnSpPr>
          <p:cNvPr id="43" name="Straight Connector 42"/>
          <p:cNvCxnSpPr>
            <a:endCxn id="42" idx="3"/>
          </p:cNvCxnSpPr>
          <p:nvPr/>
        </p:nvCxnSpPr>
        <p:spPr bwMode="auto">
          <a:xfrm flipH="1" flipV="1">
            <a:off x="7051940" y="4631323"/>
            <a:ext cx="424511" cy="2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 w="lg" len="lg"/>
          </a:ln>
          <a:effectLst/>
        </p:spPr>
      </p:cxn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254000" y="1066800"/>
            <a:ext cx="4456834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Clock period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	T </a:t>
            </a:r>
            <a:r>
              <a:rPr lang="en-US" b="0" dirty="0"/>
              <a:t>&gt; </a:t>
            </a:r>
            <a:r>
              <a:rPr lang="en-US" b="0" dirty="0" err="1"/>
              <a:t>t</a:t>
            </a:r>
            <a:r>
              <a:rPr lang="en-US" b="0" baseline="-25000" dirty="0" err="1"/>
              <a:t>pCQ</a:t>
            </a:r>
            <a:r>
              <a:rPr lang="en-US" b="0" baseline="-25000" dirty="0"/>
              <a:t> </a:t>
            </a:r>
            <a:r>
              <a:rPr lang="en-US" b="0" dirty="0"/>
              <a:t>+ </a:t>
            </a:r>
            <a:r>
              <a:rPr lang="en-US" b="0" dirty="0" err="1"/>
              <a:t>t</a:t>
            </a:r>
            <a:r>
              <a:rPr lang="en-US" b="0" baseline="-25000" dirty="0" err="1"/>
              <a:t>PD</a:t>
            </a:r>
            <a:r>
              <a:rPr lang="en-US" b="0" baseline="-25000" dirty="0"/>
              <a:t> </a:t>
            </a:r>
            <a:r>
              <a:rPr lang="en-US" b="0" dirty="0"/>
              <a:t>+ </a:t>
            </a:r>
            <a:r>
              <a:rPr lang="en-US" b="0" dirty="0" err="1"/>
              <a:t>t</a:t>
            </a:r>
            <a:r>
              <a:rPr lang="en-US" b="0" baseline="-25000" dirty="0" err="1"/>
              <a:t>SU</a:t>
            </a:r>
            <a:endParaRPr lang="en-US" dirty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dirty="0" smtClean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Input setup time</a:t>
            </a:r>
            <a:endParaRPr lang="en-US" dirty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/>
              <a:t>	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SU</a:t>
            </a:r>
            <a:r>
              <a:rPr lang="en-US" b="0" dirty="0" smtClean="0"/>
              <a:t>(U) &gt; 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PD</a:t>
            </a:r>
            <a:r>
              <a:rPr lang="en-US" b="0" dirty="0" smtClean="0"/>
              <a:t>(CL) + </a:t>
            </a:r>
            <a:r>
              <a:rPr lang="en-US" b="0" dirty="0" err="1"/>
              <a:t>t</a:t>
            </a:r>
            <a:r>
              <a:rPr lang="en-US" b="0" baseline="-25000" dirty="0" err="1"/>
              <a:t>SU</a:t>
            </a:r>
            <a:endParaRPr lang="en-US" dirty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68212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206858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FSM Timing</a:t>
            </a:r>
            <a:endParaRPr lang="en-US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6432116" y="2286000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CL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859973" y="1723102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U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156320" y="1723102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Y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882594" y="2769476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X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133110" y="2786409"/>
            <a:ext cx="365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X’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5886646" y="3962400"/>
            <a:ext cx="1596216" cy="12954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476450" y="2971800"/>
            <a:ext cx="708266" cy="1659523"/>
            <a:chOff x="5311534" y="2971800"/>
            <a:chExt cx="708266" cy="1659523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311534" y="2971800"/>
              <a:ext cx="708266" cy="48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5334744" y="4622513"/>
              <a:ext cx="685056" cy="486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6019800" y="2971800"/>
              <a:ext cx="0" cy="165952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4"/>
          <p:cNvGrpSpPr/>
          <p:nvPr/>
        </p:nvGrpSpPr>
        <p:grpSpPr>
          <a:xfrm>
            <a:off x="5195177" y="2971800"/>
            <a:ext cx="691469" cy="1664384"/>
            <a:chOff x="3030261" y="2971800"/>
            <a:chExt cx="691469" cy="1664384"/>
          </a:xfrm>
        </p:grpSpPr>
        <p:cxnSp>
          <p:nvCxnSpPr>
            <p:cNvPr id="25" name="Straight Connector 24"/>
            <p:cNvCxnSpPr/>
            <p:nvPr/>
          </p:nvCxnSpPr>
          <p:spPr bwMode="auto">
            <a:xfrm flipH="1">
              <a:off x="3030261" y="2971800"/>
              <a:ext cx="691469" cy="48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H="1">
              <a:off x="3036713" y="4631323"/>
              <a:ext cx="668810" cy="486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3030261" y="2971800"/>
              <a:ext cx="6452" cy="165952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2" name="Straight Connector 31"/>
          <p:cNvCxnSpPr/>
          <p:nvPr/>
        </p:nvCxnSpPr>
        <p:spPr bwMode="auto">
          <a:xfrm>
            <a:off x="7467600" y="1913053"/>
            <a:ext cx="708266" cy="486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5181600" y="1886131"/>
            <a:ext cx="708266" cy="486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" name="Rectangle 1"/>
          <p:cNvSpPr/>
          <p:nvPr/>
        </p:nvSpPr>
        <p:spPr bwMode="auto">
          <a:xfrm>
            <a:off x="5889866" y="1600200"/>
            <a:ext cx="1577734" cy="16764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Isosceles Triangle 39"/>
          <p:cNvSpPr/>
          <p:nvPr/>
        </p:nvSpPr>
        <p:spPr bwMode="auto">
          <a:xfrm>
            <a:off x="6660716" y="5105400"/>
            <a:ext cx="1524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355916" y="4462046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DFFs</a:t>
            </a:r>
            <a:endParaRPr lang="en-US" sz="1600" dirty="0"/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6736916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6432116" y="5681246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CLK</a:t>
            </a:r>
            <a:endParaRPr lang="en-US" sz="1600" dirty="0"/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254000" y="1066800"/>
            <a:ext cx="4456834" cy="4221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Clock period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	T </a:t>
            </a:r>
            <a:r>
              <a:rPr lang="en-US" b="0" dirty="0"/>
              <a:t>&gt; </a:t>
            </a:r>
            <a:r>
              <a:rPr lang="en-US" b="0" dirty="0" err="1"/>
              <a:t>t</a:t>
            </a:r>
            <a:r>
              <a:rPr lang="en-US" b="0" baseline="-25000" dirty="0" err="1"/>
              <a:t>pCQ</a:t>
            </a:r>
            <a:r>
              <a:rPr lang="en-US" b="0" baseline="-25000" dirty="0"/>
              <a:t> </a:t>
            </a:r>
            <a:r>
              <a:rPr lang="en-US" b="0" dirty="0"/>
              <a:t>+ </a:t>
            </a:r>
            <a:r>
              <a:rPr lang="en-US" b="0" dirty="0" err="1"/>
              <a:t>t</a:t>
            </a:r>
            <a:r>
              <a:rPr lang="en-US" b="0" baseline="-25000" dirty="0" err="1"/>
              <a:t>PD</a:t>
            </a:r>
            <a:r>
              <a:rPr lang="en-US" b="0" baseline="-25000" dirty="0"/>
              <a:t> </a:t>
            </a:r>
            <a:r>
              <a:rPr lang="en-US" b="0" dirty="0"/>
              <a:t>+ </a:t>
            </a:r>
            <a:r>
              <a:rPr lang="en-US" b="0" dirty="0" err="1"/>
              <a:t>t</a:t>
            </a:r>
            <a:r>
              <a:rPr lang="en-US" b="0" baseline="-25000" dirty="0" err="1"/>
              <a:t>SU</a:t>
            </a:r>
            <a:endParaRPr lang="en-US" dirty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dirty="0" smtClean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Input setup time</a:t>
            </a:r>
            <a:endParaRPr lang="en-US" dirty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/>
              <a:t>	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SU</a:t>
            </a:r>
            <a:r>
              <a:rPr lang="en-US" b="0" dirty="0" smtClean="0"/>
              <a:t>(U) &gt; 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PD</a:t>
            </a:r>
            <a:r>
              <a:rPr lang="en-US" b="0" dirty="0" smtClean="0"/>
              <a:t>(CL) + </a:t>
            </a:r>
            <a:r>
              <a:rPr lang="en-US" b="0" dirty="0" err="1"/>
              <a:t>t</a:t>
            </a:r>
            <a:r>
              <a:rPr lang="en-US" b="0" baseline="-25000" dirty="0" err="1"/>
              <a:t>SU</a:t>
            </a:r>
            <a:endParaRPr lang="en-US" dirty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/>
              <a:t>Input </a:t>
            </a:r>
            <a:r>
              <a:rPr lang="en-US" dirty="0" smtClean="0"/>
              <a:t>hold time</a:t>
            </a:r>
            <a:endParaRPr lang="en-US" dirty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/>
              <a:t>	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H</a:t>
            </a:r>
            <a:r>
              <a:rPr lang="en-US" b="0" dirty="0" smtClean="0"/>
              <a:t>(U</a:t>
            </a:r>
            <a:r>
              <a:rPr lang="en-US" b="0" dirty="0"/>
              <a:t>) &gt; </a:t>
            </a:r>
            <a:r>
              <a:rPr lang="en-US" b="0" dirty="0" err="1" smtClean="0"/>
              <a:t>t</a:t>
            </a:r>
            <a:r>
              <a:rPr lang="en-US" b="0" baseline="-25000" dirty="0" err="1" smtClean="0"/>
              <a:t>H</a:t>
            </a:r>
            <a:r>
              <a:rPr lang="en-US" b="0" dirty="0" smtClean="0"/>
              <a:t>(DFF</a:t>
            </a:r>
            <a:r>
              <a:rPr lang="en-US" b="0" dirty="0" smtClean="0"/>
              <a:t>)- </a:t>
            </a:r>
            <a:r>
              <a:rPr lang="en-US" b="0" dirty="0" err="1"/>
              <a:t>t</a:t>
            </a:r>
            <a:r>
              <a:rPr lang="en-US" b="0" baseline="-25000" dirty="0" err="1"/>
              <a:t>CD</a:t>
            </a:r>
            <a:r>
              <a:rPr lang="en-US" b="0" dirty="0"/>
              <a:t>(CL) </a:t>
            </a:r>
            <a:endParaRPr lang="en-US" dirty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	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796161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235513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Course Goals</a:t>
            </a:r>
            <a:endParaRPr lang="en-US" sz="26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4000" y="1066800"/>
            <a:ext cx="85852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Learn how to design logic systems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Learn the design of a simple CPU (MIPS)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Stop worrying and learn to love digital systems </a:t>
            </a:r>
            <a:r>
              <a:rPr lang="en-US" b="0" dirty="0" smtClean="0">
                <a:sym typeface="Wingdings" panose="05000000000000000000" pitchFamily="2" charset="2"/>
              </a:rPr>
              <a:t></a:t>
            </a:r>
            <a:endParaRPr lang="en-US" b="0" dirty="0" smtClean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4139044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551663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Additional Timing Considerations</a:t>
            </a:r>
            <a:endParaRPr lang="en-US" sz="2600" dirty="0"/>
          </a:p>
        </p:txBody>
      </p:sp>
      <p:grpSp>
        <p:nvGrpSpPr>
          <p:cNvPr id="3" name="Group 2"/>
          <p:cNvGrpSpPr/>
          <p:nvPr/>
        </p:nvGrpSpPr>
        <p:grpSpPr>
          <a:xfrm>
            <a:off x="4724400" y="1219200"/>
            <a:ext cx="1371600" cy="990600"/>
            <a:chOff x="6324600" y="2743200"/>
            <a:chExt cx="1371600" cy="990600"/>
          </a:xfrm>
        </p:grpSpPr>
        <p:grpSp>
          <p:nvGrpSpPr>
            <p:cNvPr id="4" name="Group 3"/>
            <p:cNvGrpSpPr/>
            <p:nvPr/>
          </p:nvGrpSpPr>
          <p:grpSpPr>
            <a:xfrm>
              <a:off x="6324600" y="2743200"/>
              <a:ext cx="1371600" cy="990600"/>
              <a:chOff x="6324600" y="4724400"/>
              <a:chExt cx="1371600" cy="990600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6705600" y="4724400"/>
                <a:ext cx="609600" cy="9906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" name="Isosceles Triangle 6"/>
              <p:cNvSpPr/>
              <p:nvPr/>
            </p:nvSpPr>
            <p:spPr bwMode="auto">
              <a:xfrm>
                <a:off x="6934200" y="5562600"/>
                <a:ext cx="152400" cy="152400"/>
              </a:xfrm>
              <a:prstGeom prst="triangl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 bwMode="auto">
              <a:xfrm flipH="1">
                <a:off x="6324600" y="5029200"/>
                <a:ext cx="38100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 flipH="1">
                <a:off x="7315200" y="5029200"/>
                <a:ext cx="38100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none" w="lg" len="lg"/>
              </a:ln>
              <a:effectLst/>
            </p:spPr>
          </p:cxnSp>
          <p:sp>
            <p:nvSpPr>
              <p:cNvPr id="10" name="TextBox 9"/>
              <p:cNvSpPr txBox="1"/>
              <p:nvPr/>
            </p:nvSpPr>
            <p:spPr>
              <a:xfrm>
                <a:off x="6629400" y="4843046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/>
                  <a:t>Q</a:t>
                </a:r>
                <a:endParaRPr lang="en-US" sz="16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046434" y="4843046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/>
                  <a:t>D</a:t>
                </a:r>
                <a:endParaRPr lang="en-US" sz="1600" dirty="0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6719294" y="3268246"/>
              <a:ext cx="5822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/>
                <a:t>CLK</a:t>
              </a:r>
              <a:endParaRPr lang="en-US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400800" y="1219200"/>
            <a:ext cx="1371600" cy="990600"/>
            <a:chOff x="6324600" y="2743200"/>
            <a:chExt cx="1371600" cy="990600"/>
          </a:xfrm>
        </p:grpSpPr>
        <p:grpSp>
          <p:nvGrpSpPr>
            <p:cNvPr id="13" name="Group 12"/>
            <p:cNvGrpSpPr/>
            <p:nvPr/>
          </p:nvGrpSpPr>
          <p:grpSpPr>
            <a:xfrm>
              <a:off x="6324600" y="2743200"/>
              <a:ext cx="1371600" cy="990600"/>
              <a:chOff x="6324600" y="4724400"/>
              <a:chExt cx="1371600" cy="990600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6705600" y="4724400"/>
                <a:ext cx="609600" cy="9906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" name="Isosceles Triangle 15"/>
              <p:cNvSpPr/>
              <p:nvPr/>
            </p:nvSpPr>
            <p:spPr bwMode="auto">
              <a:xfrm>
                <a:off x="6934200" y="5562600"/>
                <a:ext cx="152400" cy="152400"/>
              </a:xfrm>
              <a:prstGeom prst="triangl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 bwMode="auto">
              <a:xfrm flipH="1">
                <a:off x="6324600" y="5029200"/>
                <a:ext cx="38100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none" w="lg" len="lg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 flipH="1">
                <a:off x="7315200" y="5029200"/>
                <a:ext cx="38100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none" w="lg" len="lg"/>
              </a:ln>
              <a:effectLst/>
            </p:spPr>
          </p:cxnSp>
          <p:sp>
            <p:nvSpPr>
              <p:cNvPr id="19" name="TextBox 18"/>
              <p:cNvSpPr txBox="1"/>
              <p:nvPr/>
            </p:nvSpPr>
            <p:spPr>
              <a:xfrm>
                <a:off x="6629400" y="4843046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/>
                  <a:t>Q</a:t>
                </a:r>
                <a:endParaRPr lang="en-US" sz="160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046434" y="4843046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/>
                  <a:t>D</a:t>
                </a:r>
                <a:endParaRPr lang="en-US" sz="1600" dirty="0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6719294" y="3268246"/>
              <a:ext cx="5822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/>
                <a:t>CLK</a:t>
              </a:r>
              <a:endParaRPr lang="en-US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696200" y="1227221"/>
            <a:ext cx="1066800" cy="990600"/>
            <a:chOff x="6629400" y="2743200"/>
            <a:chExt cx="1066800" cy="990600"/>
          </a:xfrm>
        </p:grpSpPr>
        <p:grpSp>
          <p:nvGrpSpPr>
            <p:cNvPr id="22" name="Group 21"/>
            <p:cNvGrpSpPr/>
            <p:nvPr/>
          </p:nvGrpSpPr>
          <p:grpSpPr>
            <a:xfrm>
              <a:off x="6629400" y="2743200"/>
              <a:ext cx="1066800" cy="990600"/>
              <a:chOff x="6629400" y="4724400"/>
              <a:chExt cx="1066800" cy="990600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6705600" y="4724400"/>
                <a:ext cx="609600" cy="9906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5" name="Isosceles Triangle 24"/>
              <p:cNvSpPr/>
              <p:nvPr/>
            </p:nvSpPr>
            <p:spPr bwMode="auto">
              <a:xfrm>
                <a:off x="6934200" y="5562600"/>
                <a:ext cx="152400" cy="152400"/>
              </a:xfrm>
              <a:prstGeom prst="triangl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 bwMode="auto">
              <a:xfrm flipH="1">
                <a:off x="7315200" y="5029200"/>
                <a:ext cx="38100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none" w="lg" len="lg"/>
              </a:ln>
              <a:effectLst/>
            </p:spPr>
          </p:cxnSp>
          <p:sp>
            <p:nvSpPr>
              <p:cNvPr id="28" name="TextBox 27"/>
              <p:cNvSpPr txBox="1"/>
              <p:nvPr/>
            </p:nvSpPr>
            <p:spPr>
              <a:xfrm>
                <a:off x="6629400" y="4843046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/>
                  <a:t>Q</a:t>
                </a:r>
                <a:endParaRPr lang="en-US" sz="16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046434" y="4843046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/>
                  <a:t>D</a:t>
                </a:r>
                <a:endParaRPr lang="en-US" sz="1600" dirty="0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6719294" y="3268246"/>
              <a:ext cx="5822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/>
                <a:t>CLK</a:t>
              </a:r>
              <a:endParaRPr lang="en-US" sz="1600" dirty="0"/>
            </a:p>
          </p:txBody>
        </p:sp>
      </p:grp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254000" y="1066800"/>
            <a:ext cx="445683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Clock skew:</a:t>
            </a:r>
            <a:r>
              <a:rPr lang="en-US" b="0" dirty="0" smtClean="0"/>
              <a:t> clock signal arrives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	with different delay to different 	memories</a:t>
            </a:r>
            <a:endParaRPr lang="en-US" b="0" dirty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Clock jitter: </a:t>
            </a:r>
            <a:r>
              <a:rPr lang="en-US" b="0" dirty="0" smtClean="0"/>
              <a:t>clock is not exactly 	periodic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Asynchronous inputs </a:t>
            </a:r>
            <a:r>
              <a:rPr lang="en-US" b="0" dirty="0" smtClean="0"/>
              <a:t>may 	violate hold requirement and 	cause </a:t>
            </a:r>
            <a:r>
              <a:rPr lang="en-US" b="0" i="1" dirty="0" err="1" smtClean="0"/>
              <a:t>metastability</a:t>
            </a:r>
            <a:endParaRPr lang="en-US" b="0" i="1" dirty="0" smtClean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endParaRPr lang="en-US" b="0" dirty="0"/>
          </a:p>
        </p:txBody>
      </p:sp>
      <p:cxnSp>
        <p:nvCxnSpPr>
          <p:cNvPr id="20488" name="Straight Arrow Connector 20487"/>
          <p:cNvCxnSpPr/>
          <p:nvPr/>
        </p:nvCxnSpPr>
        <p:spPr bwMode="auto">
          <a:xfrm flipV="1">
            <a:off x="5410200" y="2209800"/>
            <a:ext cx="0" cy="7620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7086600" y="2209800"/>
            <a:ext cx="0" cy="4572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V="1">
            <a:off x="8072266" y="2209800"/>
            <a:ext cx="0" cy="4572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0492" name="Straight Connector 20491"/>
          <p:cNvCxnSpPr/>
          <p:nvPr/>
        </p:nvCxnSpPr>
        <p:spPr bwMode="auto">
          <a:xfrm>
            <a:off x="5410200" y="2667000"/>
            <a:ext cx="2662066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174865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409439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Latency and Throughput</a:t>
            </a:r>
            <a:endParaRPr lang="en-US" sz="2600" dirty="0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254000" y="1066800"/>
            <a:ext cx="85852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Latency: </a:t>
            </a:r>
            <a:r>
              <a:rPr lang="en-US" b="0" dirty="0" smtClean="0"/>
              <a:t>amount of time passing between the beginning of a 	calculation and its end (input-to-output delay)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Throughput:</a:t>
            </a:r>
            <a:r>
              <a:rPr lang="en-US" b="0" dirty="0" smtClean="0"/>
              <a:t> rate at which calculations are performed (=calculations 	per unit of time)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3062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409439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Latency and Throughput</a:t>
            </a:r>
            <a:endParaRPr lang="en-US" sz="2600" dirty="0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254000" y="1066800"/>
            <a:ext cx="8585200" cy="95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Example: sum of N numbers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endParaRPr lang="en-US" dirty="0" smtClean="0"/>
          </a:p>
        </p:txBody>
      </p:sp>
      <p:grpSp>
        <p:nvGrpSpPr>
          <p:cNvPr id="33" name="Group 32"/>
          <p:cNvGrpSpPr/>
          <p:nvPr/>
        </p:nvGrpSpPr>
        <p:grpSpPr>
          <a:xfrm>
            <a:off x="1252895" y="2362200"/>
            <a:ext cx="580787" cy="580787"/>
            <a:chOff x="1600199" y="3809999"/>
            <a:chExt cx="580787" cy="580787"/>
          </a:xfrm>
        </p:grpSpPr>
        <p:sp>
          <p:nvSpPr>
            <p:cNvPr id="2" name="Oval 1"/>
            <p:cNvSpPr/>
            <p:nvPr/>
          </p:nvSpPr>
          <p:spPr bwMode="auto">
            <a:xfrm>
              <a:off x="1600199" y="3809999"/>
              <a:ext cx="580787" cy="580787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683196" y="3876645"/>
              <a:ext cx="3674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∑</a:t>
              </a:r>
              <a:endParaRPr lang="en-US" dirty="0"/>
            </a:p>
          </p:txBody>
        </p:sp>
      </p:grpSp>
      <p:sp>
        <p:nvSpPr>
          <p:cNvPr id="35" name="Rectangle 34"/>
          <p:cNvSpPr/>
          <p:nvPr/>
        </p:nvSpPr>
        <p:spPr bwMode="auto">
          <a:xfrm>
            <a:off x="1100496" y="3200401"/>
            <a:ext cx="838201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7" name="Elbow Connector 36"/>
          <p:cNvCxnSpPr>
            <a:stCxn id="2" idx="6"/>
            <a:endCxn id="35" idx="3"/>
          </p:cNvCxnSpPr>
          <p:nvPr/>
        </p:nvCxnSpPr>
        <p:spPr bwMode="auto">
          <a:xfrm>
            <a:off x="1833682" y="2652594"/>
            <a:ext cx="105015" cy="776407"/>
          </a:xfrm>
          <a:prstGeom prst="bentConnector3">
            <a:avLst>
              <a:gd name="adj1" fmla="val 3176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42" name="Elbow Connector 41"/>
          <p:cNvCxnSpPr>
            <a:stCxn id="35" idx="1"/>
            <a:endCxn id="2" idx="3"/>
          </p:cNvCxnSpPr>
          <p:nvPr/>
        </p:nvCxnSpPr>
        <p:spPr bwMode="auto">
          <a:xfrm rot="10800000" flipH="1">
            <a:off x="1100495" y="2857933"/>
            <a:ext cx="237453" cy="571068"/>
          </a:xfrm>
          <a:prstGeom prst="bentConnector4">
            <a:avLst>
              <a:gd name="adj1" fmla="val -96272"/>
              <a:gd name="adj2" fmla="val 9964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871894" y="2455386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2167296" y="2652593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1197049" y="3259724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MEM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685800" y="3915015"/>
            <a:ext cx="3445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Sequential implementation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85800" y="4267201"/>
            <a:ext cx="3119765" cy="91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Latency 	= N×t</a:t>
            </a:r>
            <a:r>
              <a:rPr lang="en-US" b="0" baseline="-25000" dirty="0" smtClean="0"/>
              <a:t>0</a:t>
            </a:r>
          </a:p>
          <a:p>
            <a:r>
              <a:rPr lang="en-US" b="0" dirty="0" smtClean="0"/>
              <a:t>Throughput 	= 1/(N×t</a:t>
            </a:r>
            <a:r>
              <a:rPr lang="en-US" b="0" baseline="-25000" dirty="0" smtClean="0"/>
              <a:t>0</a:t>
            </a:r>
            <a:r>
              <a:rPr lang="en-US" b="0" dirty="0" smtClean="0"/>
              <a:t>)</a:t>
            </a:r>
            <a:endParaRPr lang="en-US" b="0" baseline="-25000" dirty="0"/>
          </a:p>
          <a:p>
            <a:endParaRPr lang="en-US" b="0" baseline="-250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5468676" y="1905000"/>
            <a:ext cx="580787" cy="580787"/>
            <a:chOff x="1600199" y="3809999"/>
            <a:chExt cx="580787" cy="580787"/>
          </a:xfrm>
        </p:grpSpPr>
        <p:sp>
          <p:nvSpPr>
            <p:cNvPr id="61" name="Oval 60"/>
            <p:cNvSpPr/>
            <p:nvPr/>
          </p:nvSpPr>
          <p:spPr bwMode="auto">
            <a:xfrm>
              <a:off x="1600199" y="3809999"/>
              <a:ext cx="580787" cy="580787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683196" y="3876645"/>
              <a:ext cx="3674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∑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468676" y="2681408"/>
            <a:ext cx="580787" cy="580787"/>
            <a:chOff x="1600199" y="3809999"/>
            <a:chExt cx="580787" cy="580787"/>
          </a:xfrm>
        </p:grpSpPr>
        <p:sp>
          <p:nvSpPr>
            <p:cNvPr id="64" name="Oval 63"/>
            <p:cNvSpPr/>
            <p:nvPr/>
          </p:nvSpPr>
          <p:spPr bwMode="auto">
            <a:xfrm>
              <a:off x="1600199" y="3809999"/>
              <a:ext cx="580787" cy="580787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683196" y="3876645"/>
              <a:ext cx="3674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∑</a:t>
              </a:r>
              <a:endParaRPr lang="en-US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230676" y="2288580"/>
            <a:ext cx="580787" cy="580787"/>
            <a:chOff x="1600199" y="3809999"/>
            <a:chExt cx="580787" cy="580787"/>
          </a:xfrm>
        </p:grpSpPr>
        <p:sp>
          <p:nvSpPr>
            <p:cNvPr id="67" name="Oval 66"/>
            <p:cNvSpPr/>
            <p:nvPr/>
          </p:nvSpPr>
          <p:spPr bwMode="auto">
            <a:xfrm>
              <a:off x="1600199" y="3809999"/>
              <a:ext cx="580787" cy="580787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683196" y="3876645"/>
              <a:ext cx="3674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∑</a:t>
              </a:r>
              <a:endParaRPr lang="en-US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468676" y="3457815"/>
            <a:ext cx="580787" cy="580787"/>
            <a:chOff x="1600199" y="3809999"/>
            <a:chExt cx="580787" cy="580787"/>
          </a:xfrm>
        </p:grpSpPr>
        <p:sp>
          <p:nvSpPr>
            <p:cNvPr id="70" name="Oval 69"/>
            <p:cNvSpPr/>
            <p:nvPr/>
          </p:nvSpPr>
          <p:spPr bwMode="auto">
            <a:xfrm>
              <a:off x="1600199" y="3809999"/>
              <a:ext cx="580787" cy="580787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683196" y="3876645"/>
              <a:ext cx="3674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∑</a:t>
              </a:r>
              <a:endParaRPr lang="en-US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468676" y="4234223"/>
            <a:ext cx="580787" cy="580787"/>
            <a:chOff x="1600199" y="3809999"/>
            <a:chExt cx="580787" cy="580787"/>
          </a:xfrm>
        </p:grpSpPr>
        <p:sp>
          <p:nvSpPr>
            <p:cNvPr id="73" name="Oval 72"/>
            <p:cNvSpPr/>
            <p:nvPr/>
          </p:nvSpPr>
          <p:spPr bwMode="auto">
            <a:xfrm>
              <a:off x="1600199" y="3809999"/>
              <a:ext cx="580787" cy="580787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683196" y="3876645"/>
              <a:ext cx="3674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∑</a:t>
              </a:r>
              <a:endParaRPr lang="en-US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230676" y="3841395"/>
            <a:ext cx="580787" cy="580787"/>
            <a:chOff x="1600199" y="3809999"/>
            <a:chExt cx="580787" cy="580787"/>
          </a:xfrm>
        </p:grpSpPr>
        <p:sp>
          <p:nvSpPr>
            <p:cNvPr id="76" name="Oval 75"/>
            <p:cNvSpPr/>
            <p:nvPr/>
          </p:nvSpPr>
          <p:spPr bwMode="auto">
            <a:xfrm>
              <a:off x="1600199" y="3809999"/>
              <a:ext cx="580787" cy="580787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683196" y="3876645"/>
              <a:ext cx="3674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∑</a:t>
              </a:r>
              <a:endParaRPr lang="en-US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297476" y="3033594"/>
            <a:ext cx="580787" cy="580787"/>
            <a:chOff x="1600199" y="3809999"/>
            <a:chExt cx="580787" cy="580787"/>
          </a:xfrm>
        </p:grpSpPr>
        <p:sp>
          <p:nvSpPr>
            <p:cNvPr id="79" name="Oval 78"/>
            <p:cNvSpPr/>
            <p:nvPr/>
          </p:nvSpPr>
          <p:spPr bwMode="auto">
            <a:xfrm>
              <a:off x="1600199" y="3809999"/>
              <a:ext cx="580787" cy="580787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683196" y="3876645"/>
              <a:ext cx="3674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∑</a:t>
              </a:r>
              <a:endParaRPr lang="en-US" dirty="0"/>
            </a:p>
          </p:txBody>
        </p:sp>
      </p:grpSp>
      <p:cxnSp>
        <p:nvCxnSpPr>
          <p:cNvPr id="54" name="Straight Arrow Connector 53"/>
          <p:cNvCxnSpPr>
            <a:stCxn id="61" idx="6"/>
            <a:endCxn id="67" idx="1"/>
          </p:cNvCxnSpPr>
          <p:nvPr/>
        </p:nvCxnSpPr>
        <p:spPr bwMode="auto">
          <a:xfrm>
            <a:off x="6049463" y="2195394"/>
            <a:ext cx="266267" cy="17824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" name="Straight Arrow Connector 80"/>
          <p:cNvCxnSpPr>
            <a:stCxn id="64" idx="6"/>
            <a:endCxn id="67" idx="3"/>
          </p:cNvCxnSpPr>
          <p:nvPr/>
        </p:nvCxnSpPr>
        <p:spPr bwMode="auto">
          <a:xfrm flipV="1">
            <a:off x="6049463" y="2784313"/>
            <a:ext cx="266267" cy="18748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6047406" y="3739518"/>
            <a:ext cx="266267" cy="17824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flipV="1">
            <a:off x="6047406" y="4328437"/>
            <a:ext cx="266267" cy="18748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Arrow Connector 82"/>
          <p:cNvCxnSpPr>
            <a:stCxn id="67" idx="6"/>
            <a:endCxn id="79" idx="1"/>
          </p:cNvCxnSpPr>
          <p:nvPr/>
        </p:nvCxnSpPr>
        <p:spPr bwMode="auto">
          <a:xfrm>
            <a:off x="6811463" y="2578974"/>
            <a:ext cx="571067" cy="53967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/>
          <p:cNvCxnSpPr>
            <a:stCxn id="76" idx="6"/>
            <a:endCxn id="79" idx="3"/>
          </p:cNvCxnSpPr>
          <p:nvPr/>
        </p:nvCxnSpPr>
        <p:spPr bwMode="auto">
          <a:xfrm flipV="1">
            <a:off x="6811463" y="3529327"/>
            <a:ext cx="571067" cy="60246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5011476" y="2171473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5011476" y="2975153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5011476" y="3762119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5011476" y="4557594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7878263" y="3338394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953000" y="5258298"/>
            <a:ext cx="3929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Combinational implementation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953000" y="5610484"/>
            <a:ext cx="3571812" cy="91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Latency 	= log</a:t>
            </a:r>
            <a:r>
              <a:rPr lang="en-US" b="0" baseline="-25000" dirty="0" smtClean="0"/>
              <a:t>2</a:t>
            </a:r>
            <a:r>
              <a:rPr lang="en-US" b="0" dirty="0" smtClean="0"/>
              <a:t>N×t</a:t>
            </a:r>
            <a:r>
              <a:rPr lang="en-US" b="0" baseline="-25000" dirty="0" smtClean="0"/>
              <a:t>0</a:t>
            </a:r>
          </a:p>
          <a:p>
            <a:r>
              <a:rPr lang="en-US" b="0" dirty="0" smtClean="0"/>
              <a:t>Throughput 	= </a:t>
            </a:r>
            <a:r>
              <a:rPr lang="en-US" b="0" smtClean="0"/>
              <a:t>1/(</a:t>
            </a:r>
            <a:r>
              <a:rPr lang="en-US" b="0"/>
              <a:t>log</a:t>
            </a:r>
            <a:r>
              <a:rPr lang="en-US" b="0" baseline="-25000"/>
              <a:t>2</a:t>
            </a:r>
            <a:r>
              <a:rPr lang="en-US" b="0" smtClean="0"/>
              <a:t>N×t</a:t>
            </a:r>
            <a:r>
              <a:rPr lang="en-US" b="0" baseline="-25000" smtClean="0"/>
              <a:t>0</a:t>
            </a:r>
            <a:r>
              <a:rPr lang="en-US" b="0" dirty="0" smtClean="0"/>
              <a:t>)</a:t>
            </a:r>
            <a:endParaRPr lang="en-US" b="0" baseline="-25000" dirty="0"/>
          </a:p>
          <a:p>
            <a:endParaRPr lang="en-US" b="0" baseline="-25000" dirty="0"/>
          </a:p>
        </p:txBody>
      </p:sp>
    </p:spTree>
    <p:extLst>
      <p:ext uri="{BB962C8B-B14F-4D97-AF65-F5344CB8AC3E}">
        <p14:creationId xmlns:p14="http://schemas.microsoft.com/office/powerpoint/2010/main" val="3735472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164820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Short bio</a:t>
            </a:r>
            <a:endParaRPr lang="en-US" sz="2600" dirty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4000" y="1066800"/>
            <a:ext cx="85852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In the Academia: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B.Sc. and M.Sc. in EE, </a:t>
            </a:r>
            <a:r>
              <a:rPr lang="en-US" b="0" dirty="0" err="1" smtClean="0"/>
              <a:t>Technion</a:t>
            </a:r>
            <a:r>
              <a:rPr lang="en-US" b="0" dirty="0" smtClean="0"/>
              <a:t> (1998-2005)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Ph.D. in CS, </a:t>
            </a:r>
            <a:r>
              <a:rPr lang="en-US" b="0" dirty="0" err="1" smtClean="0"/>
              <a:t>Technion</a:t>
            </a:r>
            <a:r>
              <a:rPr lang="en-US" b="0" dirty="0" smtClean="0"/>
              <a:t> (2005-2007)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Prof., </a:t>
            </a:r>
            <a:r>
              <a:rPr lang="en-US" b="0" dirty="0" err="1" smtClean="0"/>
              <a:t>EE@Tel</a:t>
            </a:r>
            <a:r>
              <a:rPr lang="en-US" b="0" dirty="0" smtClean="0"/>
              <a:t> Aviv University (2010-2016)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Prof., </a:t>
            </a:r>
            <a:r>
              <a:rPr lang="en-US" b="0" dirty="0" err="1" smtClean="0"/>
              <a:t>CS@Technion</a:t>
            </a:r>
            <a:r>
              <a:rPr lang="en-US" b="0" dirty="0" smtClean="0"/>
              <a:t> (from 2016)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Research interests: computer vision, machine learning, computational 	geometry, imaging and image processing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4000" y="1066800"/>
            <a:ext cx="85852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In the Industry: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Cofounder and VP Technology, </a:t>
            </a:r>
            <a:r>
              <a:rPr lang="en-US" b="0" dirty="0" err="1" smtClean="0"/>
              <a:t>Novafora</a:t>
            </a:r>
            <a:r>
              <a:rPr lang="en-US" b="0" dirty="0" smtClean="0"/>
              <a:t> Inc. (2006-2009)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Cofounder, </a:t>
            </a:r>
            <a:r>
              <a:rPr lang="en-US" b="0" dirty="0" err="1" smtClean="0"/>
              <a:t>Invision</a:t>
            </a:r>
            <a:r>
              <a:rPr lang="en-US" b="0" dirty="0" smtClean="0"/>
              <a:t> Ltd. (2009-2012) 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Research Scientist &amp; Principal Engineer, Intel Corporation (from 2012)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Cofounder and Chief Scientist, </a:t>
            </a:r>
            <a:r>
              <a:rPr lang="en-US" b="0" dirty="0" err="1" smtClean="0"/>
              <a:t>Videocites</a:t>
            </a:r>
            <a:r>
              <a:rPr lang="en-US" b="0" dirty="0" smtClean="0"/>
              <a:t> Ltd. (from 2014) 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6968142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216758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Course Staff</a:t>
            </a:r>
            <a:endParaRPr lang="en-US" sz="26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4000" y="1066800"/>
            <a:ext cx="85852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B2B2B2"/>
              </a:buClr>
              <a:buFont typeface="Wingdings" panose="05000000000000000000" pitchFamily="2" charset="2"/>
              <a:buChar char="q"/>
              <a:tabLst>
                <a:tab pos="347663" algn="l"/>
                <a:tab pos="1081088" algn="l"/>
                <a:tab pos="1712913" algn="l"/>
              </a:tabLst>
            </a:pPr>
            <a:r>
              <a:rPr lang="en-US" sz="1400" dirty="0" smtClean="0"/>
              <a:t>Alex Bronstein</a:t>
            </a:r>
            <a:r>
              <a:rPr lang="en-US" sz="1400" b="0" dirty="0" smtClean="0"/>
              <a:t> (lecturer in charge)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sz="1400" b="0" dirty="0"/>
              <a:t>	</a:t>
            </a:r>
            <a:r>
              <a:rPr lang="en-US" sz="1400" b="0" dirty="0" err="1" smtClean="0"/>
              <a:t>Taub</a:t>
            </a:r>
            <a:r>
              <a:rPr lang="en-US" sz="1400" b="0" dirty="0" smtClean="0"/>
              <a:t> 719		bron@cs.technion.ac.il</a:t>
            </a:r>
          </a:p>
          <a:p>
            <a:pPr marL="285750" indent="-285750">
              <a:lnSpc>
                <a:spcPct val="150000"/>
              </a:lnSpc>
              <a:buClr>
                <a:srgbClr val="B2B2B2"/>
              </a:buClr>
              <a:buFont typeface="Wingdings" panose="05000000000000000000" pitchFamily="2" charset="2"/>
              <a:buChar char="q"/>
              <a:tabLst>
                <a:tab pos="347663" algn="l"/>
                <a:tab pos="1081088" algn="l"/>
                <a:tab pos="1712913" algn="l"/>
              </a:tabLst>
            </a:pPr>
            <a:r>
              <a:rPr lang="en-US" sz="1400" dirty="0" smtClean="0"/>
              <a:t>Chaim Baskin </a:t>
            </a:r>
            <a:r>
              <a:rPr lang="en-US" sz="1400" b="0" dirty="0" smtClean="0"/>
              <a:t>(lecturer)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sz="1400" b="0" dirty="0"/>
              <a:t>	</a:t>
            </a:r>
            <a:r>
              <a:rPr lang="en-US" sz="1400" b="0" dirty="0" err="1" smtClean="0"/>
              <a:t>Taub</a:t>
            </a:r>
            <a:r>
              <a:rPr lang="en-US" sz="1400" b="0" dirty="0" smtClean="0"/>
              <a:t> 700		chaimbaskin@cs.technio.ac.il</a:t>
            </a:r>
          </a:p>
          <a:p>
            <a:pPr marL="285750" indent="-285750">
              <a:lnSpc>
                <a:spcPct val="150000"/>
              </a:lnSpc>
              <a:buClr>
                <a:srgbClr val="B2B2B2"/>
              </a:buClr>
              <a:buFont typeface="Wingdings" panose="05000000000000000000" pitchFamily="2" charset="2"/>
              <a:buChar char="q"/>
              <a:tabLst>
                <a:tab pos="347663" algn="l"/>
                <a:tab pos="1081088" algn="l"/>
                <a:tab pos="1712913" algn="l"/>
              </a:tabLst>
            </a:pPr>
            <a:r>
              <a:rPr lang="en-US" sz="1400" dirty="0"/>
              <a:t>Noam </a:t>
            </a:r>
            <a:r>
              <a:rPr lang="en-US" sz="1400" dirty="0" err="1"/>
              <a:t>Yeffet</a:t>
            </a:r>
            <a:r>
              <a:rPr lang="en-US" sz="1400" dirty="0"/>
              <a:t> </a:t>
            </a:r>
            <a:r>
              <a:rPr lang="en-US" sz="1400" b="0" dirty="0" smtClean="0"/>
              <a:t>(</a:t>
            </a:r>
            <a:r>
              <a:rPr lang="en-US" sz="1400" b="0" dirty="0"/>
              <a:t>TA in charge)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sz="1400" dirty="0"/>
              <a:t>	</a:t>
            </a:r>
            <a:r>
              <a:rPr lang="en-US" sz="1400" b="0" dirty="0" err="1"/>
              <a:t>Taub</a:t>
            </a:r>
            <a:r>
              <a:rPr lang="en-US" sz="1400" b="0" dirty="0"/>
              <a:t> 327		snyefet@cs.technion.ac.il</a:t>
            </a:r>
          </a:p>
          <a:p>
            <a:pPr marL="285750" indent="-285750">
              <a:lnSpc>
                <a:spcPct val="150000"/>
              </a:lnSpc>
              <a:buClr>
                <a:srgbClr val="B2B2B2"/>
              </a:buClr>
              <a:buFont typeface="Wingdings" panose="05000000000000000000" pitchFamily="2" charset="2"/>
              <a:buChar char="q"/>
              <a:tabLst>
                <a:tab pos="347663" algn="l"/>
                <a:tab pos="1081088" algn="l"/>
                <a:tab pos="1712913" algn="l"/>
              </a:tabLst>
            </a:pPr>
            <a:r>
              <a:rPr lang="en-GB" sz="1400" dirty="0"/>
              <a:t>	Tommy Bojan </a:t>
            </a:r>
            <a:r>
              <a:rPr lang="en-GB" sz="1400" b="0" dirty="0"/>
              <a:t>(TA)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GB" sz="1400" dirty="0"/>
              <a:t>	</a:t>
            </a:r>
            <a:r>
              <a:rPr lang="en-GB" sz="1400" b="0" dirty="0" err="1"/>
              <a:t>Taub</a:t>
            </a:r>
            <a:r>
              <a:rPr lang="en-GB" sz="1400" b="0" dirty="0"/>
              <a:t> 717            tommy.Bojan</a:t>
            </a:r>
            <a:r>
              <a:rPr lang="en-US" sz="1400" b="0" dirty="0" smtClean="0"/>
              <a:t>@intel.com</a:t>
            </a:r>
          </a:p>
          <a:p>
            <a:pPr marL="285750" indent="-285750">
              <a:lnSpc>
                <a:spcPct val="150000"/>
              </a:lnSpc>
              <a:buClr>
                <a:srgbClr val="B2B2B2"/>
              </a:buClr>
              <a:buFont typeface="Wingdings" panose="05000000000000000000" pitchFamily="2" charset="2"/>
              <a:buChar char="q"/>
              <a:tabLst>
                <a:tab pos="347663" algn="l"/>
                <a:tab pos="1081088" algn="l"/>
                <a:tab pos="1712913" algn="l"/>
              </a:tabLst>
            </a:pPr>
            <a:r>
              <a:rPr lang="en-US" sz="1400" dirty="0" err="1" smtClean="0"/>
              <a:t>Alon</a:t>
            </a:r>
            <a:r>
              <a:rPr lang="en-US" sz="1400" dirty="0" smtClean="0"/>
              <a:t> </a:t>
            </a:r>
            <a:r>
              <a:rPr lang="en-US" sz="1400" dirty="0" err="1"/>
              <a:t>Gueta</a:t>
            </a:r>
            <a:r>
              <a:rPr lang="en-US" sz="1400" dirty="0"/>
              <a:t>  </a:t>
            </a:r>
            <a:r>
              <a:rPr lang="en-US" sz="1400" b="0" dirty="0"/>
              <a:t>(TA) 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sz="1400" b="0" dirty="0" smtClean="0"/>
              <a:t>	</a:t>
            </a:r>
            <a:r>
              <a:rPr lang="en-US" sz="1400" b="0" dirty="0" err="1" smtClean="0"/>
              <a:t>Taub</a:t>
            </a:r>
            <a:r>
              <a:rPr lang="en-US" sz="1400" b="0" dirty="0" smtClean="0"/>
              <a:t> </a:t>
            </a:r>
            <a:r>
              <a:rPr lang="en-US" sz="1400" b="0" dirty="0"/>
              <a:t>TBD           alon.gueta@campus.technion.ac.il</a:t>
            </a:r>
          </a:p>
          <a:p>
            <a:pPr marL="285750" indent="-285750">
              <a:lnSpc>
                <a:spcPct val="150000"/>
              </a:lnSpc>
              <a:buClr>
                <a:srgbClr val="B2B2B2"/>
              </a:buClr>
              <a:buFont typeface="Wingdings" panose="05000000000000000000" pitchFamily="2" charset="2"/>
              <a:buChar char="q"/>
              <a:tabLst>
                <a:tab pos="347663" algn="l"/>
                <a:tab pos="1081088" algn="l"/>
                <a:tab pos="1712913" algn="l"/>
              </a:tabLst>
            </a:pPr>
            <a:r>
              <a:rPr lang="en-US" sz="1400" dirty="0" err="1"/>
              <a:t>Aviram</a:t>
            </a:r>
            <a:r>
              <a:rPr lang="en-US" sz="1400" dirty="0"/>
              <a:t> </a:t>
            </a:r>
            <a:r>
              <a:rPr lang="en-US" sz="1400" dirty="0" err="1"/>
              <a:t>Imber</a:t>
            </a:r>
            <a:r>
              <a:rPr lang="en-US" sz="1400" dirty="0"/>
              <a:t> </a:t>
            </a:r>
            <a:r>
              <a:rPr lang="en-US" sz="1400" b="0" dirty="0"/>
              <a:t>(TA)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sz="1400" dirty="0"/>
              <a:t>	</a:t>
            </a:r>
            <a:r>
              <a:rPr lang="en-US" sz="1400" b="0" dirty="0" err="1"/>
              <a:t>Taub</a:t>
            </a:r>
            <a:r>
              <a:rPr lang="en-US" sz="1400" b="0" dirty="0"/>
              <a:t> 213            aviram.imber@campus.technion.ac.il</a:t>
            </a:r>
          </a:p>
          <a:p>
            <a:pPr marL="285750" indent="-285750">
              <a:lnSpc>
                <a:spcPct val="150000"/>
              </a:lnSpc>
              <a:buClr>
                <a:srgbClr val="B2B2B2"/>
              </a:buClr>
              <a:buFont typeface="Wingdings" panose="05000000000000000000" pitchFamily="2" charset="2"/>
              <a:buChar char="q"/>
              <a:tabLst>
                <a:tab pos="347663" algn="l"/>
                <a:tab pos="1081088" algn="l"/>
                <a:tab pos="1712913" algn="l"/>
              </a:tabLst>
            </a:pPr>
            <a:r>
              <a:rPr lang="en-US" sz="1400" dirty="0" err="1" smtClean="0"/>
              <a:t>Bahjat</a:t>
            </a:r>
            <a:r>
              <a:rPr lang="en-US" sz="1400" dirty="0" smtClean="0"/>
              <a:t> </a:t>
            </a:r>
            <a:r>
              <a:rPr lang="en-US" sz="1400" dirty="0"/>
              <a:t>Kawar </a:t>
            </a:r>
            <a:r>
              <a:rPr lang="en-US" sz="1400" b="0" dirty="0"/>
              <a:t>(TA)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sz="1400" b="0" dirty="0" smtClean="0"/>
              <a:t>	</a:t>
            </a:r>
            <a:r>
              <a:rPr lang="en-US" sz="1400" b="0" dirty="0" err="1" smtClean="0"/>
              <a:t>Taub</a:t>
            </a:r>
            <a:r>
              <a:rPr lang="en-US" sz="1400" b="0" dirty="0" smtClean="0"/>
              <a:t> </a:t>
            </a:r>
            <a:r>
              <a:rPr lang="en-US" sz="1400" b="0" dirty="0"/>
              <a:t>213             bahjat.kawar@campus.technion.ac.il</a:t>
            </a:r>
          </a:p>
          <a:p>
            <a:pPr marL="285750" indent="-285750">
              <a:lnSpc>
                <a:spcPct val="150000"/>
              </a:lnSpc>
              <a:buClr>
                <a:srgbClr val="B2B2B2"/>
              </a:buClr>
              <a:buFont typeface="Wingdings" panose="05000000000000000000" pitchFamily="2" charset="2"/>
              <a:buChar char="q"/>
              <a:tabLst>
                <a:tab pos="347663" algn="l"/>
                <a:tab pos="1081088" algn="l"/>
                <a:tab pos="1712913" algn="l"/>
              </a:tabLst>
            </a:pPr>
            <a:r>
              <a:rPr lang="en-US" sz="1400" dirty="0" smtClean="0"/>
              <a:t>Moshe </a:t>
            </a:r>
            <a:r>
              <a:rPr lang="en-US" sz="1400" dirty="0"/>
              <a:t>Liechtenstein </a:t>
            </a:r>
            <a:r>
              <a:rPr lang="en-US" sz="1400" b="0" dirty="0"/>
              <a:t>(TA)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sz="1400" b="0" dirty="0"/>
              <a:t>	</a:t>
            </a:r>
            <a:r>
              <a:rPr lang="en-US" sz="1400" b="0" dirty="0" err="1" smtClean="0"/>
              <a:t>Taub</a:t>
            </a:r>
            <a:r>
              <a:rPr lang="en-US" sz="1400" b="0" dirty="0" smtClean="0"/>
              <a:t> </a:t>
            </a:r>
            <a:r>
              <a:rPr lang="en-US" sz="1400" b="0" dirty="0"/>
              <a:t>437            smosesli@cs.technion.ac.il</a:t>
            </a:r>
          </a:p>
          <a:p>
            <a:pPr marL="342900" indent="-342900">
              <a:lnSpc>
                <a:spcPct val="150000"/>
              </a:lnSpc>
              <a:buClr>
                <a:srgbClr val="B2B2B2"/>
              </a:buClr>
              <a:buFont typeface="Wingdings" panose="05000000000000000000" pitchFamily="2" charset="2"/>
              <a:buChar char="q"/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9755112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320792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Course Formalities</a:t>
            </a:r>
            <a:endParaRPr lang="en-US" sz="26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4000" y="1066800"/>
            <a:ext cx="8585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Grade: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 smtClean="0"/>
              <a:t>	25% home assignments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/>
              <a:t>	</a:t>
            </a:r>
            <a:r>
              <a:rPr lang="en-US" b="0" dirty="0" smtClean="0"/>
              <a:t>75% final exam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Assignments:</a:t>
            </a:r>
            <a:endParaRPr lang="en-US" b="0" dirty="0" smtClean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/>
              <a:t>	</a:t>
            </a:r>
            <a:r>
              <a:rPr lang="en-US" b="0" dirty="0" smtClean="0"/>
              <a:t>2 “dry” exercises (2.5%)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dirty="0" smtClean="0"/>
              <a:t>	</a:t>
            </a:r>
            <a:r>
              <a:rPr lang="en-US" b="0" dirty="0" smtClean="0"/>
              <a:t>2 </a:t>
            </a:r>
            <a:r>
              <a:rPr lang="en-US" b="0" dirty="0"/>
              <a:t>“wet” Verilog coding exercises (</a:t>
            </a:r>
            <a:r>
              <a:rPr lang="en-US" b="0" dirty="0" smtClean="0"/>
              <a:t>10% </a:t>
            </a:r>
            <a:r>
              <a:rPr lang="en-US" b="0" dirty="0"/>
              <a:t>each</a:t>
            </a:r>
            <a:r>
              <a:rPr lang="en-US" b="0" dirty="0" smtClean="0"/>
              <a:t>)</a:t>
            </a:r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r>
              <a:rPr lang="en-US" b="0" dirty="0"/>
              <a:t>	</a:t>
            </a:r>
            <a:r>
              <a:rPr lang="en-US" b="0" dirty="0" smtClean="0"/>
              <a:t>Passing grade (&gt;54) mandatory in each of the “wet” exercises</a:t>
            </a:r>
          </a:p>
          <a:p>
            <a:pPr indent="347663">
              <a:lnSpc>
                <a:spcPct val="150000"/>
              </a:lnSpc>
              <a:buClr>
                <a:srgbClr val="B2B2B2"/>
              </a:buClr>
              <a:buFont typeface="Wingdings" pitchFamily="2" charset="2"/>
              <a:buChar char="n"/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  <a:p>
            <a:pPr>
              <a:lnSpc>
                <a:spcPct val="150000"/>
              </a:lnSpc>
              <a:buClr>
                <a:srgbClr val="B2B2B2"/>
              </a:buClr>
              <a:tabLst>
                <a:tab pos="347663" algn="l"/>
                <a:tab pos="1081088" algn="l"/>
                <a:tab pos="1712913" algn="l"/>
              </a:tabLst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580396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170591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Hardware</a:t>
            </a:r>
            <a:endParaRPr lang="en-US" sz="2600" dirty="0"/>
          </a:p>
        </p:txBody>
      </p:sp>
      <p:pic>
        <p:nvPicPr>
          <p:cNvPr id="4098" name="Picture 2" descr="Image result for engineer solder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17600"/>
            <a:ext cx="8153400" cy="543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48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170591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Hardware</a:t>
            </a:r>
            <a:endParaRPr lang="en-US" sz="2600" dirty="0"/>
          </a:p>
        </p:txBody>
      </p:sp>
      <p:pic>
        <p:nvPicPr>
          <p:cNvPr id="5122" name="Picture 2" descr="Image result for fab worker waf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15" y="1219200"/>
            <a:ext cx="8605154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685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96850"/>
            <a:ext cx="170591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2600" dirty="0" smtClean="0"/>
              <a:t>Hardware</a:t>
            </a:r>
            <a:endParaRPr lang="en-US" sz="2600" dirty="0"/>
          </a:p>
        </p:txBody>
      </p:sp>
      <p:pic>
        <p:nvPicPr>
          <p:cNvPr id="6146" name="Picture 2" descr="Image result for programm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229600" cy="547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724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SIZE" val="10"/>
  <p:tag name="MAGPC" val="200"/>
  <p:tag name="PREAMBLE" val="\documentclass{article}&#10;\pagestyle{empty}&#10;\usepackage{xspace,amssymb,amsfonts,amsmath}&#10;\usepackage{color}&#10;\usepackage{TeX4PPT}&#10;"/>
  <p:tag name="DEFAULTFONTSIZE" val="10"/>
  <p:tag name="DEFAULTWIDTH" val="620"/>
  <p:tag name="DEFAULTHEIGHT" val="378"/>
</p:tagLst>
</file>

<file path=ppt/theme/theme1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3300"/>
          </a:buClr>
          <a:buSzTx/>
          <a:buFont typeface="Wingdings" pitchFamily="2" charset="2"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3300"/>
          </a:buClr>
          <a:buSzTx/>
          <a:buFont typeface="Wingdings" pitchFamily="2" charset="2"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00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1628814</TotalTime>
  <Words>864</Words>
  <Application>Microsoft Macintosh PowerPoint</Application>
  <PresentationFormat>On-screen Show (4:3)</PresentationFormat>
  <Paragraphs>428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 Narrow</vt:lpstr>
      <vt:lpstr>Symbol</vt:lpstr>
      <vt:lpstr>Wingdings</vt:lpstr>
      <vt:lpstr>Arial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Technion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</dc:creator>
  <cp:lastModifiedBy>Alexander Bronstein</cp:lastModifiedBy>
  <cp:revision>4084</cp:revision>
  <dcterms:created xsi:type="dcterms:W3CDTF">2004-06-07T10:36:30Z</dcterms:created>
  <dcterms:modified xsi:type="dcterms:W3CDTF">2018-10-21T18:18:07Z</dcterms:modified>
</cp:coreProperties>
</file>