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30"/>
  </p:notesMasterIdLst>
  <p:handoutMasterIdLst>
    <p:handoutMasterId r:id="rId31"/>
  </p:handoutMasterIdLst>
  <p:sldIdLst>
    <p:sldId id="710" r:id="rId2"/>
    <p:sldId id="932" r:id="rId3"/>
    <p:sldId id="884" r:id="rId4"/>
    <p:sldId id="930" r:id="rId5"/>
    <p:sldId id="899" r:id="rId6"/>
    <p:sldId id="908" r:id="rId7"/>
    <p:sldId id="909" r:id="rId8"/>
    <p:sldId id="910" r:id="rId9"/>
    <p:sldId id="913" r:id="rId10"/>
    <p:sldId id="917" r:id="rId11"/>
    <p:sldId id="914" r:id="rId12"/>
    <p:sldId id="915" r:id="rId13"/>
    <p:sldId id="911" r:id="rId14"/>
    <p:sldId id="931" r:id="rId15"/>
    <p:sldId id="912" r:id="rId16"/>
    <p:sldId id="916" r:id="rId17"/>
    <p:sldId id="918" r:id="rId18"/>
    <p:sldId id="919" r:id="rId19"/>
    <p:sldId id="920" r:id="rId20"/>
    <p:sldId id="921" r:id="rId21"/>
    <p:sldId id="922" r:id="rId22"/>
    <p:sldId id="923" r:id="rId23"/>
    <p:sldId id="924" r:id="rId24"/>
    <p:sldId id="925" r:id="rId25"/>
    <p:sldId id="926" r:id="rId26"/>
    <p:sldId id="927" r:id="rId27"/>
    <p:sldId id="928" r:id="rId28"/>
    <p:sldId id="929" r:id="rId29"/>
  </p:sldIdLst>
  <p:sldSz cx="9144000" cy="6858000" type="screen4x3"/>
  <p:notesSz cx="6858000" cy="9737725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buClr>
        <a:srgbClr val="FF3300"/>
      </a:buClr>
      <a:buFont typeface="Wingdings" pitchFamily="2" charset="2"/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buClr>
        <a:srgbClr val="FF3300"/>
      </a:buClr>
      <a:buFont typeface="Wingdings" pitchFamily="2" charset="2"/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buClr>
        <a:srgbClr val="FF3300"/>
      </a:buClr>
      <a:buFont typeface="Wingdings" pitchFamily="2" charset="2"/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buClr>
        <a:srgbClr val="FF3300"/>
      </a:buClr>
      <a:buFont typeface="Wingdings" pitchFamily="2" charset="2"/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buClr>
        <a:srgbClr val="FF3300"/>
      </a:buClr>
      <a:buFont typeface="Wingdings" pitchFamily="2" charset="2"/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FF"/>
    <a:srgbClr val="587B35"/>
    <a:srgbClr val="652525"/>
    <a:srgbClr val="DDDDDD"/>
    <a:srgbClr val="CCFF33"/>
    <a:srgbClr val="FFCCCC"/>
    <a:srgbClr val="54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6" autoAdjust="0"/>
    <p:restoredTop sz="86418" autoAdjust="0"/>
  </p:normalViewPr>
  <p:slideViewPr>
    <p:cSldViewPr>
      <p:cViewPr>
        <p:scale>
          <a:sx n="98" d="100"/>
          <a:sy n="98" d="100"/>
        </p:scale>
        <p:origin x="1312" y="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6"/>
    </p:cViewPr>
  </p:sorterViewPr>
  <p:notesViewPr>
    <p:cSldViewPr>
      <p:cViewPr varScale="1">
        <p:scale>
          <a:sx n="81" d="100"/>
          <a:sy n="81" d="100"/>
        </p:scale>
        <p:origin x="-1920" y="-90"/>
      </p:cViewPr>
      <p:guideLst>
        <p:guide orient="horz" pos="3067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buClrTx/>
              <a:buFontTx/>
              <a:buNone/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88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buClrTx/>
              <a:buFontTx/>
              <a:buNone/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92503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buClrTx/>
              <a:buFontTx/>
              <a:buNone/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88" y="92503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buClrTx/>
              <a:buFontTx/>
              <a:buNone/>
              <a:defRPr sz="1300" b="0"/>
            </a:lvl1pPr>
          </a:lstStyle>
          <a:p>
            <a:pPr>
              <a:defRPr/>
            </a:pPr>
            <a:fld id="{11B4C896-1788-4030-8EDB-F872F83AF14D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4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</inkml:context>
    <inkml:brush xml:id="br0">
      <inkml:brushProperty name="width" value="0.09086" units="cm"/>
      <inkml:brushProperty name="height" value="0.09086" units="cm"/>
      <inkml:brushProperty name="color" value="#FF0000"/>
    </inkml:brush>
  </inkml:definitions>
  <inkml:trace contextRef="#ctx0" brushRef="#br0">17812 3361 6057,'0'-6'547,"0"0"1,0 3 646,0-4-316,0 5-206,0-2-478,-4 4 0,1 0 153,-3 0 1,3 0-181,-3 0 0,4-1 0,-2-1 9,0-1 1,2 0-49,-5 3 1,1 0-41,-3 0 0,-1 0 0,2 1 1,1 1 7,1 1 1,3 1-32,-4-1 1,4-2 0,-3 4 0,-1-1 93,-1 2 1,-1-1 0,2 0-22,1-1 1,0 4-15,-4-2 1,4-2-1,1 0-32,1 0 1,-2-2 0,2 5 0,-1 0-55,1 1 1,-2-2 0,2 0-46,-1 2 1,2-3 0,-3 1-1,1 1 1,1 2 55,0 0 1,-2-3 0,3 0-19,1 2 0,-3 0 1,1 1-1,0 1 0,-1-2 105,0-2 1,3 2 0,-2-2 0,0 3-35,-3 0 1,2 0 0,-1 1-25,-1-1 0,2 0-68,-2 1 0,2-1 1,-1 0-1,2 0 1,1-2 43,0-1 0,-4 0 1,3 3 8,-1 1 1,2-4-1,-2 0 1,1 1 0,1 1 55,-2-2 1,3 2-129,-4-2 1,4 3 0,-2 0 0,1 0-1,0 1 39,1-1 1,0 0 0,-1 1 0,0-1 7,1 0 0,0 0 0,0 2 0,-1 0-4,1 2 0,1-1 0,1-3-12,0 1 0,-3-1 0,0 0 0,1 1 18,1-1 1,1 0-1,-1 0 1,-1 1 7,-2-1 1,1-3 0,3 1 0,0 0 6,0 1 0,0 1 1,0 1-26,0-1 1,0-3 0,0 0-1,0 2 1,0 0 20,0 1 0,0 1 1,0-1-1,0 0 33,0 0 1,0 1 0,0-1-46,0 0 0,0 1 0,1-1-53,2 0 1,-1 1 0,1-1 0,-2 0 37,-1 1 1,3-1-1,0 0 6,-1 1 0,0-1 0,0 0-38,1 0 0,0 1 1,-2-1 2,2 0 1,-2 1 0,4-1-1,-2 0 1,0 1-12,-1-1 0,2-3 0,-1 0 1,0 2-7,1 0 1,-2 1 0,4 0 0,-1 0-14,0-3 0,-2 2 0,2-2 32,-1 3 1,1-1 0,-3-1 0,1-1-8,-1 2 1,2 0-1,0 1-1,1 1 1,1-2 0,3-1 0,-2-2 7,-1-1 0,-3 3 1,3-3-1,2 0 2,0 0 1,-2 2 0,-1-2 0,1 1 3,-1-1 1,1 2 6,3-3 1,-3 3 0,0-2-1,-1 0 5,0 1 1,1 2 0,3-2 0,0 1-14,-3 0 1,2-2 0,-2 1-1,3 0 3,0 0 0,-3-2 0,0 2 3,2-1 0,0 4 1,1-3 28,1 0 0,-2 0 1,-1-3-1,-1 1 1,2 0-8,0 2 0,-2-4 0,0 3 0,1-1-24,2 0 0,0 3 0,0-3 14,1-1 1,-4 3-1,0-2 1,1 0-62,2 1 0,-3-2 65,0 4 0,0-4 1,4 2-1,-1-1 52,0 1 0,0 2 0,1-3-59,-1-1 1,1-1 0,2-1 0,0 1 0,0 1 11,-2 1 1,-1 0 0,1-3 11,-1 0 1,0 0 0,0 0 0,1 0 1,-1 0 0,0 0 0,1 0 0,-1 0 32,0 0 0,1 0 0,-1 0-54,0 0 1,1 0-1,-1 0 1,0 0 42,1 0 0,0 0 1,1 0-1,2 0 11,-2 0 0,-1-3 0,0 0 0,-1 1 7,0 1 0,1 1 0,-1 0 0,0-1 0,1-1 42,-1-1 0,0 0 0,1 3-111,-1 0 1,0-1 0,0-1 0,1-2 0,-1 2-27,0 1 1,1-2 0,0 0-1,1 0 29,2-1 0,-1 2 0,-2-3 133,-1 1 0,0-3 0,0 3-64,1-1 0,-1 0 0,0-2-71,1 0 1,-1 4-1,0-3 1,1 0 0,-1 1-1,0 1-29,1-1 1,-1 1-1,0-3-1,1 1 1,-1 3 0,0-2-1,0-1 30,1 1 0,-2 2 0,-1-2 0,-1 0 169,2 0 0,-3-2 1,1-1-1,1 1-56,2 1 1,-3-1 0,0-2 0,0 0 0,0 0-7,1-1 0,-2 1 0,2 0-121,-1-1 0,-3 0 1,4 0-1,-1-2 36,-1 1 0,2 3 1,-3-5-57,2 3 1,-1-1 0,2 0-1,-1-1 1,0 0 30,0 2 1,1-2-1,-3-1 1,0 1 0,1-1 93,0 1 1,-3-2 0,3 3-64,-1-1 0,-3-4 0,3 3 0,-1-1-12,0 1 0,0-3 1,-2 3-1,1-1-30,1 1 0,1-3 1,-3 4-1,1 0 34,1-2 0,0 3 0,-3-4 0,0 2 58,0 1 0,0 1 0,0 0 0,0-2-12,0 2 1,0-3-1,0 2 1,-1 0-19,-2-2 1,1 3 0,-4-4 0,2 2 4,2 1 1,-2-1 0,1 0 0,0-1-14,-1 1 1,0-3 0,-4 4 0,2-1-1,-1 1 22,-1-1 1,-2 0 0,1 2-43,0-2 1,3-2 0,-1 2-13,0 2 1,0-3 0,0 2 0,0 1 0,1 0-5,1 2 1,-3 0-1,3-1 1,-2 1 10,1 0 0,-1-1 0,-4 1 1,-2 0 52,2 0 1,0 0-51,2 3 0,-3-3-31,-1-1 1,-2 4-1,1-3 17,0 1 1,2-3 15,0 2 0,-1-5-8,0 8 1,1-4-1,2 4-59,1-3 1,-1 0 49,-3 0 0,2 1-29,-5 1 0,4-1 0,-2 3-1,0 0 0,-1-3 22,2 5 1,0-1-110,0 1 0,3 2 74,-2-2 1,-2 1-1,2 0-123,0-1 1,-1-1 98,0 1 0,-3 1 0,1-2 0,0 1-71,-1 0 23,1 0 0,-1 0 124,1 0-78,-1 0 0,2 3 1,-3 0 87,5 0 0,-4 0 0,4 0 3,1 0 0,-3 1 0,1 1 0,-1 2 12,1 1 0,-1-2 0,3 2-45,-2 0 1,-2 2 0,3-2 35,0 0 98,2 3-77,1-7 1,-1 5 0,1-4 269,0 1 1,-1 3 380,1-3-519,0 0 0,0-2-410,3 2 0,-2-2 0,2 2-563,-3-1 0,3-1 0,0 1 0,-1 2-315,-2 1 1,0 2 0,0 6 449,0 2 0,-5 7 0,0 2 0</inkml:trace>
  <inkml:trace contextRef="#ctx0" brushRef="#br0">19180 5391 7569,'0'-6'10,"0"0"-32,0-2 1,-1 3 63,-2-1 1,2 3 0,-2-3 1110,2-2 5,1 4-707,0 0-72,0 4 1,-3 4 0,-1 2-152,-1 3 1,-1 3-1,-1 1 1,1-1-77,-1 1 0,2-2 0,-1 2 0,1 0-60,0-1 0,3 2 1,-2-3-1,1 1-53,0 0 0,-1 1 0,1 1 118,0 0 0,-1-3 1,2 3-1,-2-2-18,-1 1 0,2 3 0,-2-1 0,0 0 0,2 0 35,-1-2 1,2 3-1,-3-3 1,1 1-47,2-1 1,0 3 0,0-3-1,-2 0-99,2 1 0,1 1 1,1-1-1,-1-1-34,-2 1 1,2-1-1,-2-1 1,2 0 3,1-1 1,1 3 0,1-2 0,1 0 14,-1-2 1,2 2 0,0 1 0,-2-1 0,0 1 38,1-1 0,-2 2-6,2-2 0,1-1 0,-1 4 0,0-2 0,0-1 0,1-2 0,0 2 1,-2 1-1,1-2-3,-1 0 1,2-2 0,0 0 0,0 0 17,0 1 1,1-1 0,-2 0 0,2 1-3,0-1 1,2 0-1,-3 1 1,2-1-51,1 0 0,1 1 0,1-2 1,0-1 6,-3-1 1,2 1 0,-2 2 4,3 0 0,-1 0 0,-1 0 1,-2-2-9,-1-1 0,4 0 1,-2 3-1,2-2-28,2-1 1,0 0 0,0 4 19,0-1 0,1-3 0,-5-1 1,2 0 16,2 1 1,-2-3-1,-1 2 1,-1 0-11,2 0 0,0-3 0,0 2 0,-1 0 0,0-1 1,-1 3 0,3-2-1,1 0 21,-1 0 1,0 0 0,0-1 0,1 0-8,-1-1 1,0 2-1,1-1 1,-1-1 23,0-1 1,1 0 0,-1 1 0,0 1-25,1-1 1,-1-1 0,1-1-40,3 0 0,-3 1 0,2 1 0,-1 2 0,-1-2 3,2-1 1,-1 0-1,1 1 3,-1 1 0,-2 1 0,0-2 0,1 1 70,-1-1 1,-3-1-1,1-1 1,3 0 7,1 0 0,1 0 1,-2 0-1,0 0-60,2 0 1,-1 0 0,1 0 0,-1 0 37,-2 0 0,0 0 1,0 0-6,1 0 0,-1 0 0,0 0 0,1 0 22,-1 0 0,0 0 1,1 0-1,-1 0 27,0 0 0,2 0 0,0 0 1,1 0 26,0 0 0,1-3 0,1-1 0,-1 0-26,1 0 1,-1-2-1,-2 1 1,2 1 49,-2 0 1,3-3-1,-2 2 1,-1-1-17,0-1 1,1 2 0,2-2 0,-1 1-105,1-2 1,1 1-1,-1 0 1,-1 1 38,0-1 0,4-2 0,-3 0 0,2 0 29,0-1 0,-4 1 1,2 0-1,1-1 19,-1 1 0,1 0 0,1-1 0,-1 1-25,-2 0 0,4-2 1,-3 0-1,2-1-73,-1 0 0,-2 2 0,1 1 1,1-1-49,-1 1 0,-1 0 1,2-1-1,1 1 7,-2 0 0,3-1 1,-4 1-1,2 0 61,1 0 1,1-4-1,-1 1 1,0-1 34,0 0 1,2 1 0,1-2-1,-1 1-27,1 1 0,3-1 0,-1-1 0,0 1-41,-1-1 1,1-1 0,1 1 0,-1 1 0,-2-2-25,0 1 0,1 2 39,1-4 0,-1 4 1,3-3-1,-1 1 1,-1-1-17,0-1 1,3-1 0,0 1 0,0 0 6,1-1 1,-4 3 0,1-1 0,-3 1 62,0 0 1,-3 1-1,-2-1 1,0 0 36,1 3 0,-4-3 1,3 2-1,-2 0-42,1-2 0,2 3 0,-1-4 0,-1 1-56,0-1 1,3 3 0,-4-3-1,0 2-37,-2 2 1,3-4-1,-1 1 1,0-1-21,2 3 0,-4-2 0,3 1 0,-3-1 1,-1 1 1,1-3-1,0 4 34,2 1 1,-1-3-1,1 2 1,-1-1 0,1 1-13,0-1 1,4-2-1,-3 2 1,1 2-4,-1 1 1,0-3-1,-4 1 1,0 0 59,0-2 0,1 3 1,-1-4 135,0 2 0,1-3-154,-1 4 1,1-5 5,3 2 0,-3 0-127,3 0 1,0 2 87,-1-2 0,4 0 23,-4 0 1,4-2-1,-3 4 1,1-1 0,-1 1-1,0 2 1,-2-1 63,-2 0 1,3 1 0,-6-1 0,2 2 47,1 0 0,0-2 1,-2 0-119,-1 0 1,0-1 45,4 0 0,-4-3-139,0 0 0,1 2 54,6-2 1,-3 4-45,3-4 1,-2 4-63,1-4 1,-1 2 66,1-2 1,-2 2 97,0 1 0,0 2 0,0-3 0,1 0 0,-3 2 1,0-1-1,0 1 122,-2 0 0,1 2 1,-3 0-1,0-2-22,0 0 1,4 0-1,-2 1 1,2 0-77,1-2 1,1-2 0,-1 3 0,-1 0-55,-1 2 1,1-3-1,-2 1 1,1 0-18,0-2 0,0 4 0,-3-4 37,1 1 1,-2 1-1,2-3 1,1-2 0,-2 1 51,0 0 0,3 0 0,-2 2 1,1 0 90,1-3-109,-5 4 1,5-2-1,-4 4 1,0-2-1,0-1 1,0 0-1,0 0 35,2 1 1,-4-4-1,2 3-81,-2-1 0,-1-1 0,0 2 0,0 1-132,0-1 176,0-2-23,0 1 1,0 0-101,0-1 98,0 5-11,0-7 1,0 5-53,0-3 54,0-1-12,-4 2 1,2-3-75,-5-1 74,5 4-4,-6-2 0,6 2-3,-4-3 0,3 2 67,-4 1 1,2 0-62,-1 0 1,-1-2 83,4 5 0,-4-4-74,4 4 0,-3-2 58,3 2 1,-4 2-47,1-3 0,0 2 97,0-2 1,3 3-88,-3-2 1,0 1 0,-4 2 0,1 0 18,0-1 1,-1 1-1,1 0 1,0-1-1,0 1-66,-1 0 1,1 1 0,0 0-1,0 2-30,3-1 0,-1 2 1,3 0-1,-1-1 26,-3 1 1,3 0-1,-1-2-48,-1 1 1,-2 0 0,0 0 8,0 3 0,0-1 0,-1 1 0,1 1 0,-1 0-39,-3-1 1,3 2 0,-3-3 82,3 3 1,-2 0-1,-2-1 1,1-1-1,-2 0-84,1-1 121,2 3 0,-4-4 0,3 3 0,2-1 0,0-1 1,-1 1 110,0 0 1,-1-1-123,4 1 1,0 2 4,-1-2 1,1 1-1,0-1 1,3 2-19,-1-2 1,1 2-15,-3 1 0,0 0 0,-1-1 1,0-2 9,-2 0 1,0 0 0,-2 3-1,-1 0-15,1 0 0,-2 1 0,-1 1 1,0 1-1,3 0 0,-1-1 0,2 0-4,-1 1 96,-2 0 1,5 0-93,-1 0 1,2 1 12,0-1 0,1-1 0,0 4 0,-1-1 0,1-1 0,0 1 0,-1-1-17,1 0 34,0 4 0,-4-4 0,1 3 0,1-1-1,0 1 1,-1-1 0,-1 0 0,2 1 0,0 1 0,-1 2 10,0-1 0,-4 0-8,4 1 1,-5 2-3,2 0 1,0 2-17,0-2 0,-1-1 14,-2 1 1,3 2-36,-2-3 1,5 6 29,-3-1 0,2-3-44,-2 0 0,3 0 33,0 0 2,-3-1 3,5 2 0,-6-3-14,3 4 8,-3-3 33,5 1 0,-5 0 44,3-1 0,0 0-69,0-2 0,2 0 13,-4 3 1,2-3 0,-1 2 0,-1 0-1,2-1 66,-1 1 1,1 2 0,1-3 0,0 2-47,1-2-100,-4 4 0,4-5 61,-5 2 0,4 2-81,-4-2 0,2 4 49,-2-4 1,0 5-68,3-2 1,-3 0 79,0 0 1,2 0-70,-2 0 1,1 3 52,-4-3 1,1 3-5,-1 1 1,0-1 92,1 1 1,-1-1-59,0 1 0,0 0 1,-1-1 72,1 1-91,-5 0 1,8-1 0,-6 1-1,3-2-38,0-1 0,1 1-45,-1-1 0,0 2 33,1 0 0,-1 1-10,0-1 1,3-1 36,-3 2 1,6-6-6,-6 6 0,4-3-10,-1 3 0,0-1-1,3 1 1,-2-3 27,2-1 1,-2 1-18,2 2 1,-3-1 50,0 1 0,-1-4 0,-2 4 0,0 0-110,1 0 0,-1 0 68,1 1 1,-1-2-3,0-1 1,4 1-120,-1-5 1,1 4 100,-4-4 0,4 3 67,-1-2 0,4 0-73,-4 0 0,4-3 16,-4 2-21,1 3 14,0-5 0,-2 5-66,1-3 73,-1 3 8,-2 3 0,0-2 1,1-1-1,0 2 0,2-1 1,0 1-1,0-1-97,2 0 1,-4 2 0,3 0 0,-2 1 78,2 0 1,-3-1 0,4 1-1,-2-1 50,1 1 1,3 0 0,-1-2 0,0 0 36,1-2 1,0-2 0,2 2 0,1 1 3,0-2 1,-1 4 0,1-3-1,0 3-23,-1 1 1,1-1-1,0 1 1,0-1 54,-1 1 1,-2 3 0,-1-1 0,2-1 54,1-3 1,0 0 0,2-1 0,1 1 25,1 2 1,0-5-1,-1 0 1,2-2-149,1 1 1,-2-1 0,2-3-1,-1 1-262,1-1 1,0 0 0,2 2 0,-2 0-540,-1 2 1,3-1 0,-1-3 0,2 2 119,1 1 1,-5 3 0,0 3 0</inkml:trace>
  <inkml:trace contextRef="#ctx0" brushRef="#br0">21685 6117 7569,'-10'-1'383,"-1"-2"1,1-3 0,2-2 271,-1-2 0,4-3 1,0-3-1,0-2 0,1-4-246,0-3 1,0-2-1,4-1 1,0 1-1,3 2 1,2 1 0,4 1-1,2 2 410,3 2 0,0 4 0,4 3 0,-2 1-323,0 2 0,0 4 0,2 2 0,1 3-195,-1 3 0,1 9 0,-1 9 0,-3 5-66,-2 6 1,-3 4 0,-2 6 0,-2 3-190,-3 4 1,-5-21 0,-2 2 0,0-1 0,-2 0 0,0 1 0,-2 0-490,1-1 1,-2 1 0,-1-1-1,-1 1 1,0-3 0,0 0-100,1-2 0,0-1 1,-10 17-1,2-10 1,0-6 355,2-4 0,-1-10 0,2-2 1,0-4-1,0-5-37,2-5 1,-4-7 0,3-10 0,-1-2-7,3-3 1,6-5-1,3-2 1,3-2 320,3 2 0,5-1 0,5 5 0,2 3 291,2 4 1,3 8 0,2 2 0,-1 4 198,-2 3 0,3 2 1,1 5-1,0 3-127,-1 5 1,4 2 0,-1 4 0,2 2 90,1 0 1,-1 4 0,-2-1-1,-4-3-343,-1 1 1,-2-5 0,-2 0 0,-1-3-608,-2-1 0,-1 0 1,-2-3-1,-1-2-689,0 0 1,1-3 0,-1 1 272,0-4 1,2-3 0,0-5 0,1-2-1,0 0 1,2-9 0,1 1 0</inkml:trace>
  <inkml:trace contextRef="#ctx0" brushRef="#br0">22365 6005 8634,'-4'-9'3276,"-2"4"-2184,-3 2 0,0 4 0,0 4-273,3 4 0,2 8 0,4 1 0,0 4 0,0 5 0,0 0 0,0 6 0,0-2 0,0-4 0,1 4 0,1-4 0,2-1-258,2-3 0,-3-1 0,2-1 0,0-2-1654,0-3 1,-2-4 0,2 0-547,0-2 1,-2-3-1,-3-1 1,0-8 818,0-1 1,-9-13 0,-1-3 0</inkml:trace>
  <inkml:trace contextRef="#ctx0" brushRef="#br0">22057 5922 7569,'-26'-13'773,"1"1"0,6 0 319,7 6 0,5-2 0,4 2-273,2-2 0,2-1 0,2 3 0,5 2 0,3 0 0,4 3 0,4-3 0,3 0 0,3 1 0,3 0 0,2 3 0,2 0 0,1 0 0,0 0 0,2 0 0,-2 0-25,-1 0 0,1 0 0,-4 0 0,-3 0-794,-2 0 0,-3 0 0,-6 0 0,-2 0-99,-3 0-3178,-1 0 2786,1 0 0,-5-4 0,-1-1 1</inkml:trace>
  <inkml:trace contextRef="#ctx0" brushRef="#br0">9143 4935 7569,'-14'-3'-83,"2"-1"459,5-2 0,3 3 0,3-2 0,-1 0 0,-1 0 0,1-3 0,1 0 0,1-1 323,0 0 1,3 2 0,0 1 0,-1-1-21,-1-1 0,0 1-506,2 1 0,-2 3 0,3-2 0,0 1-27,3 2 1,-2-2 0,1 1 0,2-1 0,3 1 30,1 0 0,2 0 1,-3 3-137,1 0 0,2 0 0,-2 0 1,4 0-59,1 0 0,2 0 0,0 0 1,0 0 8,3 0 0,2 3 1,4 0-1,1-1 81,2-1 0,-1-1 1,4 0 42,1 0 0,-2 0 1,1 0-1,0 0 0,-1 1-105,-2 3 0,1-3 0,-4 2 0,0-1-27,2 1 0,-5-2 0,3 3 0,-1-1 0,-1 1 28,-1 1 1,2-2 0,-2 0 117,1-2 0,3-1 0,1 1 0,3 1-49,4 1 1,-3 0-1,7-3 1,3 0-22,-1 0 0,-2 0 1,1 0-95,-4 0 1,0 1 0,-7 1 0,-2 1 0,-2-1 0,-2-1 0,0-1-3,-1 0 1,0 0 136,-3 0 1,-1 0 0,3 0-94,-1 0 1,-1 0-1,3-1 1,0-1 0,0-1-16,1 1 0,1 1 0,0 0 0,-2-1 34,-1-1 1,-2 0 0,-2 3-1,0 0 9,-1 0 1,0 0 0,-2 0-1,-1 0 199,-2 0 0,1 0 1,-3 0-178,2 0 0,2 0 0,-1 0 0,0 0 0,2 0 228,-2 0 1,3 0-1,-5-1 1,-1-1-102,0-2 1,1 1-1,1 2 1,-2-1-90,-1-1 1,0 0 0,-1 3 0,0 0-215,1 0 0,-4 0-278,0 0 0,-3 0-461,3 0-431,-4 0-33,2 0 1,-4-1-315,0-2 1,4 1-178,-1-4 1812,0 4 0,-16-3 0,-2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buClrTx/>
              <a:buFontTx/>
              <a:buNone/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buClrTx/>
              <a:buFontTx/>
              <a:buNone/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30250"/>
            <a:ext cx="4870450" cy="3652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25975"/>
            <a:ext cx="54864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92503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buClrTx/>
              <a:buFontTx/>
              <a:buNone/>
              <a:defRPr sz="13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92503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buClrTx/>
              <a:buFontTx/>
              <a:buNone/>
              <a:defRPr sz="1300" b="0"/>
            </a:lvl1pPr>
          </a:lstStyle>
          <a:p>
            <a:pPr>
              <a:defRPr/>
            </a:pPr>
            <a:fld id="{6EDCD874-F5C2-4497-B554-3E0EA53F841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95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DC91F9-AB47-469F-9375-38F26F63943F}" type="slidenum">
              <a:rPr lang="he-IL" smtClean="0"/>
              <a:pPr/>
              <a:t>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30250"/>
            <a:ext cx="4868863" cy="36512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42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10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324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11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437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12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660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13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532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14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944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15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684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16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926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17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83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18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335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19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215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2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43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20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918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21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4258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22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159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23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992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24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481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25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3972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26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6771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27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336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28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1179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3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Show hazard</a:t>
            </a:r>
          </a:p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440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4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Show hazard</a:t>
            </a:r>
          </a:p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420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5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728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6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857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7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42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8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178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08FBD-754D-491C-863D-C82C4D783E9C}" type="slidenum">
              <a:rPr lang="he-IL" smtClean="0"/>
              <a:pPr/>
              <a:t>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44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2" name="Text Box 4"/>
          <p:cNvSpPr txBox="1">
            <a:spLocks noChangeArrowheads="1"/>
          </p:cNvSpPr>
          <p:nvPr/>
        </p:nvSpPr>
        <p:spPr bwMode="auto">
          <a:xfrm>
            <a:off x="8308975" y="168275"/>
            <a:ext cx="644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buClrTx/>
              <a:buFontTx/>
              <a:buNone/>
              <a:defRPr/>
            </a:pPr>
            <a:fld id="{F8FE73F3-8C06-4483-8712-71119C12FC41}" type="slidenum">
              <a:rPr lang="he-IL">
                <a:solidFill>
                  <a:schemeClr val="bg1"/>
                </a:solidFill>
                <a:latin typeface="Arial Narrow" pitchFamily="34" charset="0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en-US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67354" name="Rectangle 26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F3F3F3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30" name="Rectangle 2"/>
          <p:cNvSpPr>
            <a:spLocks noChangeArrowheads="1"/>
          </p:cNvSpPr>
          <p:nvPr/>
        </p:nvSpPr>
        <p:spPr bwMode="auto">
          <a:xfrm>
            <a:off x="0" y="14288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31" name="Rectangle 3"/>
          <p:cNvSpPr>
            <a:spLocks noChangeArrowheads="1"/>
          </p:cNvSpPr>
          <p:nvPr/>
        </p:nvSpPr>
        <p:spPr bwMode="auto">
          <a:xfrm>
            <a:off x="8686800" y="1233488"/>
            <a:ext cx="381000" cy="495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34" name="Rectangle 6"/>
          <p:cNvSpPr>
            <a:spLocks noChangeArrowheads="1"/>
          </p:cNvSpPr>
          <p:nvPr/>
        </p:nvSpPr>
        <p:spPr bwMode="auto">
          <a:xfrm>
            <a:off x="0" y="1233488"/>
            <a:ext cx="381000" cy="495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35" name="Rectangle 7"/>
          <p:cNvSpPr>
            <a:spLocks noChangeArrowheads="1"/>
          </p:cNvSpPr>
          <p:nvPr/>
        </p:nvSpPr>
        <p:spPr bwMode="auto">
          <a:xfrm>
            <a:off x="0" y="6186488"/>
            <a:ext cx="9144000" cy="15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36" name="Rectangle 8"/>
          <p:cNvSpPr>
            <a:spLocks noChangeArrowheads="1"/>
          </p:cNvSpPr>
          <p:nvPr/>
        </p:nvSpPr>
        <p:spPr bwMode="auto">
          <a:xfrm>
            <a:off x="-76200" y="1081088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39" name="Rectangle 11"/>
          <p:cNvSpPr>
            <a:spLocks noChangeArrowheads="1"/>
          </p:cNvSpPr>
          <p:nvPr/>
        </p:nvSpPr>
        <p:spPr bwMode="auto">
          <a:xfrm>
            <a:off x="457200" y="852488"/>
            <a:ext cx="8305800" cy="457200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40" name="Rectangle 12"/>
          <p:cNvSpPr>
            <a:spLocks noChangeArrowheads="1"/>
          </p:cNvSpPr>
          <p:nvPr/>
        </p:nvSpPr>
        <p:spPr bwMode="auto">
          <a:xfrm>
            <a:off x="457200" y="1385888"/>
            <a:ext cx="8305800" cy="4876800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41" name="Rectangle 13"/>
          <p:cNvSpPr>
            <a:spLocks noChangeArrowheads="1"/>
          </p:cNvSpPr>
          <p:nvPr/>
        </p:nvSpPr>
        <p:spPr bwMode="auto">
          <a:xfrm>
            <a:off x="457200" y="6338888"/>
            <a:ext cx="8305800" cy="381000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42" name="AutoShape 14"/>
          <p:cNvSpPr>
            <a:spLocks noChangeArrowheads="1"/>
          </p:cNvSpPr>
          <p:nvPr/>
        </p:nvSpPr>
        <p:spPr bwMode="auto">
          <a:xfrm>
            <a:off x="-14288" y="0"/>
            <a:ext cx="9144001" cy="6858000"/>
          </a:xfrm>
          <a:prstGeom prst="roundRect">
            <a:avLst>
              <a:gd name="adj" fmla="val 2153"/>
            </a:avLst>
          </a:prstGeom>
          <a:noFill/>
          <a:ln w="152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43" name="Rectangle 15"/>
          <p:cNvSpPr>
            <a:spLocks noChangeArrowheads="1"/>
          </p:cNvSpPr>
          <p:nvPr/>
        </p:nvSpPr>
        <p:spPr bwMode="auto">
          <a:xfrm>
            <a:off x="457200" y="1385888"/>
            <a:ext cx="4152900" cy="4876800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45" name="Rectangle 17"/>
          <p:cNvSpPr>
            <a:spLocks noChangeArrowheads="1"/>
          </p:cNvSpPr>
          <p:nvPr/>
        </p:nvSpPr>
        <p:spPr bwMode="auto">
          <a:xfrm>
            <a:off x="685800" y="1385888"/>
            <a:ext cx="8153400" cy="4800600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46" name="Rectangle 18"/>
          <p:cNvSpPr>
            <a:spLocks noChangeArrowheads="1"/>
          </p:cNvSpPr>
          <p:nvPr/>
        </p:nvSpPr>
        <p:spPr bwMode="auto">
          <a:xfrm>
            <a:off x="685800" y="1385888"/>
            <a:ext cx="8153400" cy="228600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47" name="Rectangle 19"/>
          <p:cNvSpPr>
            <a:spLocks noChangeArrowheads="1"/>
          </p:cNvSpPr>
          <p:nvPr/>
        </p:nvSpPr>
        <p:spPr bwMode="auto">
          <a:xfrm>
            <a:off x="381000" y="6262688"/>
            <a:ext cx="8458200" cy="457200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67348" name="Rectangle 20"/>
          <p:cNvSpPr>
            <a:spLocks noChangeArrowheads="1"/>
          </p:cNvSpPr>
          <p:nvPr/>
        </p:nvSpPr>
        <p:spPr bwMode="auto">
          <a:xfrm>
            <a:off x="381000" y="1385888"/>
            <a:ext cx="8458200" cy="4800600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ChangeArrowheads="1"/>
          </p:cNvSpPr>
          <p:nvPr/>
        </p:nvSpPr>
        <p:spPr bwMode="auto">
          <a:xfrm>
            <a:off x="0" y="3276600"/>
            <a:ext cx="9144000" cy="3581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7" name="Line 4"/>
          <p:cNvSpPr>
            <a:spLocks noChangeShapeType="1"/>
          </p:cNvSpPr>
          <p:nvPr/>
        </p:nvSpPr>
        <p:spPr bwMode="auto">
          <a:xfrm flipH="1">
            <a:off x="0" y="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-14288" y="-14288"/>
            <a:ext cx="9144001" cy="6858001"/>
          </a:xfrm>
          <a:prstGeom prst="roundRect">
            <a:avLst>
              <a:gd name="adj" fmla="val 2153"/>
            </a:avLst>
          </a:prstGeom>
          <a:noFill/>
          <a:ln w="1270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304800" y="6205538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200">
              <a:solidFill>
                <a:schemeClr val="bg2"/>
              </a:solidFill>
            </a:endParaRPr>
          </a:p>
          <a:p>
            <a:endParaRPr lang="en-US" sz="1200" i="1">
              <a:solidFill>
                <a:schemeClr val="bg2"/>
              </a:solidFill>
            </a:endParaRP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2095500" y="4038600"/>
            <a:ext cx="363913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800" dirty="0"/>
              <a:t>Digital Logic Design</a:t>
            </a:r>
          </a:p>
          <a:p>
            <a:pPr>
              <a:buClrTx/>
              <a:buFontTx/>
              <a:buNone/>
            </a:pPr>
            <a:r>
              <a:rPr lang="en-US" sz="2800" b="0" dirty="0"/>
              <a:t>234262</a:t>
            </a:r>
          </a:p>
          <a:p>
            <a:pPr>
              <a:buClrTx/>
              <a:buFontTx/>
              <a:buNone/>
            </a:pPr>
            <a:endParaRPr lang="en-US" sz="2800" dirty="0"/>
          </a:p>
        </p:txBody>
      </p:sp>
      <p:sp>
        <p:nvSpPr>
          <p:cNvPr id="3081" name="Text Box 8"/>
          <p:cNvSpPr txBox="1">
            <a:spLocks noChangeArrowheads="1"/>
          </p:cNvSpPr>
          <p:nvPr/>
        </p:nvSpPr>
        <p:spPr bwMode="auto">
          <a:xfrm>
            <a:off x="2093913" y="5131713"/>
            <a:ext cx="20040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200" b="0" dirty="0"/>
              <a:t>Alex Bronstein</a:t>
            </a:r>
          </a:p>
        </p:txBody>
      </p:sp>
      <p:pic>
        <p:nvPicPr>
          <p:cNvPr id="2052" name="Picture 4" descr="Image result for process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23"/>
          <a:stretch/>
        </p:blipFill>
        <p:spPr bwMode="auto">
          <a:xfrm>
            <a:off x="13104" y="-76200"/>
            <a:ext cx="915828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-14288" y="0"/>
            <a:ext cx="9144001" cy="6858000"/>
          </a:xfrm>
          <a:prstGeom prst="roundRect">
            <a:avLst>
              <a:gd name="adj" fmla="val 2153"/>
            </a:avLst>
          </a:prstGeom>
          <a:noFill/>
          <a:ln w="152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090034" y="5969913"/>
            <a:ext cx="26645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200" b="0" dirty="0"/>
              <a:t>Lecture 2: Pipelines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307648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Can we do better?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Hardware can be better utilized if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The calculation has to be evaluated on </a:t>
            </a:r>
            <a:r>
              <a:rPr lang="en-US" dirty="0"/>
              <a:t>many inputs </a:t>
            </a:r>
            <a:r>
              <a:rPr lang="en-US" b="0" dirty="0"/>
              <a:t>(potentially: an 	infinite input stream)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System is </a:t>
            </a:r>
            <a:r>
              <a:rPr lang="en-US" dirty="0"/>
              <a:t>compute-bound</a:t>
            </a:r>
            <a:r>
              <a:rPr lang="en-US" b="0" dirty="0"/>
              <a:t> rather than I/O-bound: input throughput is 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higher than the calculation throughput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How?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Supply new input after t</a:t>
            </a:r>
            <a:r>
              <a:rPr lang="en-US" b="0" baseline="-25000" dirty="0"/>
              <a:t>0</a:t>
            </a:r>
            <a:r>
              <a:rPr lang="en-US" b="0" dirty="0"/>
              <a:t> time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9545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>
            <a:stCxn id="58" idx="6"/>
            <a:endCxn id="20" idx="1"/>
          </p:cNvCxnSpPr>
          <p:nvPr/>
        </p:nvCxnSpPr>
        <p:spPr bwMode="auto">
          <a:xfrm>
            <a:off x="4038600" y="3946085"/>
            <a:ext cx="418667" cy="17333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56" idx="6"/>
            <a:endCxn id="20" idx="3"/>
          </p:cNvCxnSpPr>
          <p:nvPr/>
        </p:nvCxnSpPr>
        <p:spPr bwMode="auto">
          <a:xfrm flipV="1">
            <a:off x="4038600" y="4530096"/>
            <a:ext cx="418667" cy="19239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>
            <a:stCxn id="5" idx="6"/>
            <a:endCxn id="11" idx="1"/>
          </p:cNvCxnSpPr>
          <p:nvPr/>
        </p:nvCxnSpPr>
        <p:spPr bwMode="auto">
          <a:xfrm>
            <a:off x="4038600" y="2388362"/>
            <a:ext cx="418667" cy="17824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>
            <a:stCxn id="8" idx="6"/>
            <a:endCxn id="11" idx="3"/>
          </p:cNvCxnSpPr>
          <p:nvPr/>
        </p:nvCxnSpPr>
        <p:spPr bwMode="auto">
          <a:xfrm flipV="1">
            <a:off x="4038600" y="2977281"/>
            <a:ext cx="418667" cy="18748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stCxn id="11" idx="6"/>
            <a:endCxn id="23" idx="1"/>
          </p:cNvCxnSpPr>
          <p:nvPr/>
        </p:nvCxnSpPr>
        <p:spPr bwMode="auto">
          <a:xfrm>
            <a:off x="4953000" y="2771942"/>
            <a:ext cx="466054" cy="5396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20" idx="6"/>
            <a:endCxn id="23" idx="3"/>
          </p:cNvCxnSpPr>
          <p:nvPr/>
        </p:nvCxnSpPr>
        <p:spPr bwMode="auto">
          <a:xfrm flipV="1">
            <a:off x="4953000" y="3722295"/>
            <a:ext cx="466054" cy="6024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3000613" y="236444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3000613" y="316812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3000613" y="3955087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3000613" y="4750562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5914787" y="3531362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441178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Better Hardware Utilization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457813" y="2097968"/>
            <a:ext cx="580787" cy="2910010"/>
            <a:chOff x="943213" y="1614606"/>
            <a:chExt cx="580787" cy="2910010"/>
          </a:xfrm>
        </p:grpSpPr>
        <p:grpSp>
          <p:nvGrpSpPr>
            <p:cNvPr id="4" name="Group 3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5" name="Oval 4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8" name="Oval 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17" name="Oval 1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4372213" y="2481548"/>
            <a:ext cx="580787" cy="2133602"/>
            <a:chOff x="1857613" y="1998186"/>
            <a:chExt cx="580787" cy="2133602"/>
          </a:xfrm>
        </p:grpSpPr>
        <p:grpSp>
          <p:nvGrpSpPr>
            <p:cNvPr id="10" name="Group 9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11" name="Oval 10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20" name="Oval 19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334000" y="3226562"/>
            <a:ext cx="580787" cy="580787"/>
            <a:chOff x="1600199" y="3809999"/>
            <a:chExt cx="580787" cy="580787"/>
          </a:xfrm>
        </p:grpSpPr>
        <p:sp>
          <p:nvSpPr>
            <p:cNvPr id="23" name="Oval 22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882916" y="501009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3457813" y="2102876"/>
            <a:ext cx="580787" cy="2910010"/>
            <a:chOff x="943213" y="1614606"/>
            <a:chExt cx="580787" cy="2910010"/>
          </a:xfrm>
        </p:grpSpPr>
        <p:grpSp>
          <p:nvGrpSpPr>
            <p:cNvPr id="52" name="Group 51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60" name="Oval 59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58" name="Oval 5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4372213" y="2486456"/>
            <a:ext cx="580787" cy="2133602"/>
            <a:chOff x="1857613" y="1998186"/>
            <a:chExt cx="580787" cy="2133602"/>
          </a:xfrm>
        </p:grpSpPr>
        <p:grpSp>
          <p:nvGrpSpPr>
            <p:cNvPr id="65" name="Group 64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69" name="Oval 68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67" name="Oval 6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5334000" y="3231470"/>
            <a:ext cx="580787" cy="580787"/>
            <a:chOff x="1600199" y="3809999"/>
            <a:chExt cx="580787" cy="580787"/>
          </a:xfrm>
        </p:grpSpPr>
        <p:sp>
          <p:nvSpPr>
            <p:cNvPr id="72" name="Oval 71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457753" y="2097903"/>
            <a:ext cx="580787" cy="2910010"/>
            <a:chOff x="943213" y="1614606"/>
            <a:chExt cx="580787" cy="2910010"/>
          </a:xfrm>
        </p:grpSpPr>
        <p:grpSp>
          <p:nvGrpSpPr>
            <p:cNvPr id="75" name="Group 74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88" name="Oval 8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86" name="Oval 85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84" name="Oval 83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82" name="Oval 81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4372153" y="2481483"/>
            <a:ext cx="580787" cy="2133602"/>
            <a:chOff x="1857613" y="1998186"/>
            <a:chExt cx="580787" cy="2133602"/>
          </a:xfrm>
        </p:grpSpPr>
        <p:grpSp>
          <p:nvGrpSpPr>
            <p:cNvPr id="91" name="Group 90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95" name="Oval 94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93" name="Oval 92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5333940" y="3226497"/>
            <a:ext cx="580787" cy="580787"/>
            <a:chOff x="1600199" y="3809999"/>
            <a:chExt cx="580787" cy="580787"/>
          </a:xfrm>
        </p:grpSpPr>
        <p:sp>
          <p:nvSpPr>
            <p:cNvPr id="98" name="Oval 97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3457753" y="2097936"/>
            <a:ext cx="580787" cy="2910010"/>
            <a:chOff x="943213" y="1614606"/>
            <a:chExt cx="580787" cy="2910010"/>
          </a:xfrm>
        </p:grpSpPr>
        <p:grpSp>
          <p:nvGrpSpPr>
            <p:cNvPr id="101" name="Group 100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111" name="Oval 110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109" name="Oval 108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107" name="Oval 10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105" name="Oval 104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4372153" y="2481516"/>
            <a:ext cx="580787" cy="2133602"/>
            <a:chOff x="1857613" y="1998186"/>
            <a:chExt cx="580787" cy="2133602"/>
          </a:xfrm>
        </p:grpSpPr>
        <p:grpSp>
          <p:nvGrpSpPr>
            <p:cNvPr id="114" name="Group 113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118" name="Oval 11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5333940" y="3226530"/>
            <a:ext cx="580787" cy="580787"/>
            <a:chOff x="1600199" y="3809999"/>
            <a:chExt cx="580787" cy="580787"/>
          </a:xfrm>
        </p:grpSpPr>
        <p:sp>
          <p:nvSpPr>
            <p:cNvPr id="121" name="Oval 120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64450" y="2251123"/>
            <a:ext cx="239477" cy="2612618"/>
            <a:chOff x="2664450" y="2251123"/>
            <a:chExt cx="239477" cy="2612618"/>
          </a:xfrm>
        </p:grpSpPr>
        <p:sp>
          <p:nvSpPr>
            <p:cNvPr id="2" name="Oval 1"/>
            <p:cNvSpPr/>
            <p:nvPr/>
          </p:nvSpPr>
          <p:spPr bwMode="auto">
            <a:xfrm>
              <a:off x="2667000" y="2251123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2664450" y="3041779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2671778" y="3841907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2675327" y="4637382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6477000" y="3431134"/>
            <a:ext cx="219746" cy="200456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2664450" y="2251139"/>
            <a:ext cx="239477" cy="2612618"/>
            <a:chOff x="2664450" y="2251123"/>
            <a:chExt cx="239477" cy="2612618"/>
          </a:xfrm>
          <a:solidFill>
            <a:srgbClr val="92D050"/>
          </a:solidFill>
        </p:grpSpPr>
        <p:sp>
          <p:nvSpPr>
            <p:cNvPr id="127" name="Oval 126"/>
            <p:cNvSpPr/>
            <p:nvPr/>
          </p:nvSpPr>
          <p:spPr bwMode="auto">
            <a:xfrm>
              <a:off x="2667000" y="225112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2664450" y="3041779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2671778" y="3841907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2675327" y="4637382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31" name="Rectangle 130"/>
          <p:cNvSpPr/>
          <p:nvPr/>
        </p:nvSpPr>
        <p:spPr bwMode="auto">
          <a:xfrm>
            <a:off x="6477000" y="3433334"/>
            <a:ext cx="219746" cy="20045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2660901" y="2254415"/>
            <a:ext cx="239477" cy="2612618"/>
            <a:chOff x="2664450" y="2251123"/>
            <a:chExt cx="239477" cy="2612618"/>
          </a:xfrm>
          <a:solidFill>
            <a:srgbClr val="00B0F0"/>
          </a:solidFill>
        </p:grpSpPr>
        <p:sp>
          <p:nvSpPr>
            <p:cNvPr id="133" name="Oval 132"/>
            <p:cNvSpPr/>
            <p:nvPr/>
          </p:nvSpPr>
          <p:spPr bwMode="auto">
            <a:xfrm>
              <a:off x="2667000" y="225112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2664450" y="3041779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2671778" y="3841907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2675327" y="4637382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37" name="Rectangle 136"/>
          <p:cNvSpPr/>
          <p:nvPr/>
        </p:nvSpPr>
        <p:spPr bwMode="auto">
          <a:xfrm>
            <a:off x="6473451" y="3436610"/>
            <a:ext cx="219746" cy="200456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4114397" y="2350858"/>
            <a:ext cx="236078" cy="2417996"/>
            <a:chOff x="2664638" y="2359116"/>
            <a:chExt cx="236078" cy="2417996"/>
          </a:xfrm>
          <a:solidFill>
            <a:srgbClr val="FF0000"/>
          </a:solidFill>
        </p:grpSpPr>
        <p:sp>
          <p:nvSpPr>
            <p:cNvPr id="139" name="Oval 138"/>
            <p:cNvSpPr/>
            <p:nvPr/>
          </p:nvSpPr>
          <p:spPr bwMode="auto">
            <a:xfrm>
              <a:off x="2667596" y="2359116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2664638" y="300271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2672116" y="455075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5057893" y="2909342"/>
            <a:ext cx="229018" cy="1256440"/>
            <a:chOff x="2671300" y="2883634"/>
            <a:chExt cx="229018" cy="1256440"/>
          </a:xfrm>
          <a:solidFill>
            <a:srgbClr val="FF0000"/>
          </a:solidFill>
        </p:grpSpPr>
        <p:sp>
          <p:nvSpPr>
            <p:cNvPr id="145" name="Oval 144"/>
            <p:cNvSpPr/>
            <p:nvPr/>
          </p:nvSpPr>
          <p:spPr bwMode="auto">
            <a:xfrm>
              <a:off x="2671300" y="2883634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4114397" y="2350858"/>
            <a:ext cx="236078" cy="2417996"/>
            <a:chOff x="2664638" y="2359116"/>
            <a:chExt cx="236078" cy="2417996"/>
          </a:xfrm>
          <a:solidFill>
            <a:srgbClr val="92D050"/>
          </a:solidFill>
        </p:grpSpPr>
        <p:sp>
          <p:nvSpPr>
            <p:cNvPr id="149" name="Oval 148"/>
            <p:cNvSpPr/>
            <p:nvPr/>
          </p:nvSpPr>
          <p:spPr bwMode="auto">
            <a:xfrm>
              <a:off x="2667596" y="2359116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2664638" y="300271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2" name="Oval 151"/>
            <p:cNvSpPr/>
            <p:nvPr/>
          </p:nvSpPr>
          <p:spPr bwMode="auto">
            <a:xfrm>
              <a:off x="2672116" y="455075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5057893" y="2909342"/>
            <a:ext cx="229018" cy="1256440"/>
            <a:chOff x="2671300" y="2883634"/>
            <a:chExt cx="229018" cy="1256440"/>
          </a:xfrm>
          <a:solidFill>
            <a:srgbClr val="92D050"/>
          </a:solidFill>
        </p:grpSpPr>
        <p:sp>
          <p:nvSpPr>
            <p:cNvPr id="154" name="Oval 153"/>
            <p:cNvSpPr/>
            <p:nvPr/>
          </p:nvSpPr>
          <p:spPr bwMode="auto">
            <a:xfrm>
              <a:off x="2671300" y="2883634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4120093" y="2350858"/>
            <a:ext cx="236078" cy="2417996"/>
            <a:chOff x="2664638" y="2359116"/>
            <a:chExt cx="236078" cy="2417996"/>
          </a:xfrm>
          <a:solidFill>
            <a:srgbClr val="00B0F0"/>
          </a:solidFill>
        </p:grpSpPr>
        <p:sp>
          <p:nvSpPr>
            <p:cNvPr id="157" name="Oval 156"/>
            <p:cNvSpPr/>
            <p:nvPr/>
          </p:nvSpPr>
          <p:spPr bwMode="auto">
            <a:xfrm>
              <a:off x="2667596" y="2359116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2664638" y="300271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0" name="Oval 159"/>
            <p:cNvSpPr/>
            <p:nvPr/>
          </p:nvSpPr>
          <p:spPr bwMode="auto">
            <a:xfrm>
              <a:off x="2672116" y="455075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5063589" y="2909342"/>
            <a:ext cx="229018" cy="1256440"/>
            <a:chOff x="2671300" y="2883634"/>
            <a:chExt cx="229018" cy="1256440"/>
          </a:xfrm>
          <a:solidFill>
            <a:srgbClr val="00B0F0"/>
          </a:solidFill>
        </p:grpSpPr>
        <p:sp>
          <p:nvSpPr>
            <p:cNvPr id="162" name="Oval 161"/>
            <p:cNvSpPr/>
            <p:nvPr/>
          </p:nvSpPr>
          <p:spPr bwMode="auto">
            <a:xfrm>
              <a:off x="2671300" y="2883634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64" name="Rectangle 4"/>
          <p:cNvSpPr>
            <a:spLocks noChangeArrowheads="1"/>
          </p:cNvSpPr>
          <p:nvPr/>
        </p:nvSpPr>
        <p:spPr bwMode="auto">
          <a:xfrm>
            <a:off x="2514600" y="5181600"/>
            <a:ext cx="4033681" cy="142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100% utilization asymptotically</a:t>
            </a:r>
            <a:endParaRPr lang="en-US" baseline="-2500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</p:txBody>
      </p:sp>
      <p:sp>
        <p:nvSpPr>
          <p:cNvPr id="165" name="Rectangle 4"/>
          <p:cNvSpPr>
            <a:spLocks noChangeArrowheads="1"/>
          </p:cNvSpPr>
          <p:nvPr/>
        </p:nvSpPr>
        <p:spPr bwMode="auto">
          <a:xfrm>
            <a:off x="2514600" y="5708001"/>
            <a:ext cx="5257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>
                <a:solidFill>
                  <a:srgbClr val="FF0000"/>
                </a:solidFill>
              </a:rPr>
              <a:t>But… violation of CL timing rules!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Input must stay valid until output is produced</a:t>
            </a:r>
          </a:p>
        </p:txBody>
      </p:sp>
    </p:spTree>
    <p:extLst>
      <p:ext uri="{BB962C8B-B14F-4D97-AF65-F5344CB8AC3E}">
        <p14:creationId xmlns:p14="http://schemas.microsoft.com/office/powerpoint/2010/main" val="3908895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" grpId="0" animBg="1"/>
      <p:bldP spid="3" grpId="1" animBg="1"/>
      <p:bldP spid="131" grpId="0" animBg="1"/>
      <p:bldP spid="131" grpId="1" animBg="1"/>
      <p:bldP spid="137" grpId="0" animBg="1"/>
      <p:bldP spid="1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>
            <a:stCxn id="58" idx="6"/>
            <a:endCxn id="20" idx="1"/>
          </p:cNvCxnSpPr>
          <p:nvPr/>
        </p:nvCxnSpPr>
        <p:spPr bwMode="auto">
          <a:xfrm>
            <a:off x="4038600" y="3946085"/>
            <a:ext cx="418667" cy="17333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56" idx="6"/>
            <a:endCxn id="20" idx="3"/>
          </p:cNvCxnSpPr>
          <p:nvPr/>
        </p:nvCxnSpPr>
        <p:spPr bwMode="auto">
          <a:xfrm flipV="1">
            <a:off x="4038600" y="4530096"/>
            <a:ext cx="418667" cy="19239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>
            <a:stCxn id="5" idx="6"/>
            <a:endCxn id="11" idx="1"/>
          </p:cNvCxnSpPr>
          <p:nvPr/>
        </p:nvCxnSpPr>
        <p:spPr bwMode="auto">
          <a:xfrm>
            <a:off x="4038600" y="2388362"/>
            <a:ext cx="418667" cy="17824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>
            <a:stCxn id="8" idx="6"/>
            <a:endCxn id="11" idx="3"/>
          </p:cNvCxnSpPr>
          <p:nvPr/>
        </p:nvCxnSpPr>
        <p:spPr bwMode="auto">
          <a:xfrm flipV="1">
            <a:off x="4038600" y="2977281"/>
            <a:ext cx="418667" cy="18748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stCxn id="11" idx="6"/>
            <a:endCxn id="23" idx="1"/>
          </p:cNvCxnSpPr>
          <p:nvPr/>
        </p:nvCxnSpPr>
        <p:spPr bwMode="auto">
          <a:xfrm>
            <a:off x="4953000" y="2771942"/>
            <a:ext cx="466054" cy="5396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20" idx="6"/>
            <a:endCxn id="23" idx="3"/>
          </p:cNvCxnSpPr>
          <p:nvPr/>
        </p:nvCxnSpPr>
        <p:spPr bwMode="auto">
          <a:xfrm flipV="1">
            <a:off x="4953000" y="3722295"/>
            <a:ext cx="466054" cy="6024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5914787" y="3531362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40" name="Rectangle 39"/>
          <p:cNvSpPr/>
          <p:nvPr/>
        </p:nvSpPr>
        <p:spPr bwMode="auto">
          <a:xfrm>
            <a:off x="4159577" y="2263982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6" name="Rectangle 165"/>
          <p:cNvSpPr/>
          <p:nvPr/>
        </p:nvSpPr>
        <p:spPr bwMode="auto">
          <a:xfrm>
            <a:off x="4152497" y="2901835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7" name="Rectangle 166"/>
          <p:cNvSpPr/>
          <p:nvPr/>
        </p:nvSpPr>
        <p:spPr bwMode="auto">
          <a:xfrm>
            <a:off x="4157553" y="3818581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8" name="Rectangle 167"/>
          <p:cNvSpPr/>
          <p:nvPr/>
        </p:nvSpPr>
        <p:spPr bwMode="auto">
          <a:xfrm>
            <a:off x="4152497" y="4451845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9" name="Rectangle 168"/>
          <p:cNvSpPr/>
          <p:nvPr/>
        </p:nvSpPr>
        <p:spPr bwMode="auto">
          <a:xfrm>
            <a:off x="5100357" y="2820152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0" name="Rectangle 169"/>
          <p:cNvSpPr/>
          <p:nvPr/>
        </p:nvSpPr>
        <p:spPr bwMode="auto">
          <a:xfrm>
            <a:off x="5101450" y="3841384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1" name="Rectangle 170"/>
          <p:cNvSpPr/>
          <p:nvPr/>
        </p:nvSpPr>
        <p:spPr bwMode="auto">
          <a:xfrm>
            <a:off x="5997139" y="3331307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000613" y="236444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3000613" y="316812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3000613" y="3955087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3000613" y="4750562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444865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Better Hardware Utilization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457813" y="2097968"/>
            <a:ext cx="580787" cy="2910010"/>
            <a:chOff x="943213" y="1614606"/>
            <a:chExt cx="580787" cy="2910010"/>
          </a:xfrm>
        </p:grpSpPr>
        <p:grpSp>
          <p:nvGrpSpPr>
            <p:cNvPr id="4" name="Group 3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5" name="Oval 4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8" name="Oval 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17" name="Oval 1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4372213" y="2481548"/>
            <a:ext cx="580787" cy="2133602"/>
            <a:chOff x="1857613" y="1998186"/>
            <a:chExt cx="580787" cy="2133602"/>
          </a:xfrm>
        </p:grpSpPr>
        <p:grpSp>
          <p:nvGrpSpPr>
            <p:cNvPr id="10" name="Group 9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11" name="Oval 10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20" name="Oval 19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334000" y="3226562"/>
            <a:ext cx="580787" cy="580787"/>
            <a:chOff x="1600199" y="3809999"/>
            <a:chExt cx="580787" cy="580787"/>
          </a:xfrm>
        </p:grpSpPr>
        <p:sp>
          <p:nvSpPr>
            <p:cNvPr id="23" name="Oval 22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882916" y="501009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3457813" y="2102876"/>
            <a:ext cx="580787" cy="2910010"/>
            <a:chOff x="943213" y="1614606"/>
            <a:chExt cx="580787" cy="2910010"/>
          </a:xfrm>
        </p:grpSpPr>
        <p:grpSp>
          <p:nvGrpSpPr>
            <p:cNvPr id="52" name="Group 51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60" name="Oval 59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58" name="Oval 5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4372213" y="2486456"/>
            <a:ext cx="580787" cy="2133602"/>
            <a:chOff x="1857613" y="1998186"/>
            <a:chExt cx="580787" cy="2133602"/>
          </a:xfrm>
        </p:grpSpPr>
        <p:grpSp>
          <p:nvGrpSpPr>
            <p:cNvPr id="65" name="Group 64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69" name="Oval 68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67" name="Oval 6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5334000" y="3231470"/>
            <a:ext cx="580787" cy="580787"/>
            <a:chOff x="1600199" y="3809999"/>
            <a:chExt cx="580787" cy="580787"/>
          </a:xfrm>
        </p:grpSpPr>
        <p:sp>
          <p:nvSpPr>
            <p:cNvPr id="72" name="Oval 71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457753" y="2097903"/>
            <a:ext cx="580787" cy="2910010"/>
            <a:chOff x="943213" y="1614606"/>
            <a:chExt cx="580787" cy="2910010"/>
          </a:xfrm>
        </p:grpSpPr>
        <p:grpSp>
          <p:nvGrpSpPr>
            <p:cNvPr id="75" name="Group 74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88" name="Oval 8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86" name="Oval 85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84" name="Oval 83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82" name="Oval 81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4372153" y="2481483"/>
            <a:ext cx="580787" cy="2133602"/>
            <a:chOff x="1857613" y="1998186"/>
            <a:chExt cx="580787" cy="2133602"/>
          </a:xfrm>
        </p:grpSpPr>
        <p:grpSp>
          <p:nvGrpSpPr>
            <p:cNvPr id="91" name="Group 90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95" name="Oval 94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93" name="Oval 92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5333940" y="3226497"/>
            <a:ext cx="580787" cy="580787"/>
            <a:chOff x="1600199" y="3809999"/>
            <a:chExt cx="580787" cy="580787"/>
          </a:xfrm>
        </p:grpSpPr>
        <p:sp>
          <p:nvSpPr>
            <p:cNvPr id="98" name="Oval 97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3457753" y="2097936"/>
            <a:ext cx="580787" cy="2910010"/>
            <a:chOff x="943213" y="1614606"/>
            <a:chExt cx="580787" cy="2910010"/>
          </a:xfrm>
        </p:grpSpPr>
        <p:grpSp>
          <p:nvGrpSpPr>
            <p:cNvPr id="101" name="Group 100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111" name="Oval 110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109" name="Oval 108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107" name="Oval 10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105" name="Oval 104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4372153" y="2481516"/>
            <a:ext cx="580787" cy="2133602"/>
            <a:chOff x="1857613" y="1998186"/>
            <a:chExt cx="580787" cy="2133602"/>
          </a:xfrm>
        </p:grpSpPr>
        <p:grpSp>
          <p:nvGrpSpPr>
            <p:cNvPr id="114" name="Group 113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118" name="Oval 11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5333940" y="3226530"/>
            <a:ext cx="580787" cy="580787"/>
            <a:chOff x="1600199" y="3809999"/>
            <a:chExt cx="580787" cy="580787"/>
          </a:xfrm>
        </p:grpSpPr>
        <p:sp>
          <p:nvSpPr>
            <p:cNvPr id="121" name="Oval 120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64450" y="2251123"/>
            <a:ext cx="239477" cy="2612618"/>
            <a:chOff x="2664450" y="2251123"/>
            <a:chExt cx="239477" cy="2612618"/>
          </a:xfrm>
        </p:grpSpPr>
        <p:sp>
          <p:nvSpPr>
            <p:cNvPr id="2" name="Oval 1"/>
            <p:cNvSpPr/>
            <p:nvPr/>
          </p:nvSpPr>
          <p:spPr bwMode="auto">
            <a:xfrm>
              <a:off x="2667000" y="2251123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2664450" y="3041779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2671778" y="3841907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2675327" y="4637382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5965046" y="3425658"/>
            <a:ext cx="219746" cy="200456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2664450" y="2251139"/>
            <a:ext cx="239477" cy="2612618"/>
            <a:chOff x="2664450" y="2251123"/>
            <a:chExt cx="239477" cy="2612618"/>
          </a:xfrm>
          <a:solidFill>
            <a:srgbClr val="92D050"/>
          </a:solidFill>
        </p:grpSpPr>
        <p:sp>
          <p:nvSpPr>
            <p:cNvPr id="127" name="Oval 126"/>
            <p:cNvSpPr/>
            <p:nvPr/>
          </p:nvSpPr>
          <p:spPr bwMode="auto">
            <a:xfrm>
              <a:off x="2667000" y="225112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2664450" y="3041779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2671778" y="3841907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2675327" y="4637382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31" name="Rectangle 130"/>
          <p:cNvSpPr/>
          <p:nvPr/>
        </p:nvSpPr>
        <p:spPr bwMode="auto">
          <a:xfrm>
            <a:off x="5965046" y="3427858"/>
            <a:ext cx="219746" cy="20045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2660901" y="2254415"/>
            <a:ext cx="239477" cy="2612618"/>
            <a:chOff x="2664450" y="2251123"/>
            <a:chExt cx="239477" cy="2612618"/>
          </a:xfrm>
          <a:solidFill>
            <a:srgbClr val="00B0F0"/>
          </a:solidFill>
        </p:grpSpPr>
        <p:sp>
          <p:nvSpPr>
            <p:cNvPr id="133" name="Oval 132"/>
            <p:cNvSpPr/>
            <p:nvPr/>
          </p:nvSpPr>
          <p:spPr bwMode="auto">
            <a:xfrm>
              <a:off x="2667000" y="225112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2664450" y="3041779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2671778" y="3841907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2675327" y="4637382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37" name="Rectangle 136"/>
          <p:cNvSpPr/>
          <p:nvPr/>
        </p:nvSpPr>
        <p:spPr bwMode="auto">
          <a:xfrm>
            <a:off x="5961497" y="3431134"/>
            <a:ext cx="219746" cy="200456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4114397" y="2350858"/>
            <a:ext cx="236078" cy="2417996"/>
            <a:chOff x="2664638" y="2359116"/>
            <a:chExt cx="236078" cy="2417996"/>
          </a:xfrm>
          <a:solidFill>
            <a:srgbClr val="FF0000"/>
          </a:solidFill>
        </p:grpSpPr>
        <p:sp>
          <p:nvSpPr>
            <p:cNvPr id="139" name="Oval 138"/>
            <p:cNvSpPr/>
            <p:nvPr/>
          </p:nvSpPr>
          <p:spPr bwMode="auto">
            <a:xfrm>
              <a:off x="2667596" y="2359116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2664638" y="300271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2672116" y="455075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5057893" y="2909342"/>
            <a:ext cx="229018" cy="1256440"/>
            <a:chOff x="2671300" y="2883634"/>
            <a:chExt cx="229018" cy="1256440"/>
          </a:xfrm>
          <a:solidFill>
            <a:srgbClr val="FF0000"/>
          </a:solidFill>
        </p:grpSpPr>
        <p:sp>
          <p:nvSpPr>
            <p:cNvPr id="145" name="Oval 144"/>
            <p:cNvSpPr/>
            <p:nvPr/>
          </p:nvSpPr>
          <p:spPr bwMode="auto">
            <a:xfrm>
              <a:off x="2671300" y="2883634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4114397" y="2350858"/>
            <a:ext cx="236078" cy="2417996"/>
            <a:chOff x="2664638" y="2359116"/>
            <a:chExt cx="236078" cy="2417996"/>
          </a:xfrm>
          <a:solidFill>
            <a:srgbClr val="92D050"/>
          </a:solidFill>
        </p:grpSpPr>
        <p:sp>
          <p:nvSpPr>
            <p:cNvPr id="149" name="Oval 148"/>
            <p:cNvSpPr/>
            <p:nvPr/>
          </p:nvSpPr>
          <p:spPr bwMode="auto">
            <a:xfrm>
              <a:off x="2667596" y="2359116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2664638" y="300271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2" name="Oval 151"/>
            <p:cNvSpPr/>
            <p:nvPr/>
          </p:nvSpPr>
          <p:spPr bwMode="auto">
            <a:xfrm>
              <a:off x="2672116" y="455075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5057893" y="2909342"/>
            <a:ext cx="229018" cy="1256440"/>
            <a:chOff x="2671300" y="2883634"/>
            <a:chExt cx="229018" cy="1256440"/>
          </a:xfrm>
          <a:solidFill>
            <a:srgbClr val="92D050"/>
          </a:solidFill>
        </p:grpSpPr>
        <p:sp>
          <p:nvSpPr>
            <p:cNvPr id="154" name="Oval 153"/>
            <p:cNvSpPr/>
            <p:nvPr/>
          </p:nvSpPr>
          <p:spPr bwMode="auto">
            <a:xfrm>
              <a:off x="2671300" y="2883634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4120093" y="2350858"/>
            <a:ext cx="236078" cy="2417996"/>
            <a:chOff x="2664638" y="2359116"/>
            <a:chExt cx="236078" cy="2417996"/>
          </a:xfrm>
          <a:solidFill>
            <a:srgbClr val="00B0F0"/>
          </a:solidFill>
        </p:grpSpPr>
        <p:sp>
          <p:nvSpPr>
            <p:cNvPr id="157" name="Oval 156"/>
            <p:cNvSpPr/>
            <p:nvPr/>
          </p:nvSpPr>
          <p:spPr bwMode="auto">
            <a:xfrm>
              <a:off x="2667596" y="2359116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2664638" y="300271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0" name="Oval 159"/>
            <p:cNvSpPr/>
            <p:nvPr/>
          </p:nvSpPr>
          <p:spPr bwMode="auto">
            <a:xfrm>
              <a:off x="2672116" y="455075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5063589" y="2909342"/>
            <a:ext cx="229018" cy="1256440"/>
            <a:chOff x="2671300" y="2883634"/>
            <a:chExt cx="229018" cy="1256440"/>
          </a:xfrm>
          <a:solidFill>
            <a:srgbClr val="00B0F0"/>
          </a:solidFill>
        </p:grpSpPr>
        <p:sp>
          <p:nvSpPr>
            <p:cNvPr id="162" name="Oval 161"/>
            <p:cNvSpPr/>
            <p:nvPr/>
          </p:nvSpPr>
          <p:spPr bwMode="auto">
            <a:xfrm>
              <a:off x="2671300" y="2883634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>
              <a:off x="2671718" y="3913715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64" name="Rectangle 4"/>
          <p:cNvSpPr>
            <a:spLocks noChangeArrowheads="1"/>
          </p:cNvSpPr>
          <p:nvPr/>
        </p:nvSpPr>
        <p:spPr bwMode="auto">
          <a:xfrm>
            <a:off x="1600200" y="5313402"/>
            <a:ext cx="5867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Solution: Latch intermediate results into </a:t>
            </a:r>
            <a:r>
              <a:rPr lang="en-US" dirty="0"/>
              <a:t>registers</a:t>
            </a:r>
          </a:p>
        </p:txBody>
      </p:sp>
    </p:spTree>
    <p:extLst>
      <p:ext uri="{BB962C8B-B14F-4D97-AF65-F5344CB8AC3E}">
        <p14:creationId xmlns:p14="http://schemas.microsoft.com/office/powerpoint/2010/main" val="178754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" grpId="0" animBg="1"/>
      <p:bldP spid="3" grpId="1" animBg="1"/>
      <p:bldP spid="131" grpId="0" animBg="1"/>
      <p:bldP spid="131" grpId="1" animBg="1"/>
      <p:bldP spid="1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43188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Hardware Underutilization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76200"/>
            <a:ext cx="9563061" cy="7010400"/>
          </a:xfrm>
          <a:prstGeom prst="rect">
            <a:avLst/>
          </a:prstGeom>
        </p:spPr>
      </p:pic>
      <p:sp>
        <p:nvSpPr>
          <p:cNvPr id="49" name="AutoShape 14"/>
          <p:cNvSpPr>
            <a:spLocks noChangeArrowheads="1"/>
          </p:cNvSpPr>
          <p:nvPr/>
        </p:nvSpPr>
        <p:spPr bwMode="auto">
          <a:xfrm>
            <a:off x="-14288" y="0"/>
            <a:ext cx="9144001" cy="6858000"/>
          </a:xfrm>
          <a:prstGeom prst="roundRect">
            <a:avLst>
              <a:gd name="adj" fmla="val 2153"/>
            </a:avLst>
          </a:prstGeom>
          <a:noFill/>
          <a:ln w="152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457200" y="349250"/>
            <a:ext cx="25410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>
                <a:solidFill>
                  <a:schemeClr val="bg1"/>
                </a:solidFill>
              </a:rPr>
              <a:t>Assembly Line</a:t>
            </a:r>
          </a:p>
        </p:txBody>
      </p:sp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228600" y="6367046"/>
            <a:ext cx="8741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1600" b="0" dirty="0">
                <a:solidFill>
                  <a:schemeClr val="bg1"/>
                </a:solidFill>
              </a:rPr>
              <a:t>Invention erroneously attributed to H. Ford. Earliest instance: Portsmouth Block Mills, ca. 1803</a:t>
            </a:r>
          </a:p>
        </p:txBody>
      </p:sp>
    </p:spTree>
    <p:extLst>
      <p:ext uri="{BB962C8B-B14F-4D97-AF65-F5344CB8AC3E}">
        <p14:creationId xmlns:p14="http://schemas.microsoft.com/office/powerpoint/2010/main" val="186667050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cture 02 - Chapl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200"/>
            <a:ext cx="9067800" cy="6800850"/>
          </a:xfrm>
          <a:prstGeom prst="rect">
            <a:avLst/>
          </a:prstGeom>
        </p:spPr>
      </p:pic>
      <p:sp>
        <p:nvSpPr>
          <p:cNvPr id="49" name="AutoShape 14"/>
          <p:cNvSpPr>
            <a:spLocks noChangeArrowheads="1"/>
          </p:cNvSpPr>
          <p:nvPr/>
        </p:nvSpPr>
        <p:spPr bwMode="auto">
          <a:xfrm>
            <a:off x="-14288" y="0"/>
            <a:ext cx="9144001" cy="6858000"/>
          </a:xfrm>
          <a:prstGeom prst="roundRect">
            <a:avLst>
              <a:gd name="adj" fmla="val 2153"/>
            </a:avLst>
          </a:prstGeom>
          <a:noFill/>
          <a:ln w="152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17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1200" y="-381000"/>
            <a:ext cx="12192000" cy="7677150"/>
          </a:xfrm>
          <a:prstGeom prst="rect">
            <a:avLst/>
          </a:prstGeom>
        </p:spPr>
      </p:pic>
      <p:sp>
        <p:nvSpPr>
          <p:cNvPr id="49" name="AutoShape 14"/>
          <p:cNvSpPr>
            <a:spLocks noChangeArrowheads="1"/>
          </p:cNvSpPr>
          <p:nvPr/>
        </p:nvSpPr>
        <p:spPr bwMode="auto">
          <a:xfrm>
            <a:off x="-14288" y="0"/>
            <a:ext cx="9144001" cy="6858000"/>
          </a:xfrm>
          <a:prstGeom prst="roundRect">
            <a:avLst>
              <a:gd name="adj" fmla="val 2153"/>
            </a:avLst>
          </a:prstGeom>
          <a:noFill/>
          <a:ln w="152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457200" y="349250"/>
            <a:ext cx="384156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 err="1">
                <a:solidFill>
                  <a:schemeClr val="bg1"/>
                </a:solidFill>
              </a:rPr>
              <a:t>Wavefront</a:t>
            </a:r>
            <a:r>
              <a:rPr lang="en-US" sz="2600" dirty="0">
                <a:solidFill>
                  <a:schemeClr val="bg1"/>
                </a:solidFill>
              </a:rPr>
              <a:t> Propagation</a:t>
            </a:r>
          </a:p>
        </p:txBody>
      </p:sp>
    </p:spTree>
    <p:extLst>
      <p:ext uri="{BB962C8B-B14F-4D97-AF65-F5344CB8AC3E}">
        <p14:creationId xmlns:p14="http://schemas.microsoft.com/office/powerpoint/2010/main" val="268776172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146546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Pipeline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Pipeline: </a:t>
            </a:r>
            <a:r>
              <a:rPr lang="en-US" b="0" dirty="0"/>
              <a:t>sequential computational process operating simultaneously	 	on multiple computations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Clock period can be lowered to t</a:t>
            </a:r>
            <a:r>
              <a:rPr lang="en-US" b="0" baseline="-25000" dirty="0"/>
              <a:t>0</a:t>
            </a:r>
            <a:r>
              <a:rPr lang="en-US" b="0" dirty="0"/>
              <a:t> (a little more counting register delays)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New input is supplied at every clock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Asymptotically (infinite input stream): 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</a:t>
            </a:r>
            <a:r>
              <a:rPr lang="en-US" dirty="0"/>
              <a:t>Throughput </a:t>
            </a:r>
            <a:r>
              <a:rPr lang="en-US" dirty="0">
                <a:sym typeface="Symbol" panose="05050102010706020507" pitchFamily="18" charset="2"/>
              </a:rPr>
              <a:t> 1/</a:t>
            </a:r>
            <a:r>
              <a:rPr lang="en-US" dirty="0"/>
              <a:t>t</a:t>
            </a:r>
            <a:r>
              <a:rPr lang="en-US" baseline="-25000" dirty="0"/>
              <a:t>0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Hardware fully utilized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Very common in </a:t>
            </a:r>
          </a:p>
          <a:p>
            <a:pPr lvl="1"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Practically any modern CPU</a:t>
            </a:r>
          </a:p>
          <a:p>
            <a:pPr lvl="1"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Fast computationally-intensive logic such as graphics, DSP, etc.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7367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>
            <a:stCxn id="14" idx="6"/>
            <a:endCxn id="20" idx="1"/>
          </p:cNvCxnSpPr>
          <p:nvPr/>
        </p:nvCxnSpPr>
        <p:spPr bwMode="auto">
          <a:xfrm>
            <a:off x="1333627" y="3255929"/>
            <a:ext cx="484391" cy="18178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17" idx="6"/>
            <a:endCxn id="20" idx="3"/>
          </p:cNvCxnSpPr>
          <p:nvPr/>
        </p:nvCxnSpPr>
        <p:spPr bwMode="auto">
          <a:xfrm flipV="1">
            <a:off x="1333627" y="3848389"/>
            <a:ext cx="484391" cy="1839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>
            <a:stCxn id="5" idx="6"/>
            <a:endCxn id="11" idx="1"/>
          </p:cNvCxnSpPr>
          <p:nvPr/>
        </p:nvCxnSpPr>
        <p:spPr bwMode="auto">
          <a:xfrm>
            <a:off x="1333627" y="1703114"/>
            <a:ext cx="484391" cy="18178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>
            <a:stCxn id="8" idx="6"/>
            <a:endCxn id="11" idx="3"/>
          </p:cNvCxnSpPr>
          <p:nvPr/>
        </p:nvCxnSpPr>
        <p:spPr bwMode="auto">
          <a:xfrm flipV="1">
            <a:off x="1333627" y="2295574"/>
            <a:ext cx="484391" cy="1839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stCxn id="11" idx="6"/>
            <a:endCxn id="23" idx="1"/>
          </p:cNvCxnSpPr>
          <p:nvPr/>
        </p:nvCxnSpPr>
        <p:spPr bwMode="auto">
          <a:xfrm>
            <a:off x="2313751" y="2090235"/>
            <a:ext cx="505343" cy="53613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20" idx="6"/>
            <a:endCxn id="23" idx="3"/>
          </p:cNvCxnSpPr>
          <p:nvPr/>
        </p:nvCxnSpPr>
        <p:spPr bwMode="auto">
          <a:xfrm flipV="1">
            <a:off x="2313751" y="3037047"/>
            <a:ext cx="505343" cy="60600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295640" y="1679193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295640" y="2482873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295640" y="3269839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295640" y="4065314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3314827" y="2846114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264566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Pipeline Timing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52840" y="1412720"/>
            <a:ext cx="580787" cy="2910010"/>
            <a:chOff x="943213" y="1614606"/>
            <a:chExt cx="580787" cy="2910010"/>
          </a:xfrm>
        </p:grpSpPr>
        <p:grpSp>
          <p:nvGrpSpPr>
            <p:cNvPr id="4" name="Group 3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5" name="Oval 4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8" name="Oval 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17" name="Oval 1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732964" y="1799841"/>
            <a:ext cx="580787" cy="2133602"/>
            <a:chOff x="1857613" y="1998186"/>
            <a:chExt cx="580787" cy="2133602"/>
          </a:xfrm>
        </p:grpSpPr>
        <p:grpSp>
          <p:nvGrpSpPr>
            <p:cNvPr id="10" name="Group 9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11" name="Oval 10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20" name="Oval 19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2734040" y="2541314"/>
            <a:ext cx="580787" cy="580787"/>
            <a:chOff x="1600199" y="3809999"/>
            <a:chExt cx="580787" cy="580787"/>
          </a:xfrm>
        </p:grpSpPr>
        <p:sp>
          <p:nvSpPr>
            <p:cNvPr id="23" name="Oval 22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cxnSp>
        <p:nvCxnSpPr>
          <p:cNvPr id="40" name="Straight Connector 39"/>
          <p:cNvCxnSpPr/>
          <p:nvPr/>
        </p:nvCxnSpPr>
        <p:spPr bwMode="auto">
          <a:xfrm>
            <a:off x="1419410" y="1322114"/>
            <a:ext cx="9975" cy="331207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1267073" y="453536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a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27920" y="1322114"/>
            <a:ext cx="9975" cy="331207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2429240" y="1309497"/>
            <a:ext cx="9975" cy="331207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276840" y="453302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b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28600" y="458111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</a:t>
            </a:r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3391259" y="1295400"/>
            <a:ext cx="9975" cy="331207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3531559" y="4545414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4531027" y="1445329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IN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619525" y="201107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a</a:t>
            </a:r>
            <a:endParaRPr lang="en-US" sz="1600" b="0" baseline="-25000" dirty="0"/>
          </a:p>
        </p:txBody>
      </p:sp>
      <p:sp>
        <p:nvSpPr>
          <p:cNvPr id="141" name="TextBox 140"/>
          <p:cNvSpPr txBox="1"/>
          <p:nvPr/>
        </p:nvSpPr>
        <p:spPr>
          <a:xfrm>
            <a:off x="4619525" y="260094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b</a:t>
            </a:r>
            <a:endParaRPr lang="en-US" sz="1600" b="0" baseline="-25000" dirty="0"/>
          </a:p>
        </p:txBody>
      </p:sp>
      <p:sp>
        <p:nvSpPr>
          <p:cNvPr id="142" name="TextBox 141"/>
          <p:cNvSpPr txBox="1"/>
          <p:nvPr/>
        </p:nvSpPr>
        <p:spPr>
          <a:xfrm>
            <a:off x="4316134" y="3759135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OUT</a:t>
            </a:r>
            <a:endParaRPr lang="en-US" sz="1600" b="0" baseline="-25000" dirty="0"/>
          </a:p>
        </p:txBody>
      </p:sp>
      <p:sp>
        <p:nvSpPr>
          <p:cNvPr id="20483" name="Freeform 20482"/>
          <p:cNvSpPr/>
          <p:nvPr/>
        </p:nvSpPr>
        <p:spPr bwMode="auto">
          <a:xfrm>
            <a:off x="5046447" y="1440354"/>
            <a:ext cx="737419" cy="344129"/>
          </a:xfrm>
          <a:custGeom>
            <a:avLst/>
            <a:gdLst>
              <a:gd name="connsiteX0" fmla="*/ 0 w 737419"/>
              <a:gd name="connsiteY0" fmla="*/ 176980 h 344129"/>
              <a:gd name="connsiteX1" fmla="*/ 78658 w 737419"/>
              <a:gd name="connsiteY1" fmla="*/ 0 h 344129"/>
              <a:gd name="connsiteX2" fmla="*/ 658761 w 737419"/>
              <a:gd name="connsiteY2" fmla="*/ 0 h 344129"/>
              <a:gd name="connsiteX3" fmla="*/ 737419 w 737419"/>
              <a:gd name="connsiteY3" fmla="*/ 167148 h 344129"/>
              <a:gd name="connsiteX4" fmla="*/ 658761 w 737419"/>
              <a:gd name="connsiteY4" fmla="*/ 344129 h 344129"/>
              <a:gd name="connsiteX5" fmla="*/ 78658 w 737419"/>
              <a:gd name="connsiteY5" fmla="*/ 344129 h 344129"/>
              <a:gd name="connsiteX6" fmla="*/ 0 w 737419"/>
              <a:gd name="connsiteY6" fmla="*/ 176980 h 3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419" h="344129">
                <a:moveTo>
                  <a:pt x="0" y="176980"/>
                </a:moveTo>
                <a:lnTo>
                  <a:pt x="78658" y="0"/>
                </a:lnTo>
                <a:lnTo>
                  <a:pt x="658761" y="0"/>
                </a:lnTo>
                <a:lnTo>
                  <a:pt x="737419" y="167148"/>
                </a:lnTo>
                <a:lnTo>
                  <a:pt x="658761" y="344129"/>
                </a:lnTo>
                <a:lnTo>
                  <a:pt x="78658" y="344129"/>
                </a:lnTo>
                <a:lnTo>
                  <a:pt x="0" y="176980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0" name="Freeform 149"/>
          <p:cNvSpPr/>
          <p:nvPr/>
        </p:nvSpPr>
        <p:spPr bwMode="auto">
          <a:xfrm>
            <a:off x="5785322" y="1436673"/>
            <a:ext cx="737419" cy="344129"/>
          </a:xfrm>
          <a:custGeom>
            <a:avLst/>
            <a:gdLst>
              <a:gd name="connsiteX0" fmla="*/ 0 w 737419"/>
              <a:gd name="connsiteY0" fmla="*/ 176980 h 344129"/>
              <a:gd name="connsiteX1" fmla="*/ 78658 w 737419"/>
              <a:gd name="connsiteY1" fmla="*/ 0 h 344129"/>
              <a:gd name="connsiteX2" fmla="*/ 658761 w 737419"/>
              <a:gd name="connsiteY2" fmla="*/ 0 h 344129"/>
              <a:gd name="connsiteX3" fmla="*/ 737419 w 737419"/>
              <a:gd name="connsiteY3" fmla="*/ 167148 h 344129"/>
              <a:gd name="connsiteX4" fmla="*/ 658761 w 737419"/>
              <a:gd name="connsiteY4" fmla="*/ 344129 h 344129"/>
              <a:gd name="connsiteX5" fmla="*/ 78658 w 737419"/>
              <a:gd name="connsiteY5" fmla="*/ 344129 h 344129"/>
              <a:gd name="connsiteX6" fmla="*/ 0 w 737419"/>
              <a:gd name="connsiteY6" fmla="*/ 176980 h 3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419" h="344129">
                <a:moveTo>
                  <a:pt x="0" y="176980"/>
                </a:moveTo>
                <a:lnTo>
                  <a:pt x="78658" y="0"/>
                </a:lnTo>
                <a:lnTo>
                  <a:pt x="658761" y="0"/>
                </a:lnTo>
                <a:lnTo>
                  <a:pt x="737419" y="167148"/>
                </a:lnTo>
                <a:lnTo>
                  <a:pt x="658761" y="344129"/>
                </a:lnTo>
                <a:lnTo>
                  <a:pt x="78658" y="344129"/>
                </a:lnTo>
                <a:lnTo>
                  <a:pt x="0" y="176980"/>
                </a:lnTo>
                <a:close/>
              </a:path>
            </a:pathLst>
          </a:cu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1" name="Freeform 150"/>
          <p:cNvSpPr/>
          <p:nvPr/>
        </p:nvSpPr>
        <p:spPr bwMode="auto">
          <a:xfrm>
            <a:off x="6526498" y="1432206"/>
            <a:ext cx="737419" cy="344129"/>
          </a:xfrm>
          <a:custGeom>
            <a:avLst/>
            <a:gdLst>
              <a:gd name="connsiteX0" fmla="*/ 0 w 737419"/>
              <a:gd name="connsiteY0" fmla="*/ 176980 h 344129"/>
              <a:gd name="connsiteX1" fmla="*/ 78658 w 737419"/>
              <a:gd name="connsiteY1" fmla="*/ 0 h 344129"/>
              <a:gd name="connsiteX2" fmla="*/ 658761 w 737419"/>
              <a:gd name="connsiteY2" fmla="*/ 0 h 344129"/>
              <a:gd name="connsiteX3" fmla="*/ 737419 w 737419"/>
              <a:gd name="connsiteY3" fmla="*/ 167148 h 344129"/>
              <a:gd name="connsiteX4" fmla="*/ 658761 w 737419"/>
              <a:gd name="connsiteY4" fmla="*/ 344129 h 344129"/>
              <a:gd name="connsiteX5" fmla="*/ 78658 w 737419"/>
              <a:gd name="connsiteY5" fmla="*/ 344129 h 344129"/>
              <a:gd name="connsiteX6" fmla="*/ 0 w 737419"/>
              <a:gd name="connsiteY6" fmla="*/ 176980 h 3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419" h="344129">
                <a:moveTo>
                  <a:pt x="0" y="176980"/>
                </a:moveTo>
                <a:lnTo>
                  <a:pt x="78658" y="0"/>
                </a:lnTo>
                <a:lnTo>
                  <a:pt x="658761" y="0"/>
                </a:lnTo>
                <a:lnTo>
                  <a:pt x="737419" y="167148"/>
                </a:lnTo>
                <a:lnTo>
                  <a:pt x="658761" y="344129"/>
                </a:lnTo>
                <a:lnTo>
                  <a:pt x="78658" y="344129"/>
                </a:lnTo>
                <a:lnTo>
                  <a:pt x="0" y="176980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2" name="Freeform 151"/>
          <p:cNvSpPr/>
          <p:nvPr/>
        </p:nvSpPr>
        <p:spPr bwMode="auto">
          <a:xfrm>
            <a:off x="7269130" y="1432206"/>
            <a:ext cx="737419" cy="344129"/>
          </a:xfrm>
          <a:custGeom>
            <a:avLst/>
            <a:gdLst>
              <a:gd name="connsiteX0" fmla="*/ 0 w 737419"/>
              <a:gd name="connsiteY0" fmla="*/ 176980 h 344129"/>
              <a:gd name="connsiteX1" fmla="*/ 78658 w 737419"/>
              <a:gd name="connsiteY1" fmla="*/ 0 h 344129"/>
              <a:gd name="connsiteX2" fmla="*/ 658761 w 737419"/>
              <a:gd name="connsiteY2" fmla="*/ 0 h 344129"/>
              <a:gd name="connsiteX3" fmla="*/ 737419 w 737419"/>
              <a:gd name="connsiteY3" fmla="*/ 167148 h 344129"/>
              <a:gd name="connsiteX4" fmla="*/ 658761 w 737419"/>
              <a:gd name="connsiteY4" fmla="*/ 344129 h 344129"/>
              <a:gd name="connsiteX5" fmla="*/ 78658 w 737419"/>
              <a:gd name="connsiteY5" fmla="*/ 344129 h 344129"/>
              <a:gd name="connsiteX6" fmla="*/ 0 w 737419"/>
              <a:gd name="connsiteY6" fmla="*/ 176980 h 3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419" h="344129">
                <a:moveTo>
                  <a:pt x="0" y="176980"/>
                </a:moveTo>
                <a:lnTo>
                  <a:pt x="78658" y="0"/>
                </a:lnTo>
                <a:lnTo>
                  <a:pt x="658761" y="0"/>
                </a:lnTo>
                <a:lnTo>
                  <a:pt x="737419" y="167148"/>
                </a:lnTo>
                <a:lnTo>
                  <a:pt x="658761" y="344129"/>
                </a:lnTo>
                <a:lnTo>
                  <a:pt x="78658" y="344129"/>
                </a:lnTo>
                <a:lnTo>
                  <a:pt x="0" y="176980"/>
                </a:lnTo>
                <a:close/>
              </a:path>
            </a:pathLst>
          </a:cu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3" name="Freeform 152"/>
          <p:cNvSpPr/>
          <p:nvPr/>
        </p:nvSpPr>
        <p:spPr bwMode="auto">
          <a:xfrm>
            <a:off x="8006549" y="1424040"/>
            <a:ext cx="737419" cy="344129"/>
          </a:xfrm>
          <a:custGeom>
            <a:avLst/>
            <a:gdLst>
              <a:gd name="connsiteX0" fmla="*/ 0 w 737419"/>
              <a:gd name="connsiteY0" fmla="*/ 176980 h 344129"/>
              <a:gd name="connsiteX1" fmla="*/ 78658 w 737419"/>
              <a:gd name="connsiteY1" fmla="*/ 0 h 344129"/>
              <a:gd name="connsiteX2" fmla="*/ 658761 w 737419"/>
              <a:gd name="connsiteY2" fmla="*/ 0 h 344129"/>
              <a:gd name="connsiteX3" fmla="*/ 737419 w 737419"/>
              <a:gd name="connsiteY3" fmla="*/ 167148 h 344129"/>
              <a:gd name="connsiteX4" fmla="*/ 658761 w 737419"/>
              <a:gd name="connsiteY4" fmla="*/ 344129 h 344129"/>
              <a:gd name="connsiteX5" fmla="*/ 78658 w 737419"/>
              <a:gd name="connsiteY5" fmla="*/ 344129 h 344129"/>
              <a:gd name="connsiteX6" fmla="*/ 0 w 737419"/>
              <a:gd name="connsiteY6" fmla="*/ 176980 h 3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419" h="344129">
                <a:moveTo>
                  <a:pt x="0" y="176980"/>
                </a:moveTo>
                <a:lnTo>
                  <a:pt x="78658" y="0"/>
                </a:lnTo>
                <a:lnTo>
                  <a:pt x="658761" y="0"/>
                </a:lnTo>
                <a:lnTo>
                  <a:pt x="737419" y="167148"/>
                </a:lnTo>
                <a:lnTo>
                  <a:pt x="658761" y="344129"/>
                </a:lnTo>
                <a:lnTo>
                  <a:pt x="78658" y="344129"/>
                </a:lnTo>
                <a:lnTo>
                  <a:pt x="0" y="176980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1507200" y="1561124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9" name="Rectangle 158"/>
          <p:cNvSpPr/>
          <p:nvPr/>
        </p:nvSpPr>
        <p:spPr bwMode="auto">
          <a:xfrm>
            <a:off x="1507200" y="2231870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1507901" y="3123920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1" name="Rectangle 160"/>
          <p:cNvSpPr/>
          <p:nvPr/>
        </p:nvSpPr>
        <p:spPr bwMode="auto">
          <a:xfrm>
            <a:off x="1512910" y="3776202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2" name="Rectangle 161"/>
          <p:cNvSpPr/>
          <p:nvPr/>
        </p:nvSpPr>
        <p:spPr bwMode="auto">
          <a:xfrm>
            <a:off x="2520713" y="2156065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" name="Rectangle 162"/>
          <p:cNvSpPr/>
          <p:nvPr/>
        </p:nvSpPr>
        <p:spPr bwMode="auto">
          <a:xfrm>
            <a:off x="2514913" y="3229487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4" name="Rectangle 163"/>
          <p:cNvSpPr/>
          <p:nvPr/>
        </p:nvSpPr>
        <p:spPr bwMode="auto">
          <a:xfrm>
            <a:off x="3452148" y="2655884"/>
            <a:ext cx="152400" cy="4001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67" name="Straight Connector 166"/>
          <p:cNvCxnSpPr/>
          <p:nvPr/>
        </p:nvCxnSpPr>
        <p:spPr bwMode="auto">
          <a:xfrm>
            <a:off x="3729942" y="1295400"/>
            <a:ext cx="9975" cy="331207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8" name="TextBox 167"/>
          <p:cNvSpPr txBox="1"/>
          <p:nvPr/>
        </p:nvSpPr>
        <p:spPr>
          <a:xfrm>
            <a:off x="3234822" y="453302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</a:t>
            </a:r>
            <a:endParaRPr lang="en-US" dirty="0"/>
          </a:p>
        </p:txBody>
      </p:sp>
      <p:sp>
        <p:nvSpPr>
          <p:cNvPr id="176" name="TextBox 175"/>
          <p:cNvSpPr txBox="1"/>
          <p:nvPr/>
        </p:nvSpPr>
        <p:spPr>
          <a:xfrm>
            <a:off x="4584865" y="318003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</a:t>
            </a:r>
            <a:endParaRPr lang="en-US" sz="1600" b="0" baseline="-25000" dirty="0"/>
          </a:p>
        </p:txBody>
      </p:sp>
      <p:sp>
        <p:nvSpPr>
          <p:cNvPr id="177" name="Freeform 176"/>
          <p:cNvSpPr/>
          <p:nvPr/>
        </p:nvSpPr>
        <p:spPr bwMode="auto">
          <a:xfrm>
            <a:off x="8001336" y="3778260"/>
            <a:ext cx="737419" cy="344129"/>
          </a:xfrm>
          <a:custGeom>
            <a:avLst/>
            <a:gdLst>
              <a:gd name="connsiteX0" fmla="*/ 0 w 737419"/>
              <a:gd name="connsiteY0" fmla="*/ 176980 h 344129"/>
              <a:gd name="connsiteX1" fmla="*/ 78658 w 737419"/>
              <a:gd name="connsiteY1" fmla="*/ 0 h 344129"/>
              <a:gd name="connsiteX2" fmla="*/ 658761 w 737419"/>
              <a:gd name="connsiteY2" fmla="*/ 0 h 344129"/>
              <a:gd name="connsiteX3" fmla="*/ 737419 w 737419"/>
              <a:gd name="connsiteY3" fmla="*/ 167148 h 344129"/>
              <a:gd name="connsiteX4" fmla="*/ 658761 w 737419"/>
              <a:gd name="connsiteY4" fmla="*/ 344129 h 344129"/>
              <a:gd name="connsiteX5" fmla="*/ 78658 w 737419"/>
              <a:gd name="connsiteY5" fmla="*/ 344129 h 344129"/>
              <a:gd name="connsiteX6" fmla="*/ 0 w 737419"/>
              <a:gd name="connsiteY6" fmla="*/ 176980 h 3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419" h="344129">
                <a:moveTo>
                  <a:pt x="0" y="176980"/>
                </a:moveTo>
                <a:lnTo>
                  <a:pt x="78658" y="0"/>
                </a:lnTo>
                <a:lnTo>
                  <a:pt x="658761" y="0"/>
                </a:lnTo>
                <a:lnTo>
                  <a:pt x="737419" y="167148"/>
                </a:lnTo>
                <a:lnTo>
                  <a:pt x="658761" y="344129"/>
                </a:lnTo>
                <a:lnTo>
                  <a:pt x="78658" y="344129"/>
                </a:lnTo>
                <a:lnTo>
                  <a:pt x="0" y="176980"/>
                </a:lnTo>
                <a:close/>
              </a:path>
            </a:pathLst>
          </a:cu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32" name="Group 231"/>
          <p:cNvGrpSpPr/>
          <p:nvPr/>
        </p:nvGrpSpPr>
        <p:grpSpPr>
          <a:xfrm>
            <a:off x="5705113" y="2024811"/>
            <a:ext cx="817059" cy="343144"/>
            <a:chOff x="4722147" y="2029474"/>
            <a:chExt cx="817059" cy="343144"/>
          </a:xfrm>
          <a:solidFill>
            <a:srgbClr val="00B050"/>
          </a:solidFill>
        </p:grpSpPr>
        <p:grpSp>
          <p:nvGrpSpPr>
            <p:cNvPr id="233" name="Group 232"/>
            <p:cNvGrpSpPr/>
            <p:nvPr/>
          </p:nvGrpSpPr>
          <p:grpSpPr>
            <a:xfrm>
              <a:off x="472214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41" name="Straight Connector 240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4" name="Group 233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39" name="Straight Connector 238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0" name="Straight Connector 239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5" name="Group 234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37" name="Straight Connector 236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8" name="Straight Connector 237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6" name="Freeform 235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6442855" y="2029972"/>
            <a:ext cx="817059" cy="343144"/>
            <a:chOff x="4722147" y="2029474"/>
            <a:chExt cx="817059" cy="343144"/>
          </a:xfrm>
          <a:solidFill>
            <a:srgbClr val="00B0F0"/>
          </a:solidFill>
        </p:grpSpPr>
        <p:grpSp>
          <p:nvGrpSpPr>
            <p:cNvPr id="244" name="Group 243"/>
            <p:cNvGrpSpPr/>
            <p:nvPr/>
          </p:nvGrpSpPr>
          <p:grpSpPr>
            <a:xfrm>
              <a:off x="472214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52" name="Straight Connector 251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3" name="Straight Connector 252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5" name="Group 244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50" name="Straight Connector 249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1" name="Straight Connector 250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46" name="Group 245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48" name="Straight Connector 247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47" name="Freeform 246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7180597" y="2032526"/>
            <a:ext cx="817059" cy="343144"/>
            <a:chOff x="4722147" y="2029474"/>
            <a:chExt cx="817059" cy="343144"/>
          </a:xfrm>
          <a:solidFill>
            <a:srgbClr val="FFFF00"/>
          </a:solidFill>
        </p:grpSpPr>
        <p:grpSp>
          <p:nvGrpSpPr>
            <p:cNvPr id="255" name="Group 254"/>
            <p:cNvGrpSpPr/>
            <p:nvPr/>
          </p:nvGrpSpPr>
          <p:grpSpPr>
            <a:xfrm>
              <a:off x="472214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63" name="Straight Connector 262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4" name="Straight Connector 263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56" name="Group 255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61" name="Straight Connector 260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2" name="Straight Connector 261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57" name="Group 256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59" name="Straight Connector 258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0" name="Straight Connector 259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8" name="Freeform 257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265" name="Group 264"/>
          <p:cNvGrpSpPr/>
          <p:nvPr/>
        </p:nvGrpSpPr>
        <p:grpSpPr>
          <a:xfrm>
            <a:off x="7918339" y="2037116"/>
            <a:ext cx="817059" cy="343144"/>
            <a:chOff x="4722147" y="2029474"/>
            <a:chExt cx="817059" cy="343144"/>
          </a:xfrm>
          <a:solidFill>
            <a:srgbClr val="FFC000"/>
          </a:solidFill>
        </p:grpSpPr>
        <p:grpSp>
          <p:nvGrpSpPr>
            <p:cNvPr id="266" name="Group 265"/>
            <p:cNvGrpSpPr/>
            <p:nvPr/>
          </p:nvGrpSpPr>
          <p:grpSpPr>
            <a:xfrm>
              <a:off x="472214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74" name="Straight Connector 273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5" name="Straight Connector 274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7" name="Group 266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72" name="Straight Connector 271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3" name="Straight Connector 272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8" name="Group 267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270" name="Straight Connector 269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69" name="Freeform 268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6445876" y="2602037"/>
            <a:ext cx="817059" cy="343144"/>
            <a:chOff x="4722147" y="2029474"/>
            <a:chExt cx="817059" cy="343144"/>
          </a:xfrm>
          <a:solidFill>
            <a:srgbClr val="00B050"/>
          </a:solidFill>
        </p:grpSpPr>
        <p:grpSp>
          <p:nvGrpSpPr>
            <p:cNvPr id="332" name="Group 331"/>
            <p:cNvGrpSpPr/>
            <p:nvPr/>
          </p:nvGrpSpPr>
          <p:grpSpPr>
            <a:xfrm>
              <a:off x="472214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40" name="Straight Connector 339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1" name="Straight Connector 340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33" name="Group 332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38" name="Straight Connector 337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9" name="Straight Connector 338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34" name="Group 333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36" name="Straight Connector 335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7" name="Straight Connector 336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35" name="Freeform 334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42" name="Group 341"/>
          <p:cNvGrpSpPr/>
          <p:nvPr/>
        </p:nvGrpSpPr>
        <p:grpSpPr>
          <a:xfrm>
            <a:off x="7183618" y="2607198"/>
            <a:ext cx="817059" cy="343144"/>
            <a:chOff x="4722147" y="2029474"/>
            <a:chExt cx="817059" cy="343144"/>
          </a:xfrm>
          <a:solidFill>
            <a:srgbClr val="00B0F0"/>
          </a:solidFill>
        </p:grpSpPr>
        <p:grpSp>
          <p:nvGrpSpPr>
            <p:cNvPr id="343" name="Group 342"/>
            <p:cNvGrpSpPr/>
            <p:nvPr/>
          </p:nvGrpSpPr>
          <p:grpSpPr>
            <a:xfrm>
              <a:off x="472214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51" name="Straight Connector 350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2" name="Straight Connector 351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44" name="Group 343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49" name="Straight Connector 348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0" name="Straight Connector 349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45" name="Group 344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47" name="Straight Connector 346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8" name="Straight Connector 347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46" name="Freeform 345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53" name="Group 352"/>
          <p:cNvGrpSpPr/>
          <p:nvPr/>
        </p:nvGrpSpPr>
        <p:grpSpPr>
          <a:xfrm>
            <a:off x="7921360" y="2609752"/>
            <a:ext cx="817059" cy="343144"/>
            <a:chOff x="4722147" y="2029474"/>
            <a:chExt cx="817059" cy="343144"/>
          </a:xfrm>
          <a:solidFill>
            <a:srgbClr val="FFFF00"/>
          </a:solidFill>
        </p:grpSpPr>
        <p:grpSp>
          <p:nvGrpSpPr>
            <p:cNvPr id="354" name="Group 353"/>
            <p:cNvGrpSpPr/>
            <p:nvPr/>
          </p:nvGrpSpPr>
          <p:grpSpPr>
            <a:xfrm>
              <a:off x="472214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62" name="Straight Connector 361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3" name="Straight Connector 362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55" name="Group 354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60" name="Straight Connector 359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1" name="Straight Connector 360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56" name="Group 355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58" name="Straight Connector 357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9" name="Straight Connector 358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57" name="Freeform 356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75" name="Group 374"/>
          <p:cNvGrpSpPr/>
          <p:nvPr/>
        </p:nvGrpSpPr>
        <p:grpSpPr>
          <a:xfrm>
            <a:off x="7184600" y="3165369"/>
            <a:ext cx="817059" cy="343144"/>
            <a:chOff x="4722147" y="2029474"/>
            <a:chExt cx="817059" cy="343144"/>
          </a:xfrm>
          <a:solidFill>
            <a:srgbClr val="00B050"/>
          </a:solidFill>
        </p:grpSpPr>
        <p:grpSp>
          <p:nvGrpSpPr>
            <p:cNvPr id="376" name="Group 375"/>
            <p:cNvGrpSpPr/>
            <p:nvPr/>
          </p:nvGrpSpPr>
          <p:grpSpPr>
            <a:xfrm>
              <a:off x="472214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84" name="Straight Connector 383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5" name="Straight Connector 384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7" name="Group 376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82" name="Straight Connector 381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3" name="Straight Connector 382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8" name="Group 377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80" name="Straight Connector 379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1" name="Straight Connector 380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79" name="Freeform 378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86" name="Group 385"/>
          <p:cNvGrpSpPr/>
          <p:nvPr/>
        </p:nvGrpSpPr>
        <p:grpSpPr>
          <a:xfrm>
            <a:off x="7922342" y="3170530"/>
            <a:ext cx="817059" cy="343144"/>
            <a:chOff x="4722147" y="2029474"/>
            <a:chExt cx="817059" cy="343144"/>
          </a:xfrm>
          <a:solidFill>
            <a:srgbClr val="00B0F0"/>
          </a:solidFill>
        </p:grpSpPr>
        <p:grpSp>
          <p:nvGrpSpPr>
            <p:cNvPr id="387" name="Group 386"/>
            <p:cNvGrpSpPr/>
            <p:nvPr/>
          </p:nvGrpSpPr>
          <p:grpSpPr>
            <a:xfrm>
              <a:off x="472214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95" name="Straight Connector 394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6" name="Straight Connector 395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8" name="Group 387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93" name="Straight Connector 392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4" name="Straight Connector 393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89" name="Group 388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  <a:grpFill/>
          </p:grpSpPr>
          <p:cxnSp>
            <p:nvCxnSpPr>
              <p:cNvPr id="391" name="Straight Connector 390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2" name="Straight Connector 391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90" name="Freeform 389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397" name="Freeform 396"/>
          <p:cNvSpPr/>
          <p:nvPr/>
        </p:nvSpPr>
        <p:spPr bwMode="auto">
          <a:xfrm>
            <a:off x="7263917" y="3778261"/>
            <a:ext cx="737419" cy="344129"/>
          </a:xfrm>
          <a:custGeom>
            <a:avLst/>
            <a:gdLst>
              <a:gd name="connsiteX0" fmla="*/ 0 w 737419"/>
              <a:gd name="connsiteY0" fmla="*/ 176980 h 344129"/>
              <a:gd name="connsiteX1" fmla="*/ 78658 w 737419"/>
              <a:gd name="connsiteY1" fmla="*/ 0 h 344129"/>
              <a:gd name="connsiteX2" fmla="*/ 658761 w 737419"/>
              <a:gd name="connsiteY2" fmla="*/ 0 h 344129"/>
              <a:gd name="connsiteX3" fmla="*/ 737419 w 737419"/>
              <a:gd name="connsiteY3" fmla="*/ 167148 h 344129"/>
              <a:gd name="connsiteX4" fmla="*/ 658761 w 737419"/>
              <a:gd name="connsiteY4" fmla="*/ 344129 h 344129"/>
              <a:gd name="connsiteX5" fmla="*/ 78658 w 737419"/>
              <a:gd name="connsiteY5" fmla="*/ 344129 h 344129"/>
              <a:gd name="connsiteX6" fmla="*/ 0 w 737419"/>
              <a:gd name="connsiteY6" fmla="*/ 176980 h 34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419" h="344129">
                <a:moveTo>
                  <a:pt x="0" y="176980"/>
                </a:moveTo>
                <a:lnTo>
                  <a:pt x="78658" y="0"/>
                </a:lnTo>
                <a:lnTo>
                  <a:pt x="658761" y="0"/>
                </a:lnTo>
                <a:lnTo>
                  <a:pt x="737419" y="167148"/>
                </a:lnTo>
                <a:lnTo>
                  <a:pt x="658761" y="344129"/>
                </a:lnTo>
                <a:lnTo>
                  <a:pt x="78658" y="344129"/>
                </a:lnTo>
                <a:lnTo>
                  <a:pt x="0" y="176980"/>
                </a:lnTo>
                <a:close/>
              </a:path>
            </a:pathLst>
          </a:cu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98" name="Straight Connector 397"/>
          <p:cNvCxnSpPr/>
          <p:nvPr/>
        </p:nvCxnSpPr>
        <p:spPr bwMode="auto">
          <a:xfrm flipV="1">
            <a:off x="4906297" y="1763010"/>
            <a:ext cx="3924126" cy="2646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1" name="Straight Connector 400"/>
          <p:cNvCxnSpPr/>
          <p:nvPr/>
        </p:nvCxnSpPr>
        <p:spPr bwMode="auto">
          <a:xfrm flipV="1">
            <a:off x="4915719" y="2369540"/>
            <a:ext cx="3914704" cy="476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3" name="Straight Connector 402"/>
          <p:cNvCxnSpPr/>
          <p:nvPr/>
        </p:nvCxnSpPr>
        <p:spPr bwMode="auto">
          <a:xfrm>
            <a:off x="4909030" y="2938536"/>
            <a:ext cx="3896812" cy="14572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4" name="Straight Connector 403"/>
          <p:cNvCxnSpPr/>
          <p:nvPr/>
        </p:nvCxnSpPr>
        <p:spPr bwMode="auto">
          <a:xfrm>
            <a:off x="4915719" y="3498369"/>
            <a:ext cx="3914704" cy="26254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0" name="Straight Connector 409"/>
          <p:cNvCxnSpPr/>
          <p:nvPr/>
        </p:nvCxnSpPr>
        <p:spPr bwMode="auto">
          <a:xfrm>
            <a:off x="4947094" y="4104264"/>
            <a:ext cx="3914704" cy="26254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506" name="Group 20505"/>
          <p:cNvGrpSpPr/>
          <p:nvPr/>
        </p:nvGrpSpPr>
        <p:grpSpPr>
          <a:xfrm>
            <a:off x="5046447" y="1309930"/>
            <a:ext cx="3704934" cy="3324260"/>
            <a:chOff x="5046447" y="1309930"/>
            <a:chExt cx="3704934" cy="3064575"/>
          </a:xfrm>
        </p:grpSpPr>
        <p:cxnSp>
          <p:nvCxnSpPr>
            <p:cNvPr id="411" name="Straight Connector 410"/>
            <p:cNvCxnSpPr/>
            <p:nvPr/>
          </p:nvCxnSpPr>
          <p:spPr bwMode="auto">
            <a:xfrm>
              <a:off x="5783866" y="1309930"/>
              <a:ext cx="0" cy="303347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4" name="Straight Connector 413"/>
            <p:cNvCxnSpPr/>
            <p:nvPr/>
          </p:nvCxnSpPr>
          <p:spPr bwMode="auto">
            <a:xfrm>
              <a:off x="6522741" y="1333017"/>
              <a:ext cx="0" cy="303347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5" name="Straight Connector 414"/>
            <p:cNvCxnSpPr/>
            <p:nvPr/>
          </p:nvCxnSpPr>
          <p:spPr bwMode="auto">
            <a:xfrm>
              <a:off x="7263917" y="1333017"/>
              <a:ext cx="0" cy="303347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6" name="Straight Connector 415"/>
            <p:cNvCxnSpPr/>
            <p:nvPr/>
          </p:nvCxnSpPr>
          <p:spPr bwMode="auto">
            <a:xfrm>
              <a:off x="8001336" y="1341035"/>
              <a:ext cx="0" cy="303347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7" name="Straight Connector 416"/>
            <p:cNvCxnSpPr/>
            <p:nvPr/>
          </p:nvCxnSpPr>
          <p:spPr bwMode="auto">
            <a:xfrm>
              <a:off x="8751381" y="1341035"/>
              <a:ext cx="0" cy="303347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8" name="Straight Connector 417"/>
            <p:cNvCxnSpPr/>
            <p:nvPr/>
          </p:nvCxnSpPr>
          <p:spPr bwMode="auto">
            <a:xfrm>
              <a:off x="5046447" y="1319090"/>
              <a:ext cx="0" cy="3033470"/>
            </a:xfrm>
            <a:prstGeom prst="line">
              <a:avLst/>
            </a:prstGeom>
            <a:no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0" name="Group 319"/>
          <p:cNvGrpSpPr/>
          <p:nvPr/>
        </p:nvGrpSpPr>
        <p:grpSpPr>
          <a:xfrm>
            <a:off x="5713096" y="2606998"/>
            <a:ext cx="817059" cy="343144"/>
            <a:chOff x="4722147" y="2029474"/>
            <a:chExt cx="817059" cy="343144"/>
          </a:xfrm>
        </p:grpSpPr>
        <p:grpSp>
          <p:nvGrpSpPr>
            <p:cNvPr id="321" name="Group 320"/>
            <p:cNvGrpSpPr/>
            <p:nvPr/>
          </p:nvGrpSpPr>
          <p:grpSpPr>
            <a:xfrm>
              <a:off x="4722147" y="2029474"/>
              <a:ext cx="152400" cy="338554"/>
              <a:chOff x="1995904" y="3855719"/>
              <a:chExt cx="152400" cy="338554"/>
            </a:xfrm>
          </p:grpSpPr>
          <p:cxnSp>
            <p:nvCxnSpPr>
              <p:cNvPr id="329" name="Straight Connector 328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0" name="Straight Connector 329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22" name="Group 321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</p:grpSpPr>
          <p:cxnSp>
            <p:nvCxnSpPr>
              <p:cNvPr id="327" name="Straight Connector 326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8" name="Straight Connector 327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23" name="Group 322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</p:grpSpPr>
          <p:cxnSp>
            <p:nvCxnSpPr>
              <p:cNvPr id="325" name="Straight Connector 324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6" name="Straight Connector 325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24" name="Freeform 323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6446858" y="3170530"/>
            <a:ext cx="817059" cy="343144"/>
            <a:chOff x="4722147" y="2029474"/>
            <a:chExt cx="817059" cy="343144"/>
          </a:xfrm>
        </p:grpSpPr>
        <p:grpSp>
          <p:nvGrpSpPr>
            <p:cNvPr id="365" name="Group 364"/>
            <p:cNvGrpSpPr/>
            <p:nvPr/>
          </p:nvGrpSpPr>
          <p:grpSpPr>
            <a:xfrm>
              <a:off x="4722147" y="2029474"/>
              <a:ext cx="152400" cy="338554"/>
              <a:chOff x="1995904" y="3855719"/>
              <a:chExt cx="152400" cy="338554"/>
            </a:xfrm>
          </p:grpSpPr>
          <p:cxnSp>
            <p:nvCxnSpPr>
              <p:cNvPr id="373" name="Straight Connector 372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4" name="Straight Connector 373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66" name="Group 365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</p:grpSpPr>
          <p:cxnSp>
            <p:nvCxnSpPr>
              <p:cNvPr id="371" name="Straight Connector 370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2" name="Straight Connector 371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67" name="Group 366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</p:grpSpPr>
          <p:cxnSp>
            <p:nvCxnSpPr>
              <p:cNvPr id="369" name="Straight Connector 368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0" name="Straight Connector 369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68" name="Freeform 367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20489" name="Group 20488"/>
          <p:cNvGrpSpPr/>
          <p:nvPr/>
        </p:nvGrpSpPr>
        <p:grpSpPr>
          <a:xfrm>
            <a:off x="5121141" y="2029972"/>
            <a:ext cx="663289" cy="343144"/>
            <a:chOff x="4875917" y="2029474"/>
            <a:chExt cx="663289" cy="343144"/>
          </a:xfrm>
        </p:grpSpPr>
        <p:grpSp>
          <p:nvGrpSpPr>
            <p:cNvPr id="179" name="Group 178"/>
            <p:cNvGrpSpPr/>
            <p:nvPr/>
          </p:nvGrpSpPr>
          <p:grpSpPr>
            <a:xfrm>
              <a:off x="4875917" y="2034064"/>
              <a:ext cx="152400" cy="338554"/>
              <a:chOff x="1995904" y="3855719"/>
              <a:chExt cx="152400" cy="338554"/>
            </a:xfrm>
          </p:grpSpPr>
          <p:cxnSp>
            <p:nvCxnSpPr>
              <p:cNvPr id="180" name="Straight Connector 179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2" name="Group 181"/>
            <p:cNvGrpSpPr/>
            <p:nvPr/>
          </p:nvGrpSpPr>
          <p:grpSpPr>
            <a:xfrm>
              <a:off x="5028317" y="2029474"/>
              <a:ext cx="152400" cy="338554"/>
              <a:chOff x="1995904" y="3855719"/>
              <a:chExt cx="152400" cy="338554"/>
            </a:xfrm>
          </p:grpSpPr>
          <p:cxnSp>
            <p:nvCxnSpPr>
              <p:cNvPr id="183" name="Straight Connector 182"/>
              <p:cNvCxnSpPr/>
              <p:nvPr/>
            </p:nvCxnSpPr>
            <p:spPr bwMode="auto">
              <a:xfrm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 flipV="1">
                <a:off x="1995904" y="3855719"/>
                <a:ext cx="152400" cy="3385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4" name="Freeform 153"/>
            <p:cNvSpPr/>
            <p:nvPr/>
          </p:nvSpPr>
          <p:spPr bwMode="auto">
            <a:xfrm>
              <a:off x="5106587" y="2029796"/>
              <a:ext cx="432619" cy="339367"/>
            </a:xfrm>
            <a:custGeom>
              <a:avLst/>
              <a:gdLst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78658 w 737419"/>
                <a:gd name="connsiteY5" fmla="*/ 344129 h 344129"/>
                <a:gd name="connsiteX6" fmla="*/ 0 w 737419"/>
                <a:gd name="connsiteY6" fmla="*/ 176980 h 344129"/>
                <a:gd name="connsiteX0" fmla="*/ 0 w 737419"/>
                <a:gd name="connsiteY0" fmla="*/ 176980 h 344129"/>
                <a:gd name="connsiteX1" fmla="*/ 78658 w 737419"/>
                <a:gd name="connsiteY1" fmla="*/ 0 h 344129"/>
                <a:gd name="connsiteX2" fmla="*/ 658761 w 737419"/>
                <a:gd name="connsiteY2" fmla="*/ 0 h 344129"/>
                <a:gd name="connsiteX3" fmla="*/ 737419 w 737419"/>
                <a:gd name="connsiteY3" fmla="*/ 167148 h 344129"/>
                <a:gd name="connsiteX4" fmla="*/ 658761 w 737419"/>
                <a:gd name="connsiteY4" fmla="*/ 344129 h 344129"/>
                <a:gd name="connsiteX5" fmla="*/ 433464 w 737419"/>
                <a:gd name="connsiteY5" fmla="*/ 344129 h 344129"/>
                <a:gd name="connsiteX6" fmla="*/ 0 w 737419"/>
                <a:gd name="connsiteY6" fmla="*/ 176980 h 344129"/>
                <a:gd name="connsiteX0" fmla="*/ 285673 w 658761"/>
                <a:gd name="connsiteY0" fmla="*/ 160311 h 344129"/>
                <a:gd name="connsiteX1" fmla="*/ 0 w 658761"/>
                <a:gd name="connsiteY1" fmla="*/ 0 h 344129"/>
                <a:gd name="connsiteX2" fmla="*/ 580103 w 658761"/>
                <a:gd name="connsiteY2" fmla="*/ 0 h 344129"/>
                <a:gd name="connsiteX3" fmla="*/ 658761 w 658761"/>
                <a:gd name="connsiteY3" fmla="*/ 167148 h 344129"/>
                <a:gd name="connsiteX4" fmla="*/ 580103 w 658761"/>
                <a:gd name="connsiteY4" fmla="*/ 344129 h 344129"/>
                <a:gd name="connsiteX5" fmla="*/ 354806 w 658761"/>
                <a:gd name="connsiteY5" fmla="*/ 344129 h 344129"/>
                <a:gd name="connsiteX6" fmla="*/ 285673 w 658761"/>
                <a:gd name="connsiteY6" fmla="*/ 160311 h 344129"/>
                <a:gd name="connsiteX0" fmla="*/ 0 w 373088"/>
                <a:gd name="connsiteY0" fmla="*/ 162692 h 346510"/>
                <a:gd name="connsiteX1" fmla="*/ 66752 w 373088"/>
                <a:gd name="connsiteY1" fmla="*/ 0 h 346510"/>
                <a:gd name="connsiteX2" fmla="*/ 294430 w 373088"/>
                <a:gd name="connsiteY2" fmla="*/ 2381 h 346510"/>
                <a:gd name="connsiteX3" fmla="*/ 373088 w 373088"/>
                <a:gd name="connsiteY3" fmla="*/ 169529 h 346510"/>
                <a:gd name="connsiteX4" fmla="*/ 294430 w 373088"/>
                <a:gd name="connsiteY4" fmla="*/ 346510 h 346510"/>
                <a:gd name="connsiteX5" fmla="*/ 69133 w 373088"/>
                <a:gd name="connsiteY5" fmla="*/ 346510 h 346510"/>
                <a:gd name="connsiteX6" fmla="*/ 0 w 373088"/>
                <a:gd name="connsiteY6" fmla="*/ 162692 h 346510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69133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0311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0311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83421 w 373088"/>
                <a:gd name="connsiteY5" fmla="*/ 344129 h 344129"/>
                <a:gd name="connsiteX6" fmla="*/ 0 w 373088"/>
                <a:gd name="connsiteY6" fmla="*/ 165073 h 344129"/>
                <a:gd name="connsiteX0" fmla="*/ 0 w 373088"/>
                <a:gd name="connsiteY0" fmla="*/ 165073 h 344129"/>
                <a:gd name="connsiteX1" fmla="*/ 71515 w 373088"/>
                <a:gd name="connsiteY1" fmla="*/ 0 h 344129"/>
                <a:gd name="connsiteX2" fmla="*/ 294430 w 373088"/>
                <a:gd name="connsiteY2" fmla="*/ 0 h 344129"/>
                <a:gd name="connsiteX3" fmla="*/ 373088 w 373088"/>
                <a:gd name="connsiteY3" fmla="*/ 167148 h 344129"/>
                <a:gd name="connsiteX4" fmla="*/ 294430 w 373088"/>
                <a:gd name="connsiteY4" fmla="*/ 344129 h 344129"/>
                <a:gd name="connsiteX5" fmla="*/ 73896 w 373088"/>
                <a:gd name="connsiteY5" fmla="*/ 339367 h 344129"/>
                <a:gd name="connsiteX6" fmla="*/ 0 w 373088"/>
                <a:gd name="connsiteY6" fmla="*/ 165073 h 344129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67148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373088"/>
                <a:gd name="connsiteY0" fmla="*/ 165073 h 339367"/>
                <a:gd name="connsiteX1" fmla="*/ 71515 w 373088"/>
                <a:gd name="connsiteY1" fmla="*/ 0 h 339367"/>
                <a:gd name="connsiteX2" fmla="*/ 294430 w 373088"/>
                <a:gd name="connsiteY2" fmla="*/ 0 h 339367"/>
                <a:gd name="connsiteX3" fmla="*/ 373088 w 373088"/>
                <a:gd name="connsiteY3" fmla="*/ 176673 h 339367"/>
                <a:gd name="connsiteX4" fmla="*/ 294430 w 373088"/>
                <a:gd name="connsiteY4" fmla="*/ 336985 h 339367"/>
                <a:gd name="connsiteX5" fmla="*/ 73896 w 373088"/>
                <a:gd name="connsiteY5" fmla="*/ 339367 h 339367"/>
                <a:gd name="connsiteX6" fmla="*/ 0 w 373088"/>
                <a:gd name="connsiteY6" fmla="*/ 165073 h 339367"/>
                <a:gd name="connsiteX0" fmla="*/ 0 w 432619"/>
                <a:gd name="connsiteY0" fmla="*/ 167454 h 339367"/>
                <a:gd name="connsiteX1" fmla="*/ 131046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133427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3961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  <a:gd name="connsiteX0" fmla="*/ 0 w 432619"/>
                <a:gd name="connsiteY0" fmla="*/ 167454 h 339367"/>
                <a:gd name="connsiteX1" fmla="*/ 71515 w 432619"/>
                <a:gd name="connsiteY1" fmla="*/ 0 h 339367"/>
                <a:gd name="connsiteX2" fmla="*/ 353961 w 432619"/>
                <a:gd name="connsiteY2" fmla="*/ 0 h 339367"/>
                <a:gd name="connsiteX3" fmla="*/ 432619 w 432619"/>
                <a:gd name="connsiteY3" fmla="*/ 176673 h 339367"/>
                <a:gd name="connsiteX4" fmla="*/ 356343 w 432619"/>
                <a:gd name="connsiteY4" fmla="*/ 336985 h 339367"/>
                <a:gd name="connsiteX5" fmla="*/ 71514 w 432619"/>
                <a:gd name="connsiteY5" fmla="*/ 339367 h 339367"/>
                <a:gd name="connsiteX6" fmla="*/ 0 w 432619"/>
                <a:gd name="connsiteY6" fmla="*/ 167454 h 33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19" h="339367">
                  <a:moveTo>
                    <a:pt x="0" y="167454"/>
                  </a:moveTo>
                  <a:lnTo>
                    <a:pt x="71515" y="0"/>
                  </a:lnTo>
                  <a:lnTo>
                    <a:pt x="353961" y="0"/>
                  </a:lnTo>
                  <a:lnTo>
                    <a:pt x="432619" y="176673"/>
                  </a:lnTo>
                  <a:lnTo>
                    <a:pt x="356343" y="336985"/>
                  </a:lnTo>
                  <a:lnTo>
                    <a:pt x="71514" y="339367"/>
                  </a:lnTo>
                  <a:lnTo>
                    <a:pt x="0" y="167454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426" name="TextBox 425"/>
          <p:cNvSpPr txBox="1"/>
          <p:nvPr/>
        </p:nvSpPr>
        <p:spPr>
          <a:xfrm>
            <a:off x="5486400" y="4596415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CLK</a:t>
            </a:r>
            <a:endParaRPr lang="en-US" dirty="0"/>
          </a:p>
        </p:txBody>
      </p:sp>
      <p:sp>
        <p:nvSpPr>
          <p:cNvPr id="427" name="TextBox 426"/>
          <p:cNvSpPr txBox="1"/>
          <p:nvPr/>
        </p:nvSpPr>
        <p:spPr>
          <a:xfrm>
            <a:off x="6156525" y="4593688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2t</a:t>
            </a:r>
            <a:r>
              <a:rPr lang="en-US" b="0" baseline="-25000" dirty="0"/>
              <a:t>CLK</a:t>
            </a:r>
            <a:endParaRPr lang="en-US" dirty="0"/>
          </a:p>
        </p:txBody>
      </p:sp>
      <p:sp>
        <p:nvSpPr>
          <p:cNvPr id="428" name="TextBox 427"/>
          <p:cNvSpPr txBox="1"/>
          <p:nvPr/>
        </p:nvSpPr>
        <p:spPr>
          <a:xfrm>
            <a:off x="6899783" y="4610857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3t</a:t>
            </a:r>
            <a:r>
              <a:rPr lang="en-US" b="0" baseline="-25000" dirty="0"/>
              <a:t>CLK</a:t>
            </a:r>
            <a:endParaRPr lang="en-US" dirty="0"/>
          </a:p>
        </p:txBody>
      </p:sp>
      <p:sp>
        <p:nvSpPr>
          <p:cNvPr id="429" name="TextBox 428"/>
          <p:cNvSpPr txBox="1"/>
          <p:nvPr/>
        </p:nvSpPr>
        <p:spPr>
          <a:xfrm>
            <a:off x="7576422" y="4606355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4t</a:t>
            </a:r>
            <a:r>
              <a:rPr lang="en-US" b="0" baseline="-25000" dirty="0"/>
              <a:t>CLK</a:t>
            </a:r>
            <a:endParaRPr lang="en-US" dirty="0"/>
          </a:p>
        </p:txBody>
      </p:sp>
      <p:sp>
        <p:nvSpPr>
          <p:cNvPr id="430" name="TextBox 429"/>
          <p:cNvSpPr txBox="1"/>
          <p:nvPr/>
        </p:nvSpPr>
        <p:spPr>
          <a:xfrm>
            <a:off x="8349811" y="4629090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5t</a:t>
            </a:r>
            <a:r>
              <a:rPr lang="en-US" b="0" baseline="-25000" dirty="0"/>
              <a:t>CLK</a:t>
            </a:r>
            <a:endParaRPr lang="en-US" dirty="0"/>
          </a:p>
        </p:txBody>
      </p:sp>
      <p:sp>
        <p:nvSpPr>
          <p:cNvPr id="431" name="TextBox 430"/>
          <p:cNvSpPr txBox="1"/>
          <p:nvPr/>
        </p:nvSpPr>
        <p:spPr>
          <a:xfrm>
            <a:off x="4876543" y="460405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0</a:t>
            </a:r>
            <a:endParaRPr lang="en-US" dirty="0"/>
          </a:p>
        </p:txBody>
      </p:sp>
      <p:cxnSp>
        <p:nvCxnSpPr>
          <p:cNvPr id="434" name="Straight Connector 433"/>
          <p:cNvCxnSpPr/>
          <p:nvPr/>
        </p:nvCxnSpPr>
        <p:spPr bwMode="auto">
          <a:xfrm>
            <a:off x="4947094" y="4520594"/>
            <a:ext cx="3914704" cy="26254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5" name="TextBox 434"/>
          <p:cNvSpPr txBox="1"/>
          <p:nvPr/>
        </p:nvSpPr>
        <p:spPr>
          <a:xfrm>
            <a:off x="4323136" y="4234285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CLK</a:t>
            </a:r>
            <a:endParaRPr lang="en-US" sz="1600" b="0" baseline="-25000" dirty="0"/>
          </a:p>
        </p:txBody>
      </p:sp>
      <p:grpSp>
        <p:nvGrpSpPr>
          <p:cNvPr id="20509" name="Group 20508"/>
          <p:cNvGrpSpPr/>
          <p:nvPr/>
        </p:nvGrpSpPr>
        <p:grpSpPr>
          <a:xfrm>
            <a:off x="5053781" y="4267200"/>
            <a:ext cx="3692388" cy="282485"/>
            <a:chOff x="5053781" y="4139380"/>
            <a:chExt cx="3692388" cy="410305"/>
          </a:xfrm>
        </p:grpSpPr>
        <p:sp>
          <p:nvSpPr>
            <p:cNvPr id="20508" name="Freeform 20507"/>
            <p:cNvSpPr/>
            <p:nvPr/>
          </p:nvSpPr>
          <p:spPr bwMode="auto">
            <a:xfrm>
              <a:off x="5053781" y="4139380"/>
              <a:ext cx="737419" cy="390277"/>
            </a:xfrm>
            <a:custGeom>
              <a:avLst/>
              <a:gdLst>
                <a:gd name="connsiteX0" fmla="*/ 0 w 747252"/>
                <a:gd name="connsiteY0" fmla="*/ 383458 h 383458"/>
                <a:gd name="connsiteX1" fmla="*/ 9833 w 747252"/>
                <a:gd name="connsiteY1" fmla="*/ 0 h 383458"/>
                <a:gd name="connsiteX2" fmla="*/ 353962 w 747252"/>
                <a:gd name="connsiteY2" fmla="*/ 0 h 383458"/>
                <a:gd name="connsiteX3" fmla="*/ 353962 w 747252"/>
                <a:gd name="connsiteY3" fmla="*/ 383458 h 383458"/>
                <a:gd name="connsiteX4" fmla="*/ 747252 w 747252"/>
                <a:gd name="connsiteY4" fmla="*/ 373625 h 383458"/>
                <a:gd name="connsiteX5" fmla="*/ 747252 w 747252"/>
                <a:gd name="connsiteY5" fmla="*/ 373625 h 383458"/>
                <a:gd name="connsiteX0" fmla="*/ 0 w 773952"/>
                <a:gd name="connsiteY0" fmla="*/ 383458 h 412954"/>
                <a:gd name="connsiteX1" fmla="*/ 9833 w 773952"/>
                <a:gd name="connsiteY1" fmla="*/ 0 h 412954"/>
                <a:gd name="connsiteX2" fmla="*/ 353962 w 773952"/>
                <a:gd name="connsiteY2" fmla="*/ 0 h 412954"/>
                <a:gd name="connsiteX3" fmla="*/ 353962 w 773952"/>
                <a:gd name="connsiteY3" fmla="*/ 383458 h 412954"/>
                <a:gd name="connsiteX4" fmla="*/ 747252 w 773952"/>
                <a:gd name="connsiteY4" fmla="*/ 373625 h 412954"/>
                <a:gd name="connsiteX5" fmla="*/ 737419 w 773952"/>
                <a:gd name="connsiteY5" fmla="*/ 412954 h 412954"/>
                <a:gd name="connsiteX0" fmla="*/ 0 w 747252"/>
                <a:gd name="connsiteY0" fmla="*/ 383458 h 383458"/>
                <a:gd name="connsiteX1" fmla="*/ 9833 w 747252"/>
                <a:gd name="connsiteY1" fmla="*/ 0 h 383458"/>
                <a:gd name="connsiteX2" fmla="*/ 353962 w 747252"/>
                <a:gd name="connsiteY2" fmla="*/ 0 h 383458"/>
                <a:gd name="connsiteX3" fmla="*/ 353962 w 747252"/>
                <a:gd name="connsiteY3" fmla="*/ 383458 h 383458"/>
                <a:gd name="connsiteX4" fmla="*/ 747252 w 747252"/>
                <a:gd name="connsiteY4" fmla="*/ 373625 h 383458"/>
                <a:gd name="connsiteX0" fmla="*/ 0 w 747252"/>
                <a:gd name="connsiteY0" fmla="*/ 383458 h 393290"/>
                <a:gd name="connsiteX1" fmla="*/ 9833 w 747252"/>
                <a:gd name="connsiteY1" fmla="*/ 0 h 393290"/>
                <a:gd name="connsiteX2" fmla="*/ 353962 w 747252"/>
                <a:gd name="connsiteY2" fmla="*/ 0 h 393290"/>
                <a:gd name="connsiteX3" fmla="*/ 353962 w 747252"/>
                <a:gd name="connsiteY3" fmla="*/ 383458 h 393290"/>
                <a:gd name="connsiteX4" fmla="*/ 747252 w 747252"/>
                <a:gd name="connsiteY4" fmla="*/ 393290 h 393290"/>
                <a:gd name="connsiteX0" fmla="*/ 0 w 747252"/>
                <a:gd name="connsiteY0" fmla="*/ 383458 h 383625"/>
                <a:gd name="connsiteX1" fmla="*/ 9833 w 747252"/>
                <a:gd name="connsiteY1" fmla="*/ 0 h 383625"/>
                <a:gd name="connsiteX2" fmla="*/ 353962 w 747252"/>
                <a:gd name="connsiteY2" fmla="*/ 0 h 383625"/>
                <a:gd name="connsiteX3" fmla="*/ 353962 w 747252"/>
                <a:gd name="connsiteY3" fmla="*/ 383458 h 383625"/>
                <a:gd name="connsiteX4" fmla="*/ 747252 w 747252"/>
                <a:gd name="connsiteY4" fmla="*/ 383625 h 383625"/>
                <a:gd name="connsiteX0" fmla="*/ 0 w 737419"/>
                <a:gd name="connsiteY0" fmla="*/ 364129 h 383625"/>
                <a:gd name="connsiteX1" fmla="*/ 0 w 737419"/>
                <a:gd name="connsiteY1" fmla="*/ 0 h 383625"/>
                <a:gd name="connsiteX2" fmla="*/ 344129 w 737419"/>
                <a:gd name="connsiteY2" fmla="*/ 0 h 383625"/>
                <a:gd name="connsiteX3" fmla="*/ 344129 w 737419"/>
                <a:gd name="connsiteY3" fmla="*/ 383458 h 383625"/>
                <a:gd name="connsiteX4" fmla="*/ 737419 w 737419"/>
                <a:gd name="connsiteY4" fmla="*/ 383625 h 38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419" h="383625">
                  <a:moveTo>
                    <a:pt x="0" y="364129"/>
                  </a:moveTo>
                  <a:lnTo>
                    <a:pt x="0" y="0"/>
                  </a:lnTo>
                  <a:lnTo>
                    <a:pt x="344129" y="0"/>
                  </a:lnTo>
                  <a:lnTo>
                    <a:pt x="344129" y="383458"/>
                  </a:lnTo>
                  <a:cubicBezTo>
                    <a:pt x="475226" y="380180"/>
                    <a:pt x="673510" y="378709"/>
                    <a:pt x="737419" y="383625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8" name="Freeform 437"/>
            <p:cNvSpPr/>
            <p:nvPr/>
          </p:nvSpPr>
          <p:spPr bwMode="auto">
            <a:xfrm>
              <a:off x="5783266" y="4144380"/>
              <a:ext cx="737419" cy="390277"/>
            </a:xfrm>
            <a:custGeom>
              <a:avLst/>
              <a:gdLst>
                <a:gd name="connsiteX0" fmla="*/ 0 w 747252"/>
                <a:gd name="connsiteY0" fmla="*/ 383458 h 383458"/>
                <a:gd name="connsiteX1" fmla="*/ 9833 w 747252"/>
                <a:gd name="connsiteY1" fmla="*/ 0 h 383458"/>
                <a:gd name="connsiteX2" fmla="*/ 353962 w 747252"/>
                <a:gd name="connsiteY2" fmla="*/ 0 h 383458"/>
                <a:gd name="connsiteX3" fmla="*/ 353962 w 747252"/>
                <a:gd name="connsiteY3" fmla="*/ 383458 h 383458"/>
                <a:gd name="connsiteX4" fmla="*/ 747252 w 747252"/>
                <a:gd name="connsiteY4" fmla="*/ 373625 h 383458"/>
                <a:gd name="connsiteX5" fmla="*/ 747252 w 747252"/>
                <a:gd name="connsiteY5" fmla="*/ 373625 h 383458"/>
                <a:gd name="connsiteX0" fmla="*/ 0 w 773952"/>
                <a:gd name="connsiteY0" fmla="*/ 383458 h 412954"/>
                <a:gd name="connsiteX1" fmla="*/ 9833 w 773952"/>
                <a:gd name="connsiteY1" fmla="*/ 0 h 412954"/>
                <a:gd name="connsiteX2" fmla="*/ 353962 w 773952"/>
                <a:gd name="connsiteY2" fmla="*/ 0 h 412954"/>
                <a:gd name="connsiteX3" fmla="*/ 353962 w 773952"/>
                <a:gd name="connsiteY3" fmla="*/ 383458 h 412954"/>
                <a:gd name="connsiteX4" fmla="*/ 747252 w 773952"/>
                <a:gd name="connsiteY4" fmla="*/ 373625 h 412954"/>
                <a:gd name="connsiteX5" fmla="*/ 737419 w 773952"/>
                <a:gd name="connsiteY5" fmla="*/ 412954 h 412954"/>
                <a:gd name="connsiteX0" fmla="*/ 0 w 747252"/>
                <a:gd name="connsiteY0" fmla="*/ 383458 h 383458"/>
                <a:gd name="connsiteX1" fmla="*/ 9833 w 747252"/>
                <a:gd name="connsiteY1" fmla="*/ 0 h 383458"/>
                <a:gd name="connsiteX2" fmla="*/ 353962 w 747252"/>
                <a:gd name="connsiteY2" fmla="*/ 0 h 383458"/>
                <a:gd name="connsiteX3" fmla="*/ 353962 w 747252"/>
                <a:gd name="connsiteY3" fmla="*/ 383458 h 383458"/>
                <a:gd name="connsiteX4" fmla="*/ 747252 w 747252"/>
                <a:gd name="connsiteY4" fmla="*/ 373625 h 383458"/>
                <a:gd name="connsiteX0" fmla="*/ 0 w 747252"/>
                <a:gd name="connsiteY0" fmla="*/ 383458 h 393290"/>
                <a:gd name="connsiteX1" fmla="*/ 9833 w 747252"/>
                <a:gd name="connsiteY1" fmla="*/ 0 h 393290"/>
                <a:gd name="connsiteX2" fmla="*/ 353962 w 747252"/>
                <a:gd name="connsiteY2" fmla="*/ 0 h 393290"/>
                <a:gd name="connsiteX3" fmla="*/ 353962 w 747252"/>
                <a:gd name="connsiteY3" fmla="*/ 383458 h 393290"/>
                <a:gd name="connsiteX4" fmla="*/ 747252 w 747252"/>
                <a:gd name="connsiteY4" fmla="*/ 393290 h 393290"/>
                <a:gd name="connsiteX0" fmla="*/ 0 w 747252"/>
                <a:gd name="connsiteY0" fmla="*/ 383458 h 383625"/>
                <a:gd name="connsiteX1" fmla="*/ 9833 w 747252"/>
                <a:gd name="connsiteY1" fmla="*/ 0 h 383625"/>
                <a:gd name="connsiteX2" fmla="*/ 353962 w 747252"/>
                <a:gd name="connsiteY2" fmla="*/ 0 h 383625"/>
                <a:gd name="connsiteX3" fmla="*/ 353962 w 747252"/>
                <a:gd name="connsiteY3" fmla="*/ 383458 h 383625"/>
                <a:gd name="connsiteX4" fmla="*/ 747252 w 747252"/>
                <a:gd name="connsiteY4" fmla="*/ 383625 h 383625"/>
                <a:gd name="connsiteX0" fmla="*/ 0 w 737419"/>
                <a:gd name="connsiteY0" fmla="*/ 364129 h 383625"/>
                <a:gd name="connsiteX1" fmla="*/ 0 w 737419"/>
                <a:gd name="connsiteY1" fmla="*/ 0 h 383625"/>
                <a:gd name="connsiteX2" fmla="*/ 344129 w 737419"/>
                <a:gd name="connsiteY2" fmla="*/ 0 h 383625"/>
                <a:gd name="connsiteX3" fmla="*/ 344129 w 737419"/>
                <a:gd name="connsiteY3" fmla="*/ 383458 h 383625"/>
                <a:gd name="connsiteX4" fmla="*/ 737419 w 737419"/>
                <a:gd name="connsiteY4" fmla="*/ 383625 h 38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419" h="383625">
                  <a:moveTo>
                    <a:pt x="0" y="364129"/>
                  </a:moveTo>
                  <a:lnTo>
                    <a:pt x="0" y="0"/>
                  </a:lnTo>
                  <a:lnTo>
                    <a:pt x="344129" y="0"/>
                  </a:lnTo>
                  <a:lnTo>
                    <a:pt x="344129" y="383458"/>
                  </a:lnTo>
                  <a:cubicBezTo>
                    <a:pt x="475226" y="380180"/>
                    <a:pt x="673510" y="378709"/>
                    <a:pt x="737419" y="383625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9" name="Freeform 438"/>
            <p:cNvSpPr/>
            <p:nvPr/>
          </p:nvSpPr>
          <p:spPr bwMode="auto">
            <a:xfrm>
              <a:off x="6526997" y="4149380"/>
              <a:ext cx="737419" cy="390277"/>
            </a:xfrm>
            <a:custGeom>
              <a:avLst/>
              <a:gdLst>
                <a:gd name="connsiteX0" fmla="*/ 0 w 747252"/>
                <a:gd name="connsiteY0" fmla="*/ 383458 h 383458"/>
                <a:gd name="connsiteX1" fmla="*/ 9833 w 747252"/>
                <a:gd name="connsiteY1" fmla="*/ 0 h 383458"/>
                <a:gd name="connsiteX2" fmla="*/ 353962 w 747252"/>
                <a:gd name="connsiteY2" fmla="*/ 0 h 383458"/>
                <a:gd name="connsiteX3" fmla="*/ 353962 w 747252"/>
                <a:gd name="connsiteY3" fmla="*/ 383458 h 383458"/>
                <a:gd name="connsiteX4" fmla="*/ 747252 w 747252"/>
                <a:gd name="connsiteY4" fmla="*/ 373625 h 383458"/>
                <a:gd name="connsiteX5" fmla="*/ 747252 w 747252"/>
                <a:gd name="connsiteY5" fmla="*/ 373625 h 383458"/>
                <a:gd name="connsiteX0" fmla="*/ 0 w 773952"/>
                <a:gd name="connsiteY0" fmla="*/ 383458 h 412954"/>
                <a:gd name="connsiteX1" fmla="*/ 9833 w 773952"/>
                <a:gd name="connsiteY1" fmla="*/ 0 h 412954"/>
                <a:gd name="connsiteX2" fmla="*/ 353962 w 773952"/>
                <a:gd name="connsiteY2" fmla="*/ 0 h 412954"/>
                <a:gd name="connsiteX3" fmla="*/ 353962 w 773952"/>
                <a:gd name="connsiteY3" fmla="*/ 383458 h 412954"/>
                <a:gd name="connsiteX4" fmla="*/ 747252 w 773952"/>
                <a:gd name="connsiteY4" fmla="*/ 373625 h 412954"/>
                <a:gd name="connsiteX5" fmla="*/ 737419 w 773952"/>
                <a:gd name="connsiteY5" fmla="*/ 412954 h 412954"/>
                <a:gd name="connsiteX0" fmla="*/ 0 w 747252"/>
                <a:gd name="connsiteY0" fmla="*/ 383458 h 383458"/>
                <a:gd name="connsiteX1" fmla="*/ 9833 w 747252"/>
                <a:gd name="connsiteY1" fmla="*/ 0 h 383458"/>
                <a:gd name="connsiteX2" fmla="*/ 353962 w 747252"/>
                <a:gd name="connsiteY2" fmla="*/ 0 h 383458"/>
                <a:gd name="connsiteX3" fmla="*/ 353962 w 747252"/>
                <a:gd name="connsiteY3" fmla="*/ 383458 h 383458"/>
                <a:gd name="connsiteX4" fmla="*/ 747252 w 747252"/>
                <a:gd name="connsiteY4" fmla="*/ 373625 h 383458"/>
                <a:gd name="connsiteX0" fmla="*/ 0 w 747252"/>
                <a:gd name="connsiteY0" fmla="*/ 383458 h 393290"/>
                <a:gd name="connsiteX1" fmla="*/ 9833 w 747252"/>
                <a:gd name="connsiteY1" fmla="*/ 0 h 393290"/>
                <a:gd name="connsiteX2" fmla="*/ 353962 w 747252"/>
                <a:gd name="connsiteY2" fmla="*/ 0 h 393290"/>
                <a:gd name="connsiteX3" fmla="*/ 353962 w 747252"/>
                <a:gd name="connsiteY3" fmla="*/ 383458 h 393290"/>
                <a:gd name="connsiteX4" fmla="*/ 747252 w 747252"/>
                <a:gd name="connsiteY4" fmla="*/ 393290 h 393290"/>
                <a:gd name="connsiteX0" fmla="*/ 0 w 747252"/>
                <a:gd name="connsiteY0" fmla="*/ 383458 h 383625"/>
                <a:gd name="connsiteX1" fmla="*/ 9833 w 747252"/>
                <a:gd name="connsiteY1" fmla="*/ 0 h 383625"/>
                <a:gd name="connsiteX2" fmla="*/ 353962 w 747252"/>
                <a:gd name="connsiteY2" fmla="*/ 0 h 383625"/>
                <a:gd name="connsiteX3" fmla="*/ 353962 w 747252"/>
                <a:gd name="connsiteY3" fmla="*/ 383458 h 383625"/>
                <a:gd name="connsiteX4" fmla="*/ 747252 w 747252"/>
                <a:gd name="connsiteY4" fmla="*/ 383625 h 383625"/>
                <a:gd name="connsiteX0" fmla="*/ 0 w 737419"/>
                <a:gd name="connsiteY0" fmla="*/ 364129 h 383625"/>
                <a:gd name="connsiteX1" fmla="*/ 0 w 737419"/>
                <a:gd name="connsiteY1" fmla="*/ 0 h 383625"/>
                <a:gd name="connsiteX2" fmla="*/ 344129 w 737419"/>
                <a:gd name="connsiteY2" fmla="*/ 0 h 383625"/>
                <a:gd name="connsiteX3" fmla="*/ 344129 w 737419"/>
                <a:gd name="connsiteY3" fmla="*/ 383458 h 383625"/>
                <a:gd name="connsiteX4" fmla="*/ 737419 w 737419"/>
                <a:gd name="connsiteY4" fmla="*/ 383625 h 38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419" h="383625">
                  <a:moveTo>
                    <a:pt x="0" y="364129"/>
                  </a:moveTo>
                  <a:lnTo>
                    <a:pt x="0" y="0"/>
                  </a:lnTo>
                  <a:lnTo>
                    <a:pt x="344129" y="0"/>
                  </a:lnTo>
                  <a:lnTo>
                    <a:pt x="344129" y="383458"/>
                  </a:lnTo>
                  <a:cubicBezTo>
                    <a:pt x="475226" y="380180"/>
                    <a:pt x="673510" y="378709"/>
                    <a:pt x="737419" y="383625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0" name="Freeform 439"/>
            <p:cNvSpPr/>
            <p:nvPr/>
          </p:nvSpPr>
          <p:spPr bwMode="auto">
            <a:xfrm>
              <a:off x="7272906" y="4159408"/>
              <a:ext cx="737419" cy="390277"/>
            </a:xfrm>
            <a:custGeom>
              <a:avLst/>
              <a:gdLst>
                <a:gd name="connsiteX0" fmla="*/ 0 w 747252"/>
                <a:gd name="connsiteY0" fmla="*/ 383458 h 383458"/>
                <a:gd name="connsiteX1" fmla="*/ 9833 w 747252"/>
                <a:gd name="connsiteY1" fmla="*/ 0 h 383458"/>
                <a:gd name="connsiteX2" fmla="*/ 353962 w 747252"/>
                <a:gd name="connsiteY2" fmla="*/ 0 h 383458"/>
                <a:gd name="connsiteX3" fmla="*/ 353962 w 747252"/>
                <a:gd name="connsiteY3" fmla="*/ 383458 h 383458"/>
                <a:gd name="connsiteX4" fmla="*/ 747252 w 747252"/>
                <a:gd name="connsiteY4" fmla="*/ 373625 h 383458"/>
                <a:gd name="connsiteX5" fmla="*/ 747252 w 747252"/>
                <a:gd name="connsiteY5" fmla="*/ 373625 h 383458"/>
                <a:gd name="connsiteX0" fmla="*/ 0 w 773952"/>
                <a:gd name="connsiteY0" fmla="*/ 383458 h 412954"/>
                <a:gd name="connsiteX1" fmla="*/ 9833 w 773952"/>
                <a:gd name="connsiteY1" fmla="*/ 0 h 412954"/>
                <a:gd name="connsiteX2" fmla="*/ 353962 w 773952"/>
                <a:gd name="connsiteY2" fmla="*/ 0 h 412954"/>
                <a:gd name="connsiteX3" fmla="*/ 353962 w 773952"/>
                <a:gd name="connsiteY3" fmla="*/ 383458 h 412954"/>
                <a:gd name="connsiteX4" fmla="*/ 747252 w 773952"/>
                <a:gd name="connsiteY4" fmla="*/ 373625 h 412954"/>
                <a:gd name="connsiteX5" fmla="*/ 737419 w 773952"/>
                <a:gd name="connsiteY5" fmla="*/ 412954 h 412954"/>
                <a:gd name="connsiteX0" fmla="*/ 0 w 747252"/>
                <a:gd name="connsiteY0" fmla="*/ 383458 h 383458"/>
                <a:gd name="connsiteX1" fmla="*/ 9833 w 747252"/>
                <a:gd name="connsiteY1" fmla="*/ 0 h 383458"/>
                <a:gd name="connsiteX2" fmla="*/ 353962 w 747252"/>
                <a:gd name="connsiteY2" fmla="*/ 0 h 383458"/>
                <a:gd name="connsiteX3" fmla="*/ 353962 w 747252"/>
                <a:gd name="connsiteY3" fmla="*/ 383458 h 383458"/>
                <a:gd name="connsiteX4" fmla="*/ 747252 w 747252"/>
                <a:gd name="connsiteY4" fmla="*/ 373625 h 383458"/>
                <a:gd name="connsiteX0" fmla="*/ 0 w 747252"/>
                <a:gd name="connsiteY0" fmla="*/ 383458 h 393290"/>
                <a:gd name="connsiteX1" fmla="*/ 9833 w 747252"/>
                <a:gd name="connsiteY1" fmla="*/ 0 h 393290"/>
                <a:gd name="connsiteX2" fmla="*/ 353962 w 747252"/>
                <a:gd name="connsiteY2" fmla="*/ 0 h 393290"/>
                <a:gd name="connsiteX3" fmla="*/ 353962 w 747252"/>
                <a:gd name="connsiteY3" fmla="*/ 383458 h 393290"/>
                <a:gd name="connsiteX4" fmla="*/ 747252 w 747252"/>
                <a:gd name="connsiteY4" fmla="*/ 393290 h 393290"/>
                <a:gd name="connsiteX0" fmla="*/ 0 w 747252"/>
                <a:gd name="connsiteY0" fmla="*/ 383458 h 383625"/>
                <a:gd name="connsiteX1" fmla="*/ 9833 w 747252"/>
                <a:gd name="connsiteY1" fmla="*/ 0 h 383625"/>
                <a:gd name="connsiteX2" fmla="*/ 353962 w 747252"/>
                <a:gd name="connsiteY2" fmla="*/ 0 h 383625"/>
                <a:gd name="connsiteX3" fmla="*/ 353962 w 747252"/>
                <a:gd name="connsiteY3" fmla="*/ 383458 h 383625"/>
                <a:gd name="connsiteX4" fmla="*/ 747252 w 747252"/>
                <a:gd name="connsiteY4" fmla="*/ 383625 h 383625"/>
                <a:gd name="connsiteX0" fmla="*/ 0 w 737419"/>
                <a:gd name="connsiteY0" fmla="*/ 364129 h 383625"/>
                <a:gd name="connsiteX1" fmla="*/ 0 w 737419"/>
                <a:gd name="connsiteY1" fmla="*/ 0 h 383625"/>
                <a:gd name="connsiteX2" fmla="*/ 344129 w 737419"/>
                <a:gd name="connsiteY2" fmla="*/ 0 h 383625"/>
                <a:gd name="connsiteX3" fmla="*/ 344129 w 737419"/>
                <a:gd name="connsiteY3" fmla="*/ 383458 h 383625"/>
                <a:gd name="connsiteX4" fmla="*/ 737419 w 737419"/>
                <a:gd name="connsiteY4" fmla="*/ 383625 h 38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419" h="383625">
                  <a:moveTo>
                    <a:pt x="0" y="364129"/>
                  </a:moveTo>
                  <a:lnTo>
                    <a:pt x="0" y="0"/>
                  </a:lnTo>
                  <a:lnTo>
                    <a:pt x="344129" y="0"/>
                  </a:lnTo>
                  <a:lnTo>
                    <a:pt x="344129" y="383458"/>
                  </a:lnTo>
                  <a:cubicBezTo>
                    <a:pt x="475226" y="380180"/>
                    <a:pt x="673510" y="378709"/>
                    <a:pt x="737419" y="383625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1" name="Freeform 440"/>
            <p:cNvSpPr/>
            <p:nvPr/>
          </p:nvSpPr>
          <p:spPr bwMode="auto">
            <a:xfrm>
              <a:off x="8008750" y="4159407"/>
              <a:ext cx="737419" cy="390277"/>
            </a:xfrm>
            <a:custGeom>
              <a:avLst/>
              <a:gdLst>
                <a:gd name="connsiteX0" fmla="*/ 0 w 747252"/>
                <a:gd name="connsiteY0" fmla="*/ 383458 h 383458"/>
                <a:gd name="connsiteX1" fmla="*/ 9833 w 747252"/>
                <a:gd name="connsiteY1" fmla="*/ 0 h 383458"/>
                <a:gd name="connsiteX2" fmla="*/ 353962 w 747252"/>
                <a:gd name="connsiteY2" fmla="*/ 0 h 383458"/>
                <a:gd name="connsiteX3" fmla="*/ 353962 w 747252"/>
                <a:gd name="connsiteY3" fmla="*/ 383458 h 383458"/>
                <a:gd name="connsiteX4" fmla="*/ 747252 w 747252"/>
                <a:gd name="connsiteY4" fmla="*/ 373625 h 383458"/>
                <a:gd name="connsiteX5" fmla="*/ 747252 w 747252"/>
                <a:gd name="connsiteY5" fmla="*/ 373625 h 383458"/>
                <a:gd name="connsiteX0" fmla="*/ 0 w 773952"/>
                <a:gd name="connsiteY0" fmla="*/ 383458 h 412954"/>
                <a:gd name="connsiteX1" fmla="*/ 9833 w 773952"/>
                <a:gd name="connsiteY1" fmla="*/ 0 h 412954"/>
                <a:gd name="connsiteX2" fmla="*/ 353962 w 773952"/>
                <a:gd name="connsiteY2" fmla="*/ 0 h 412954"/>
                <a:gd name="connsiteX3" fmla="*/ 353962 w 773952"/>
                <a:gd name="connsiteY3" fmla="*/ 383458 h 412954"/>
                <a:gd name="connsiteX4" fmla="*/ 747252 w 773952"/>
                <a:gd name="connsiteY4" fmla="*/ 373625 h 412954"/>
                <a:gd name="connsiteX5" fmla="*/ 737419 w 773952"/>
                <a:gd name="connsiteY5" fmla="*/ 412954 h 412954"/>
                <a:gd name="connsiteX0" fmla="*/ 0 w 747252"/>
                <a:gd name="connsiteY0" fmla="*/ 383458 h 383458"/>
                <a:gd name="connsiteX1" fmla="*/ 9833 w 747252"/>
                <a:gd name="connsiteY1" fmla="*/ 0 h 383458"/>
                <a:gd name="connsiteX2" fmla="*/ 353962 w 747252"/>
                <a:gd name="connsiteY2" fmla="*/ 0 h 383458"/>
                <a:gd name="connsiteX3" fmla="*/ 353962 w 747252"/>
                <a:gd name="connsiteY3" fmla="*/ 383458 h 383458"/>
                <a:gd name="connsiteX4" fmla="*/ 747252 w 747252"/>
                <a:gd name="connsiteY4" fmla="*/ 373625 h 383458"/>
                <a:gd name="connsiteX0" fmla="*/ 0 w 747252"/>
                <a:gd name="connsiteY0" fmla="*/ 383458 h 393290"/>
                <a:gd name="connsiteX1" fmla="*/ 9833 w 747252"/>
                <a:gd name="connsiteY1" fmla="*/ 0 h 393290"/>
                <a:gd name="connsiteX2" fmla="*/ 353962 w 747252"/>
                <a:gd name="connsiteY2" fmla="*/ 0 h 393290"/>
                <a:gd name="connsiteX3" fmla="*/ 353962 w 747252"/>
                <a:gd name="connsiteY3" fmla="*/ 383458 h 393290"/>
                <a:gd name="connsiteX4" fmla="*/ 747252 w 747252"/>
                <a:gd name="connsiteY4" fmla="*/ 393290 h 393290"/>
                <a:gd name="connsiteX0" fmla="*/ 0 w 747252"/>
                <a:gd name="connsiteY0" fmla="*/ 383458 h 383625"/>
                <a:gd name="connsiteX1" fmla="*/ 9833 w 747252"/>
                <a:gd name="connsiteY1" fmla="*/ 0 h 383625"/>
                <a:gd name="connsiteX2" fmla="*/ 353962 w 747252"/>
                <a:gd name="connsiteY2" fmla="*/ 0 h 383625"/>
                <a:gd name="connsiteX3" fmla="*/ 353962 w 747252"/>
                <a:gd name="connsiteY3" fmla="*/ 383458 h 383625"/>
                <a:gd name="connsiteX4" fmla="*/ 747252 w 747252"/>
                <a:gd name="connsiteY4" fmla="*/ 383625 h 383625"/>
                <a:gd name="connsiteX0" fmla="*/ 0 w 737419"/>
                <a:gd name="connsiteY0" fmla="*/ 364129 h 383625"/>
                <a:gd name="connsiteX1" fmla="*/ 0 w 737419"/>
                <a:gd name="connsiteY1" fmla="*/ 0 h 383625"/>
                <a:gd name="connsiteX2" fmla="*/ 344129 w 737419"/>
                <a:gd name="connsiteY2" fmla="*/ 0 h 383625"/>
                <a:gd name="connsiteX3" fmla="*/ 344129 w 737419"/>
                <a:gd name="connsiteY3" fmla="*/ 383458 h 383625"/>
                <a:gd name="connsiteX4" fmla="*/ 737419 w 737419"/>
                <a:gd name="connsiteY4" fmla="*/ 383625 h 38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419" h="383625">
                  <a:moveTo>
                    <a:pt x="0" y="364129"/>
                  </a:moveTo>
                  <a:lnTo>
                    <a:pt x="0" y="0"/>
                  </a:lnTo>
                  <a:lnTo>
                    <a:pt x="344129" y="0"/>
                  </a:lnTo>
                  <a:lnTo>
                    <a:pt x="344129" y="383458"/>
                  </a:lnTo>
                  <a:cubicBezTo>
                    <a:pt x="475226" y="380180"/>
                    <a:pt x="673510" y="378709"/>
                    <a:pt x="737419" y="383625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444" name="Rectangle 4"/>
          <p:cNvSpPr>
            <a:spLocks noChangeArrowheads="1"/>
          </p:cNvSpPr>
          <p:nvPr/>
        </p:nvSpPr>
        <p:spPr bwMode="auto">
          <a:xfrm>
            <a:off x="2589981" y="5410200"/>
            <a:ext cx="5182419" cy="49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 err="1"/>
              <a:t>t</a:t>
            </a:r>
            <a:r>
              <a:rPr lang="en-US" b="0" baseline="-25000" dirty="0" err="1"/>
              <a:t>CLK</a:t>
            </a:r>
            <a:r>
              <a:rPr lang="en-US" b="0" dirty="0"/>
              <a:t> ≥ </a:t>
            </a:r>
            <a:r>
              <a:rPr lang="en-US" b="0" dirty="0" err="1"/>
              <a:t>t</a:t>
            </a:r>
            <a:r>
              <a:rPr lang="en-US" b="0" baseline="-25000" dirty="0" err="1"/>
              <a:t>pCQ</a:t>
            </a:r>
            <a:r>
              <a:rPr lang="en-US" b="0" dirty="0"/>
              <a:t>(REG) + 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(CL) + </a:t>
            </a:r>
            <a:r>
              <a:rPr lang="en-US" b="0" dirty="0" err="1"/>
              <a:t>t</a:t>
            </a:r>
            <a:r>
              <a:rPr lang="en-US" b="0" baseline="-25000" dirty="0" err="1"/>
              <a:t>SU</a:t>
            </a:r>
            <a:r>
              <a:rPr lang="en-US" b="0" dirty="0"/>
              <a:t>(REG)</a:t>
            </a:r>
          </a:p>
        </p:txBody>
      </p:sp>
    </p:spTree>
    <p:extLst>
      <p:ext uri="{BB962C8B-B14F-4D97-AF65-F5344CB8AC3E}">
        <p14:creationId xmlns:p14="http://schemas.microsoft.com/office/powerpoint/2010/main" val="319620335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267092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Pipeline Design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Naïve approach</a:t>
            </a:r>
          </a:p>
          <a:p>
            <a:pPr lvl="1"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Design CL circuit first</a:t>
            </a:r>
          </a:p>
          <a:p>
            <a:pPr lvl="1"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Break the flow by adding registers until max throughput is achieved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Problem: </a:t>
            </a:r>
            <a:r>
              <a:rPr lang="en-US" b="0" dirty="0"/>
              <a:t>unbalanced paths!</a:t>
            </a:r>
            <a:endParaRPr lang="en-US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664283" y="3743503"/>
            <a:ext cx="484391" cy="18178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64283" y="4335963"/>
            <a:ext cx="484391" cy="1839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>
            <a:endCxn id="21" idx="1"/>
          </p:cNvCxnSpPr>
          <p:nvPr/>
        </p:nvCxnSpPr>
        <p:spPr bwMode="auto">
          <a:xfrm>
            <a:off x="1644407" y="4130624"/>
            <a:ext cx="505343" cy="53613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645483" y="4886503"/>
            <a:ext cx="533400" cy="98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pSp>
        <p:nvGrpSpPr>
          <p:cNvPr id="20" name="Group 19"/>
          <p:cNvGrpSpPr/>
          <p:nvPr/>
        </p:nvGrpSpPr>
        <p:grpSpPr>
          <a:xfrm>
            <a:off x="2064696" y="4581703"/>
            <a:ext cx="580787" cy="580787"/>
            <a:chOff x="1600199" y="3809999"/>
            <a:chExt cx="580787" cy="580787"/>
          </a:xfrm>
        </p:grpSpPr>
        <p:sp>
          <p:nvSpPr>
            <p:cNvPr id="21" name="Oval 20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63620" y="3813264"/>
            <a:ext cx="580787" cy="580787"/>
            <a:chOff x="1600199" y="3809999"/>
            <a:chExt cx="580787" cy="580787"/>
          </a:xfrm>
        </p:grpSpPr>
        <p:sp>
          <p:nvSpPr>
            <p:cNvPr id="29" name="Oval 28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cxnSp>
        <p:nvCxnSpPr>
          <p:cNvPr id="32" name="Straight Arrow Connector 31"/>
          <p:cNvCxnSpPr>
            <a:endCxn id="21" idx="3"/>
          </p:cNvCxnSpPr>
          <p:nvPr/>
        </p:nvCxnSpPr>
        <p:spPr bwMode="auto">
          <a:xfrm flipV="1">
            <a:off x="664283" y="5077436"/>
            <a:ext cx="1485467" cy="34246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230349" y="349412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30349" y="426664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y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28600" y="516249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803220" y="3984991"/>
            <a:ext cx="590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x+y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150944" y="4666757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x+y+z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4896806" y="3591103"/>
            <a:ext cx="484391" cy="18178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V="1">
            <a:off x="4896806" y="4183563"/>
            <a:ext cx="484391" cy="1839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>
            <a:endCxn id="48" idx="1"/>
          </p:cNvCxnSpPr>
          <p:nvPr/>
        </p:nvCxnSpPr>
        <p:spPr bwMode="auto">
          <a:xfrm>
            <a:off x="5876930" y="3978224"/>
            <a:ext cx="505343" cy="53613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6878006" y="4734103"/>
            <a:ext cx="533400" cy="98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pSp>
        <p:nvGrpSpPr>
          <p:cNvPr id="47" name="Group 46"/>
          <p:cNvGrpSpPr/>
          <p:nvPr/>
        </p:nvGrpSpPr>
        <p:grpSpPr>
          <a:xfrm>
            <a:off x="6297219" y="4429303"/>
            <a:ext cx="580787" cy="580787"/>
            <a:chOff x="1600199" y="3809999"/>
            <a:chExt cx="580787" cy="580787"/>
          </a:xfrm>
        </p:grpSpPr>
        <p:sp>
          <p:nvSpPr>
            <p:cNvPr id="48" name="Oval 47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sp>
        <p:nvSpPr>
          <p:cNvPr id="50" name="Rectangle 49"/>
          <p:cNvSpPr/>
          <p:nvPr/>
        </p:nvSpPr>
        <p:spPr bwMode="auto">
          <a:xfrm rot="2700000">
            <a:off x="6040113" y="4041596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7015327" y="4543873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296143" y="3660864"/>
            <a:ext cx="580787" cy="580787"/>
            <a:chOff x="1600199" y="3809999"/>
            <a:chExt cx="580787" cy="580787"/>
          </a:xfrm>
        </p:grpSpPr>
        <p:sp>
          <p:nvSpPr>
            <p:cNvPr id="53" name="Oval 52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cxnSp>
        <p:nvCxnSpPr>
          <p:cNvPr id="55" name="Straight Arrow Connector 54"/>
          <p:cNvCxnSpPr>
            <a:endCxn id="48" idx="3"/>
          </p:cNvCxnSpPr>
          <p:nvPr/>
        </p:nvCxnSpPr>
        <p:spPr bwMode="auto">
          <a:xfrm flipV="1">
            <a:off x="4896806" y="4925036"/>
            <a:ext cx="1485467" cy="34246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4462872" y="3341721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x</a:t>
            </a:r>
            <a:r>
              <a:rPr lang="en-US" b="0" baseline="-25000" dirty="0" err="1"/>
              <a:t>n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4462872" y="4114247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y</a:t>
            </a:r>
            <a:r>
              <a:rPr lang="en-US" b="0" baseline="-25000" dirty="0" err="1"/>
              <a:t>n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4461123" y="5010090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z</a:t>
            </a:r>
            <a:r>
              <a:rPr lang="en-US" b="0" baseline="-25000" dirty="0" err="1"/>
              <a:t>n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315405" y="4010321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n-1</a:t>
            </a:r>
            <a:r>
              <a:rPr lang="en-US" b="0" dirty="0"/>
              <a:t>+y</a:t>
            </a:r>
            <a:r>
              <a:rPr lang="en-US" b="0" baseline="-25000" dirty="0"/>
              <a:t>n-1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7383467" y="4514357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n-2</a:t>
            </a:r>
            <a:r>
              <a:rPr lang="en-US" b="0" dirty="0"/>
              <a:t>+y</a:t>
            </a:r>
            <a:r>
              <a:rPr lang="en-US" b="0" baseline="-25000" dirty="0"/>
              <a:t>n-2</a:t>
            </a:r>
            <a:r>
              <a:rPr lang="en-US" b="0" dirty="0"/>
              <a:t>+z</a:t>
            </a:r>
            <a:r>
              <a:rPr lang="en-US" b="0" baseline="-25000" dirty="0"/>
              <a:t>n-1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7379993" y="4518868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n-2</a:t>
            </a:r>
            <a:r>
              <a:rPr lang="en-US" b="0" dirty="0"/>
              <a:t>+y</a:t>
            </a:r>
            <a:r>
              <a:rPr lang="en-US" b="0" baseline="-25000" dirty="0"/>
              <a:t>n-2</a:t>
            </a:r>
            <a:r>
              <a:rPr lang="en-US" b="0" dirty="0"/>
              <a:t>+z</a:t>
            </a:r>
            <a:r>
              <a:rPr lang="en-US" b="0" baseline="-25000" dirty="0"/>
              <a:t>n-2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 bwMode="auto">
          <a:xfrm rot="-900000">
            <a:off x="5968289" y="4797129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198752" y="4962705"/>
            <a:ext cx="559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z</a:t>
            </a:r>
            <a:r>
              <a:rPr lang="en-US" b="0" baseline="-25000" dirty="0"/>
              <a:t>n-1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05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80" grpId="0"/>
      <p:bldP spid="81" grpId="0" animBg="1"/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17620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k-Pipeline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k-pipeline </a:t>
            </a:r>
            <a:r>
              <a:rPr lang="en-US" b="0" dirty="0"/>
              <a:t>is a feed-forward logical circle</a:t>
            </a:r>
          </a:p>
          <a:p>
            <a:pPr lvl="1"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Comprising only CL and registers</a:t>
            </a:r>
          </a:p>
          <a:p>
            <a:pPr lvl="1"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Every path from input to output contains exactly k registers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CL is a 0-pipeline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Pure pipeline</a:t>
            </a:r>
            <a:r>
              <a:rPr lang="en-US" b="0" dirty="0"/>
              <a:t> is a k-pipeline with only one path from input to output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Usually divided into </a:t>
            </a:r>
            <a:r>
              <a:rPr lang="en-US" dirty="0"/>
              <a:t>stages</a:t>
            </a:r>
            <a:r>
              <a:rPr lang="en-US" b="0" dirty="0"/>
              <a:t> 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More complicated pipelines may exist (e.g., with feedback loops or 	paths of unequal length)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436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367119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Abstraction Hierarchy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803387" y="990600"/>
            <a:ext cx="604521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Application Software</a:t>
            </a:r>
          </a:p>
          <a:p>
            <a:pPr>
              <a:lnSpc>
                <a:spcPct val="20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Operating System </a:t>
            </a:r>
            <a:r>
              <a:rPr lang="en-US" b="0" dirty="0"/>
              <a:t>(</a:t>
            </a:r>
            <a:r>
              <a:rPr lang="en-US" b="0" i="1" dirty="0"/>
              <a:t>threads, files, exceptions</a:t>
            </a:r>
            <a:r>
              <a:rPr lang="en-US" b="0" dirty="0"/>
              <a:t>)</a:t>
            </a:r>
          </a:p>
          <a:p>
            <a:pPr>
              <a:lnSpc>
                <a:spcPct val="20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Computer Architecture </a:t>
            </a:r>
            <a:r>
              <a:rPr lang="en-US" b="0" dirty="0"/>
              <a:t>(</a:t>
            </a:r>
            <a:r>
              <a:rPr lang="en-US" b="0" i="1" dirty="0"/>
              <a:t>instruction set</a:t>
            </a:r>
            <a:r>
              <a:rPr lang="en-US" b="0" dirty="0"/>
              <a:t>)</a:t>
            </a:r>
          </a:p>
          <a:p>
            <a:pPr>
              <a:lnSpc>
                <a:spcPct val="20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Micro-Architecture</a:t>
            </a:r>
            <a:r>
              <a:rPr lang="en-US" b="0" dirty="0"/>
              <a:t> (</a:t>
            </a:r>
            <a:r>
              <a:rPr lang="en-US" b="0" i="1" dirty="0"/>
              <a:t>execution pipeline</a:t>
            </a:r>
            <a:r>
              <a:rPr lang="en-US" b="0" dirty="0"/>
              <a:t>)</a:t>
            </a:r>
          </a:p>
          <a:p>
            <a:pPr>
              <a:lnSpc>
                <a:spcPct val="20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Logic </a:t>
            </a:r>
            <a:r>
              <a:rPr lang="en-US" b="0" dirty="0"/>
              <a:t>(</a:t>
            </a:r>
            <a:r>
              <a:rPr lang="en-US" b="0" i="1" dirty="0"/>
              <a:t>adders, multipliers, FSMs</a:t>
            </a:r>
            <a:r>
              <a:rPr lang="en-US" b="0" dirty="0"/>
              <a:t>)</a:t>
            </a:r>
            <a:endParaRPr lang="en-US" dirty="0"/>
          </a:p>
          <a:p>
            <a:pPr>
              <a:lnSpc>
                <a:spcPct val="20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Digital Circuits </a:t>
            </a:r>
            <a:r>
              <a:rPr lang="en-US" b="0" dirty="0"/>
              <a:t>(</a:t>
            </a:r>
            <a:r>
              <a:rPr lang="en-US" b="0" i="1" dirty="0"/>
              <a:t>gates</a:t>
            </a:r>
            <a:r>
              <a:rPr lang="en-US" b="0" dirty="0"/>
              <a:t>)</a:t>
            </a:r>
          </a:p>
          <a:p>
            <a:pPr>
              <a:lnSpc>
                <a:spcPct val="20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Analog Circuits </a:t>
            </a:r>
            <a:r>
              <a:rPr lang="en-US" b="0" dirty="0"/>
              <a:t>(</a:t>
            </a:r>
            <a:r>
              <a:rPr lang="en-US" b="0" i="1" dirty="0"/>
              <a:t>amplifiers</a:t>
            </a:r>
            <a:r>
              <a:rPr lang="en-US" b="0" dirty="0"/>
              <a:t>)</a:t>
            </a:r>
          </a:p>
          <a:p>
            <a:pPr>
              <a:lnSpc>
                <a:spcPct val="20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Process and Devices </a:t>
            </a:r>
            <a:r>
              <a:rPr lang="en-US" b="0" dirty="0"/>
              <a:t>(</a:t>
            </a:r>
            <a:r>
              <a:rPr lang="en-US" b="0" i="1" dirty="0"/>
              <a:t>MOS FET transistors</a:t>
            </a:r>
            <a:r>
              <a:rPr lang="en-US" b="0" dirty="0"/>
              <a:t>)</a:t>
            </a:r>
          </a:p>
          <a:p>
            <a:pPr>
              <a:lnSpc>
                <a:spcPct val="20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Physics</a:t>
            </a:r>
            <a:r>
              <a:rPr lang="en-US" b="0" dirty="0"/>
              <a:t> (</a:t>
            </a:r>
            <a:r>
              <a:rPr lang="en-US" b="0" i="1" dirty="0"/>
              <a:t>electrons, holes, tunneling, band gap</a:t>
            </a:r>
            <a:r>
              <a:rPr lang="en-US" b="0" dirty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38" y="3025202"/>
            <a:ext cx="736009" cy="446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38" y="3579805"/>
            <a:ext cx="764954" cy="537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21" y="4267200"/>
            <a:ext cx="669851" cy="3886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04" y="4864053"/>
            <a:ext cx="702930" cy="516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015" y="5419342"/>
            <a:ext cx="570614" cy="5085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64" y="6004791"/>
            <a:ext cx="595423" cy="533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363" y="1095807"/>
            <a:ext cx="835247" cy="5747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938" y="1756538"/>
            <a:ext cx="686391" cy="5788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" y="2429115"/>
            <a:ext cx="913810" cy="4300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 bwMode="auto">
          <a:xfrm>
            <a:off x="764363" y="2918685"/>
            <a:ext cx="5941237" cy="1295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45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296747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k-Pipeline Design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Input:</a:t>
            </a:r>
            <a:r>
              <a:rPr lang="en-US" b="0" dirty="0"/>
              <a:t> CL circuit (0-pipeline) with correct functionality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Output: </a:t>
            </a:r>
            <a:r>
              <a:rPr lang="en-US" b="0" dirty="0"/>
              <a:t>k-pipeline with correct functionality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Method:</a:t>
            </a:r>
            <a:r>
              <a:rPr lang="en-US" b="0" dirty="0"/>
              <a:t> iterative application of two </a:t>
            </a:r>
            <a:r>
              <a:rPr lang="en-US" dirty="0"/>
              <a:t>rules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9730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300960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Rule 1: Add Delay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Add a register to every output of the entire system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Same functionality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Result delayed by one cycle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 err="1"/>
              <a:t>W.l.o.g</a:t>
            </a:r>
            <a:r>
              <a:rPr lang="en-US" b="0" dirty="0"/>
              <a:t>. can be applied to inputs instead of outputs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447800" y="2133600"/>
            <a:ext cx="1447800" cy="1143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895600" y="2438400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888061" y="3019373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990600" y="2438400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990600" y="304055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990600" y="2748986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7" name="Rounded Rectangle 16"/>
          <p:cNvSpPr/>
          <p:nvPr/>
        </p:nvSpPr>
        <p:spPr bwMode="auto">
          <a:xfrm>
            <a:off x="5257800" y="2133600"/>
            <a:ext cx="1447800" cy="1143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705600" y="2438400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812360" y="2248170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6698061" y="3019373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1" name="Rectangle 20"/>
          <p:cNvSpPr/>
          <p:nvPr/>
        </p:nvSpPr>
        <p:spPr bwMode="auto">
          <a:xfrm>
            <a:off x="6804821" y="2829143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4800600" y="2438400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800600" y="304055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4800600" y="2748986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497411" y="3270751"/>
            <a:ext cx="1447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k-pipeline</a:t>
            </a:r>
            <a:endParaRPr lang="en-US" dirty="0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143337" y="3270751"/>
            <a:ext cx="176611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(k+1)-pipeline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3796706" y="2448225"/>
            <a:ext cx="609600" cy="580973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3164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281679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Rule 2: Retiming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For a given subsystem, remove one register from every output and add 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one register to every input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Functionally indistinguishable subsystems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Actual evaluation will now occur later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 err="1"/>
              <a:t>W.l.o.g</a:t>
            </a:r>
            <a:r>
              <a:rPr lang="en-US" b="0" dirty="0"/>
              <a:t>. inputs can be switched with outputs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1447800" y="2423651"/>
            <a:ext cx="1447800" cy="1143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895600" y="272845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888061" y="3309424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990600" y="272845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990600" y="3330602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7" name="Rounded Rectangle 16"/>
          <p:cNvSpPr/>
          <p:nvPr/>
        </p:nvSpPr>
        <p:spPr bwMode="auto">
          <a:xfrm>
            <a:off x="5257800" y="2423651"/>
            <a:ext cx="1447800" cy="1143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705600" y="272845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6698061" y="3309424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4800600" y="272845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800600" y="3330602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497411" y="3560802"/>
            <a:ext cx="1447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k-pipeline</a:t>
            </a:r>
            <a:endParaRPr lang="en-US" dirty="0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396682" y="3560802"/>
            <a:ext cx="1766118" cy="49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k-pipeline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 bwMode="auto">
          <a:xfrm>
            <a:off x="3796706" y="2738276"/>
            <a:ext cx="609600" cy="580973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3002360" y="2547764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994821" y="3128737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922440" y="2547764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914901" y="3128737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0470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387798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Example: Pure Pipeline</a:t>
            </a:r>
          </a:p>
        </p:txBody>
      </p:sp>
      <p:cxnSp>
        <p:nvCxnSpPr>
          <p:cNvPr id="11" name="Straight Arrow Connector 10"/>
          <p:cNvCxnSpPr>
            <a:endCxn id="3" idx="1"/>
          </p:cNvCxnSpPr>
          <p:nvPr/>
        </p:nvCxnSpPr>
        <p:spPr bwMode="auto">
          <a:xfrm>
            <a:off x="1853545" y="1962285"/>
            <a:ext cx="6858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402661" y="1524000"/>
            <a:ext cx="2362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dirty="0"/>
              <a:t>0-pipeline</a:t>
            </a:r>
          </a:p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b="0" dirty="0"/>
              <a:t>Latency=2T</a:t>
            </a:r>
          </a:p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b="0" dirty="0"/>
              <a:t>Throughput=1/2T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539345" y="1676400"/>
            <a:ext cx="609600" cy="57177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3265" y="1779967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</a:t>
            </a:r>
          </a:p>
        </p:txBody>
      </p:sp>
      <p:cxnSp>
        <p:nvCxnSpPr>
          <p:cNvPr id="27" name="Straight Arrow Connector 26"/>
          <p:cNvCxnSpPr>
            <a:endCxn id="28" idx="1"/>
          </p:cNvCxnSpPr>
          <p:nvPr/>
        </p:nvCxnSpPr>
        <p:spPr bwMode="auto">
          <a:xfrm>
            <a:off x="3148945" y="1962285"/>
            <a:ext cx="6858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8" name="Rounded Rectangle 27"/>
          <p:cNvSpPr/>
          <p:nvPr/>
        </p:nvSpPr>
        <p:spPr bwMode="auto">
          <a:xfrm>
            <a:off x="3834745" y="1676400"/>
            <a:ext cx="609600" cy="57177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68665" y="176461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4444345" y="1962285"/>
            <a:ext cx="6858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402661" y="2664048"/>
            <a:ext cx="2362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dirty="0"/>
              <a:t>1-pipeline</a:t>
            </a:r>
          </a:p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b="0" dirty="0"/>
              <a:t>Latency=2T</a:t>
            </a:r>
          </a:p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b="0" dirty="0"/>
              <a:t>Throughput=1/2T</a:t>
            </a: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5402661" y="3820640"/>
            <a:ext cx="2362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dirty="0"/>
              <a:t>2-pipeline</a:t>
            </a:r>
          </a:p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b="0" dirty="0"/>
              <a:t>Latency=4T</a:t>
            </a:r>
          </a:p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b="0" dirty="0"/>
              <a:t>Throughput=1/2T</a:t>
            </a:r>
          </a:p>
        </p:txBody>
      </p:sp>
      <p:sp>
        <p:nvSpPr>
          <p:cNvPr id="57" name="Rectangle 4"/>
          <p:cNvSpPr>
            <a:spLocks noChangeArrowheads="1"/>
          </p:cNvSpPr>
          <p:nvPr/>
        </p:nvSpPr>
        <p:spPr bwMode="auto">
          <a:xfrm>
            <a:off x="5402661" y="4953000"/>
            <a:ext cx="2362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dirty="0"/>
              <a:t>2-pipeline</a:t>
            </a:r>
          </a:p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b="0" dirty="0"/>
              <a:t>Latency=2T</a:t>
            </a:r>
          </a:p>
          <a:p>
            <a:pPr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sz="1600" b="0" dirty="0"/>
              <a:t>Throughput=1/T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1853545" y="2816448"/>
            <a:ext cx="3276600" cy="571770"/>
            <a:chOff x="1853545" y="2816448"/>
            <a:chExt cx="3276600" cy="571770"/>
          </a:xfrm>
        </p:grpSpPr>
        <p:cxnSp>
          <p:nvCxnSpPr>
            <p:cNvPr id="32" name="Straight Arrow Connector 31"/>
            <p:cNvCxnSpPr>
              <a:endCxn id="34" idx="1"/>
            </p:cNvCxnSpPr>
            <p:nvPr/>
          </p:nvCxnSpPr>
          <p:spPr bwMode="auto">
            <a:xfrm>
              <a:off x="1853545" y="3102333"/>
              <a:ext cx="6858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34" name="Rounded Rectangle 33"/>
            <p:cNvSpPr/>
            <p:nvPr/>
          </p:nvSpPr>
          <p:spPr bwMode="auto">
            <a:xfrm>
              <a:off x="2539345" y="2816448"/>
              <a:ext cx="609600" cy="57177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73265" y="2920015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T</a:t>
              </a:r>
            </a:p>
          </p:txBody>
        </p:sp>
        <p:cxnSp>
          <p:nvCxnSpPr>
            <p:cNvPr id="36" name="Straight Arrow Connector 35"/>
            <p:cNvCxnSpPr>
              <a:endCxn id="37" idx="1"/>
            </p:cNvCxnSpPr>
            <p:nvPr/>
          </p:nvCxnSpPr>
          <p:spPr bwMode="auto">
            <a:xfrm>
              <a:off x="3148945" y="3102333"/>
              <a:ext cx="6858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37" name="Rounded Rectangle 36"/>
            <p:cNvSpPr/>
            <p:nvPr/>
          </p:nvSpPr>
          <p:spPr bwMode="auto">
            <a:xfrm>
              <a:off x="3834745" y="2816448"/>
              <a:ext cx="609600" cy="57177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68665" y="2904660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T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>
              <a:off x="4444345" y="3102333"/>
              <a:ext cx="6858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19" name="Rectangle 18"/>
            <p:cNvSpPr/>
            <p:nvPr/>
          </p:nvSpPr>
          <p:spPr bwMode="auto">
            <a:xfrm>
              <a:off x="4546474" y="2894590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853545" y="3973040"/>
            <a:ext cx="3276600" cy="571770"/>
            <a:chOff x="1853545" y="3973040"/>
            <a:chExt cx="3276600" cy="571770"/>
          </a:xfrm>
        </p:grpSpPr>
        <p:cxnSp>
          <p:nvCxnSpPr>
            <p:cNvPr id="48" name="Straight Arrow Connector 47"/>
            <p:cNvCxnSpPr>
              <a:endCxn id="50" idx="1"/>
            </p:cNvCxnSpPr>
            <p:nvPr/>
          </p:nvCxnSpPr>
          <p:spPr bwMode="auto">
            <a:xfrm>
              <a:off x="1853545" y="4258925"/>
              <a:ext cx="6858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50" name="Rounded Rectangle 49"/>
            <p:cNvSpPr/>
            <p:nvPr/>
          </p:nvSpPr>
          <p:spPr bwMode="auto">
            <a:xfrm>
              <a:off x="2539345" y="3973040"/>
              <a:ext cx="609600" cy="57177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73265" y="4076607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T</a:t>
              </a:r>
            </a:p>
          </p:txBody>
        </p:sp>
        <p:cxnSp>
          <p:nvCxnSpPr>
            <p:cNvPr id="52" name="Straight Arrow Connector 51"/>
            <p:cNvCxnSpPr>
              <a:endCxn id="53" idx="1"/>
            </p:cNvCxnSpPr>
            <p:nvPr/>
          </p:nvCxnSpPr>
          <p:spPr bwMode="auto">
            <a:xfrm>
              <a:off x="3148945" y="4258925"/>
              <a:ext cx="6858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53" name="Rounded Rectangle 52"/>
            <p:cNvSpPr/>
            <p:nvPr/>
          </p:nvSpPr>
          <p:spPr bwMode="auto">
            <a:xfrm>
              <a:off x="3834745" y="3973040"/>
              <a:ext cx="609600" cy="57177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8665" y="4061252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T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>
              <a:off x="4444345" y="4258925"/>
              <a:ext cx="6858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64" name="Rectangle 63"/>
            <p:cNvSpPr/>
            <p:nvPr/>
          </p:nvSpPr>
          <p:spPr bwMode="auto">
            <a:xfrm>
              <a:off x="4536642" y="4061252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4759426" y="4061252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853545" y="5105400"/>
            <a:ext cx="3276600" cy="571770"/>
            <a:chOff x="1853545" y="5105400"/>
            <a:chExt cx="3276600" cy="571770"/>
          </a:xfrm>
        </p:grpSpPr>
        <p:cxnSp>
          <p:nvCxnSpPr>
            <p:cNvPr id="56" name="Straight Arrow Connector 55"/>
            <p:cNvCxnSpPr>
              <a:endCxn id="58" idx="1"/>
            </p:cNvCxnSpPr>
            <p:nvPr/>
          </p:nvCxnSpPr>
          <p:spPr bwMode="auto">
            <a:xfrm>
              <a:off x="1853545" y="5391285"/>
              <a:ext cx="6858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58" name="Rounded Rectangle 57"/>
            <p:cNvSpPr/>
            <p:nvPr/>
          </p:nvSpPr>
          <p:spPr bwMode="auto">
            <a:xfrm>
              <a:off x="2539345" y="5105400"/>
              <a:ext cx="609600" cy="57177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673265" y="5208967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T</a:t>
              </a:r>
            </a:p>
          </p:txBody>
        </p:sp>
        <p:cxnSp>
          <p:nvCxnSpPr>
            <p:cNvPr id="60" name="Straight Arrow Connector 59"/>
            <p:cNvCxnSpPr>
              <a:endCxn id="61" idx="1"/>
            </p:cNvCxnSpPr>
            <p:nvPr/>
          </p:nvCxnSpPr>
          <p:spPr bwMode="auto">
            <a:xfrm>
              <a:off x="3148945" y="5391285"/>
              <a:ext cx="6858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61" name="Rounded Rectangle 60"/>
            <p:cNvSpPr/>
            <p:nvPr/>
          </p:nvSpPr>
          <p:spPr bwMode="auto">
            <a:xfrm>
              <a:off x="3834745" y="5105400"/>
              <a:ext cx="609600" cy="571770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968665" y="5193612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T</a:t>
              </a:r>
            </a:p>
          </p:txBody>
        </p:sp>
        <p:cxnSp>
          <p:nvCxnSpPr>
            <p:cNvPr id="63" name="Straight Arrow Connector 62"/>
            <p:cNvCxnSpPr/>
            <p:nvPr/>
          </p:nvCxnSpPr>
          <p:spPr bwMode="auto">
            <a:xfrm>
              <a:off x="4444345" y="5391285"/>
              <a:ext cx="68580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66" name="Rectangle 65"/>
            <p:cNvSpPr/>
            <p:nvPr/>
          </p:nvSpPr>
          <p:spPr bwMode="auto">
            <a:xfrm>
              <a:off x="4547087" y="5191230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3258044" y="5191230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1723823" y="4563569"/>
            <a:ext cx="862737" cy="495030"/>
            <a:chOff x="1565787" y="2248170"/>
            <a:chExt cx="862737" cy="495030"/>
          </a:xfrm>
        </p:grpSpPr>
        <p:sp>
          <p:nvSpPr>
            <p:cNvPr id="10" name="Right Arrow 9"/>
            <p:cNvSpPr/>
            <p:nvPr/>
          </p:nvSpPr>
          <p:spPr bwMode="auto">
            <a:xfrm>
              <a:off x="1600200" y="2248170"/>
              <a:ext cx="828324" cy="495030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65787" y="2341796"/>
              <a:ext cx="8627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RETIME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05000" y="2316150"/>
            <a:ext cx="495030" cy="596245"/>
            <a:chOff x="1157741" y="3109313"/>
            <a:chExt cx="495030" cy="596245"/>
          </a:xfrm>
        </p:grpSpPr>
        <p:sp>
          <p:nvSpPr>
            <p:cNvPr id="68" name="Right Arrow 67"/>
            <p:cNvSpPr/>
            <p:nvPr/>
          </p:nvSpPr>
          <p:spPr bwMode="auto">
            <a:xfrm rot="5400000">
              <a:off x="1107133" y="3159921"/>
              <a:ext cx="596245" cy="495030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5400000">
              <a:off x="1110229" y="3253548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ADD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920415" y="3442355"/>
            <a:ext cx="495030" cy="596245"/>
            <a:chOff x="1157741" y="3109313"/>
            <a:chExt cx="495030" cy="596245"/>
          </a:xfrm>
        </p:grpSpPr>
        <p:sp>
          <p:nvSpPr>
            <p:cNvPr id="78" name="Right Arrow 77"/>
            <p:cNvSpPr/>
            <p:nvPr/>
          </p:nvSpPr>
          <p:spPr bwMode="auto">
            <a:xfrm rot="5400000">
              <a:off x="1107133" y="3159921"/>
              <a:ext cx="596245" cy="495030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5400000">
              <a:off x="1110229" y="3253548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ADD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1323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9" grpId="0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33393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Example: k-Pipeline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38200" y="1247072"/>
            <a:ext cx="3025936" cy="1942786"/>
            <a:chOff x="555464" y="1029014"/>
            <a:chExt cx="3025936" cy="1942786"/>
          </a:xfrm>
        </p:grpSpPr>
        <p:cxnSp>
          <p:nvCxnSpPr>
            <p:cNvPr id="11" name="Straight Arrow Connector 10"/>
            <p:cNvCxnSpPr>
              <a:endCxn id="2" idx="2"/>
            </p:cNvCxnSpPr>
            <p:nvPr/>
          </p:nvCxnSpPr>
          <p:spPr bwMode="auto">
            <a:xfrm>
              <a:off x="623436" y="1642646"/>
              <a:ext cx="442764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1400980" y="1029014"/>
              <a:ext cx="114701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B2B2B2"/>
                </a:buClr>
                <a:tabLst>
                  <a:tab pos="347663" algn="l"/>
                  <a:tab pos="1081088" algn="l"/>
                  <a:tab pos="1712913" algn="l"/>
                </a:tabLst>
              </a:pPr>
              <a:r>
                <a:rPr lang="en-US" sz="1600" dirty="0"/>
                <a:t>0-pipeline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18975" y="1442591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2T</a:t>
              </a:r>
            </a:p>
          </p:txBody>
        </p:sp>
        <p:cxnSp>
          <p:nvCxnSpPr>
            <p:cNvPr id="27" name="Straight Arrow Connector 26"/>
            <p:cNvCxnSpPr>
              <a:stCxn id="2" idx="6"/>
              <a:endCxn id="70" idx="2"/>
            </p:cNvCxnSpPr>
            <p:nvPr/>
          </p:nvCxnSpPr>
          <p:spPr bwMode="auto">
            <a:xfrm>
              <a:off x="1632872" y="1642646"/>
              <a:ext cx="683232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2428560" y="1442591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T</a:t>
              </a:r>
            </a:p>
          </p:txBody>
        </p:sp>
        <p:cxnSp>
          <p:nvCxnSpPr>
            <p:cNvPr id="31" name="Straight Arrow Connector 30"/>
            <p:cNvCxnSpPr>
              <a:stCxn id="70" idx="6"/>
            </p:cNvCxnSpPr>
            <p:nvPr/>
          </p:nvCxnSpPr>
          <p:spPr bwMode="auto">
            <a:xfrm>
              <a:off x="2882776" y="1642646"/>
              <a:ext cx="651815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2" name="Oval 1"/>
            <p:cNvSpPr/>
            <p:nvPr/>
          </p:nvSpPr>
          <p:spPr bwMode="auto">
            <a:xfrm>
              <a:off x="1066200" y="1359310"/>
              <a:ext cx="566672" cy="56667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2316104" y="1359310"/>
              <a:ext cx="566672" cy="56667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784975" y="2094230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T</a:t>
              </a: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1672519" y="2010949"/>
              <a:ext cx="566672" cy="56667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73" name="Straight Arrow Connector 72"/>
            <p:cNvCxnSpPr>
              <a:stCxn id="2" idx="5"/>
              <a:endCxn id="72" idx="1"/>
            </p:cNvCxnSpPr>
            <p:nvPr/>
          </p:nvCxnSpPr>
          <p:spPr bwMode="auto">
            <a:xfrm>
              <a:off x="1549885" y="1842995"/>
              <a:ext cx="205621" cy="25094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74" name="Straight Arrow Connector 73"/>
            <p:cNvCxnSpPr>
              <a:stCxn id="72" idx="7"/>
              <a:endCxn id="70" idx="3"/>
            </p:cNvCxnSpPr>
            <p:nvPr/>
          </p:nvCxnSpPr>
          <p:spPr bwMode="auto">
            <a:xfrm flipV="1">
              <a:off x="2156204" y="1842995"/>
              <a:ext cx="242887" cy="25094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76" name="Straight Arrow Connector 75"/>
            <p:cNvCxnSpPr>
              <a:endCxn id="72" idx="2"/>
            </p:cNvCxnSpPr>
            <p:nvPr/>
          </p:nvCxnSpPr>
          <p:spPr bwMode="auto">
            <a:xfrm>
              <a:off x="627678" y="2294284"/>
              <a:ext cx="1044841" cy="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82" name="Rectangle 4"/>
            <p:cNvSpPr>
              <a:spLocks noChangeArrowheads="1"/>
            </p:cNvSpPr>
            <p:nvPr/>
          </p:nvSpPr>
          <p:spPr bwMode="auto">
            <a:xfrm>
              <a:off x="555464" y="2633246"/>
              <a:ext cx="30259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B2B2B2"/>
                </a:buClr>
                <a:tabLst>
                  <a:tab pos="347663" algn="l"/>
                  <a:tab pos="1081088" algn="l"/>
                  <a:tab pos="1712913" algn="l"/>
                </a:tabLst>
              </a:pPr>
              <a:r>
                <a:rPr lang="en-US" sz="1600" b="0" dirty="0"/>
                <a:t>Latency=4T   Throughput=1/4T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055254" y="4435731"/>
            <a:ext cx="862737" cy="495030"/>
            <a:chOff x="1565787" y="2248170"/>
            <a:chExt cx="862737" cy="495030"/>
          </a:xfrm>
        </p:grpSpPr>
        <p:sp>
          <p:nvSpPr>
            <p:cNvPr id="99" name="Right Arrow 98"/>
            <p:cNvSpPr/>
            <p:nvPr/>
          </p:nvSpPr>
          <p:spPr bwMode="auto">
            <a:xfrm>
              <a:off x="1600200" y="2248170"/>
              <a:ext cx="828324" cy="495030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65787" y="2341796"/>
              <a:ext cx="8627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RETIME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 rot="16200000">
            <a:off x="4282079" y="1898943"/>
            <a:ext cx="495030" cy="596245"/>
            <a:chOff x="1157741" y="3109313"/>
            <a:chExt cx="495030" cy="596245"/>
          </a:xfrm>
        </p:grpSpPr>
        <p:sp>
          <p:nvSpPr>
            <p:cNvPr id="102" name="Right Arrow 101"/>
            <p:cNvSpPr/>
            <p:nvPr/>
          </p:nvSpPr>
          <p:spPr bwMode="auto">
            <a:xfrm rot="5400000">
              <a:off x="1107133" y="3159921"/>
              <a:ext cx="596245" cy="495030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 rot="5400000">
              <a:off x="1110229" y="3253548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ADD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27464" y="1257614"/>
            <a:ext cx="3025936" cy="1942786"/>
            <a:chOff x="5127464" y="1257614"/>
            <a:chExt cx="3025936" cy="1942786"/>
          </a:xfrm>
        </p:grpSpPr>
        <p:grpSp>
          <p:nvGrpSpPr>
            <p:cNvPr id="83" name="Group 82"/>
            <p:cNvGrpSpPr/>
            <p:nvPr/>
          </p:nvGrpSpPr>
          <p:grpSpPr>
            <a:xfrm>
              <a:off x="5127464" y="1257614"/>
              <a:ext cx="3025936" cy="1942786"/>
              <a:chOff x="555464" y="1029014"/>
              <a:chExt cx="3025936" cy="1942786"/>
            </a:xfrm>
          </p:grpSpPr>
          <p:cxnSp>
            <p:nvCxnSpPr>
              <p:cNvPr id="84" name="Straight Arrow Connector 83"/>
              <p:cNvCxnSpPr>
                <a:endCxn id="90" idx="2"/>
              </p:cNvCxnSpPr>
              <p:nvPr/>
            </p:nvCxnSpPr>
            <p:spPr bwMode="auto">
              <a:xfrm>
                <a:off x="623436" y="1642646"/>
                <a:ext cx="442764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85" name="Rectangle 4"/>
              <p:cNvSpPr>
                <a:spLocks noChangeArrowheads="1"/>
              </p:cNvSpPr>
              <p:nvPr/>
            </p:nvSpPr>
            <p:spPr bwMode="auto">
              <a:xfrm>
                <a:off x="1400980" y="1029014"/>
                <a:ext cx="114701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dirty="0"/>
                  <a:t>1-pipeline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118975" y="1442591"/>
                <a:ext cx="484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2T</a:t>
                </a:r>
              </a:p>
            </p:txBody>
          </p:sp>
          <p:cxnSp>
            <p:nvCxnSpPr>
              <p:cNvPr id="87" name="Straight Arrow Connector 86"/>
              <p:cNvCxnSpPr>
                <a:stCxn id="90" idx="6"/>
                <a:endCxn id="91" idx="2"/>
              </p:cNvCxnSpPr>
              <p:nvPr/>
            </p:nvCxnSpPr>
            <p:spPr bwMode="auto">
              <a:xfrm>
                <a:off x="1632872" y="1642646"/>
                <a:ext cx="6832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88" name="TextBox 87"/>
              <p:cNvSpPr txBox="1"/>
              <p:nvPr/>
            </p:nvSpPr>
            <p:spPr>
              <a:xfrm>
                <a:off x="2428560" y="1442591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cxnSp>
            <p:nvCxnSpPr>
              <p:cNvPr id="89" name="Straight Arrow Connector 88"/>
              <p:cNvCxnSpPr>
                <a:stCxn id="91" idx="6"/>
              </p:cNvCxnSpPr>
              <p:nvPr/>
            </p:nvCxnSpPr>
            <p:spPr bwMode="auto">
              <a:xfrm>
                <a:off x="2882776" y="1642646"/>
                <a:ext cx="65181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90" name="Oval 89"/>
              <p:cNvSpPr/>
              <p:nvPr/>
            </p:nvSpPr>
            <p:spPr bwMode="auto">
              <a:xfrm>
                <a:off x="1066200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2316104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784975" y="2094230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>
                <a:off x="1672519" y="2010949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94" name="Straight Arrow Connector 93"/>
              <p:cNvCxnSpPr>
                <a:stCxn id="90" idx="5"/>
                <a:endCxn id="93" idx="1"/>
              </p:cNvCxnSpPr>
              <p:nvPr/>
            </p:nvCxnSpPr>
            <p:spPr bwMode="auto">
              <a:xfrm>
                <a:off x="1549885" y="1842995"/>
                <a:ext cx="205621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95" name="Straight Arrow Connector 94"/>
              <p:cNvCxnSpPr>
                <a:stCxn id="93" idx="7"/>
                <a:endCxn id="91" idx="3"/>
              </p:cNvCxnSpPr>
              <p:nvPr/>
            </p:nvCxnSpPr>
            <p:spPr bwMode="auto">
              <a:xfrm flipV="1">
                <a:off x="2156204" y="1842995"/>
                <a:ext cx="242887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96" name="Straight Arrow Connector 95"/>
              <p:cNvCxnSpPr>
                <a:endCxn id="93" idx="2"/>
              </p:cNvCxnSpPr>
              <p:nvPr/>
            </p:nvCxnSpPr>
            <p:spPr bwMode="auto">
              <a:xfrm>
                <a:off x="627678" y="2294284"/>
                <a:ext cx="1044841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97" name="Rectangle 4"/>
              <p:cNvSpPr>
                <a:spLocks noChangeArrowheads="1"/>
              </p:cNvSpPr>
              <p:nvPr/>
            </p:nvSpPr>
            <p:spPr bwMode="auto">
              <a:xfrm>
                <a:off x="555464" y="2633246"/>
                <a:ext cx="302593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b="0" dirty="0"/>
                  <a:t>Latency=4T   Throughput=1/4T</a:t>
                </a:r>
              </a:p>
            </p:txBody>
          </p:sp>
        </p:grpSp>
        <p:sp>
          <p:nvSpPr>
            <p:cNvPr id="104" name="Rectangle 103"/>
            <p:cNvSpPr/>
            <p:nvPr/>
          </p:nvSpPr>
          <p:spPr bwMode="auto">
            <a:xfrm>
              <a:off x="7552083" y="1655805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 rot="16200000">
            <a:off x="334450" y="4433829"/>
            <a:ext cx="495030" cy="596245"/>
            <a:chOff x="1157741" y="3109313"/>
            <a:chExt cx="495030" cy="596245"/>
          </a:xfrm>
        </p:grpSpPr>
        <p:sp>
          <p:nvSpPr>
            <p:cNvPr id="121" name="Right Arrow 120"/>
            <p:cNvSpPr/>
            <p:nvPr/>
          </p:nvSpPr>
          <p:spPr bwMode="auto">
            <a:xfrm rot="5400000">
              <a:off x="1107133" y="3159921"/>
              <a:ext cx="596245" cy="495030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 rot="5400000">
              <a:off x="1110229" y="3253548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ADD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36759" y="3786278"/>
            <a:ext cx="3025936" cy="1942786"/>
            <a:chOff x="836759" y="3786278"/>
            <a:chExt cx="3025936" cy="1942786"/>
          </a:xfrm>
        </p:grpSpPr>
        <p:grpSp>
          <p:nvGrpSpPr>
            <p:cNvPr id="105" name="Group 104"/>
            <p:cNvGrpSpPr/>
            <p:nvPr/>
          </p:nvGrpSpPr>
          <p:grpSpPr>
            <a:xfrm>
              <a:off x="836759" y="3786278"/>
              <a:ext cx="3025936" cy="1942786"/>
              <a:chOff x="555464" y="1029014"/>
              <a:chExt cx="3025936" cy="1942786"/>
            </a:xfrm>
          </p:grpSpPr>
          <p:cxnSp>
            <p:nvCxnSpPr>
              <p:cNvPr id="106" name="Straight Arrow Connector 105"/>
              <p:cNvCxnSpPr>
                <a:endCxn id="112" idx="2"/>
              </p:cNvCxnSpPr>
              <p:nvPr/>
            </p:nvCxnSpPr>
            <p:spPr bwMode="auto">
              <a:xfrm>
                <a:off x="623436" y="1642646"/>
                <a:ext cx="442764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07" name="Rectangle 4"/>
              <p:cNvSpPr>
                <a:spLocks noChangeArrowheads="1"/>
              </p:cNvSpPr>
              <p:nvPr/>
            </p:nvSpPr>
            <p:spPr bwMode="auto">
              <a:xfrm>
                <a:off x="1400980" y="1029014"/>
                <a:ext cx="114701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dirty="0"/>
                  <a:t>2-pipeline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118975" y="1442591"/>
                <a:ext cx="484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2T</a:t>
                </a:r>
              </a:p>
            </p:txBody>
          </p:sp>
          <p:cxnSp>
            <p:nvCxnSpPr>
              <p:cNvPr id="109" name="Straight Arrow Connector 108"/>
              <p:cNvCxnSpPr>
                <a:stCxn id="112" idx="6"/>
                <a:endCxn id="113" idx="2"/>
              </p:cNvCxnSpPr>
              <p:nvPr/>
            </p:nvCxnSpPr>
            <p:spPr bwMode="auto">
              <a:xfrm>
                <a:off x="1632872" y="1642646"/>
                <a:ext cx="6832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10" name="TextBox 109"/>
              <p:cNvSpPr txBox="1"/>
              <p:nvPr/>
            </p:nvSpPr>
            <p:spPr>
              <a:xfrm>
                <a:off x="2428560" y="1442591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cxnSp>
            <p:nvCxnSpPr>
              <p:cNvPr id="111" name="Straight Arrow Connector 110"/>
              <p:cNvCxnSpPr>
                <a:stCxn id="113" idx="6"/>
              </p:cNvCxnSpPr>
              <p:nvPr/>
            </p:nvCxnSpPr>
            <p:spPr bwMode="auto">
              <a:xfrm>
                <a:off x="2882776" y="1642646"/>
                <a:ext cx="65181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12" name="Oval 111"/>
              <p:cNvSpPr/>
              <p:nvPr/>
            </p:nvSpPr>
            <p:spPr bwMode="auto">
              <a:xfrm>
                <a:off x="1066200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 bwMode="auto">
              <a:xfrm>
                <a:off x="2316104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1784975" y="2094230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sp>
            <p:nvSpPr>
              <p:cNvPr id="115" name="Oval 114"/>
              <p:cNvSpPr/>
              <p:nvPr/>
            </p:nvSpPr>
            <p:spPr bwMode="auto">
              <a:xfrm>
                <a:off x="1672519" y="2010949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16" name="Straight Arrow Connector 115"/>
              <p:cNvCxnSpPr>
                <a:stCxn id="112" idx="5"/>
                <a:endCxn id="115" idx="1"/>
              </p:cNvCxnSpPr>
              <p:nvPr/>
            </p:nvCxnSpPr>
            <p:spPr bwMode="auto">
              <a:xfrm>
                <a:off x="1549885" y="1842995"/>
                <a:ext cx="205621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117" name="Straight Arrow Connector 116"/>
              <p:cNvCxnSpPr>
                <a:stCxn id="115" idx="7"/>
                <a:endCxn id="113" idx="3"/>
              </p:cNvCxnSpPr>
              <p:nvPr/>
            </p:nvCxnSpPr>
            <p:spPr bwMode="auto">
              <a:xfrm flipV="1">
                <a:off x="2156204" y="1842995"/>
                <a:ext cx="242887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118" name="Straight Arrow Connector 117"/>
              <p:cNvCxnSpPr>
                <a:endCxn id="115" idx="2"/>
              </p:cNvCxnSpPr>
              <p:nvPr/>
            </p:nvCxnSpPr>
            <p:spPr bwMode="auto">
              <a:xfrm>
                <a:off x="627678" y="2294284"/>
                <a:ext cx="1044841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19" name="Rectangle 4"/>
              <p:cNvSpPr>
                <a:spLocks noChangeArrowheads="1"/>
              </p:cNvSpPr>
              <p:nvPr/>
            </p:nvSpPr>
            <p:spPr bwMode="auto">
              <a:xfrm>
                <a:off x="555464" y="2633246"/>
                <a:ext cx="302593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b="0" dirty="0"/>
                  <a:t>Latency=8T   Throughput=1/4T</a:t>
                </a:r>
              </a:p>
            </p:txBody>
          </p:sp>
        </p:grpSp>
        <p:sp>
          <p:nvSpPr>
            <p:cNvPr id="123" name="Rectangle 122"/>
            <p:cNvSpPr/>
            <p:nvPr/>
          </p:nvSpPr>
          <p:spPr bwMode="auto">
            <a:xfrm>
              <a:off x="3261378" y="4184469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3478119" y="4180457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127464" y="3786278"/>
            <a:ext cx="3025936" cy="1942786"/>
            <a:chOff x="5127464" y="3786278"/>
            <a:chExt cx="3025936" cy="1942786"/>
          </a:xfrm>
        </p:grpSpPr>
        <p:grpSp>
          <p:nvGrpSpPr>
            <p:cNvPr id="125" name="Group 124"/>
            <p:cNvGrpSpPr/>
            <p:nvPr/>
          </p:nvGrpSpPr>
          <p:grpSpPr>
            <a:xfrm>
              <a:off x="5127464" y="3786278"/>
              <a:ext cx="3025936" cy="1942786"/>
              <a:chOff x="555464" y="1029014"/>
              <a:chExt cx="3025936" cy="1942786"/>
            </a:xfrm>
          </p:grpSpPr>
          <p:cxnSp>
            <p:nvCxnSpPr>
              <p:cNvPr id="126" name="Straight Arrow Connector 125"/>
              <p:cNvCxnSpPr>
                <a:endCxn id="132" idx="2"/>
              </p:cNvCxnSpPr>
              <p:nvPr/>
            </p:nvCxnSpPr>
            <p:spPr bwMode="auto">
              <a:xfrm>
                <a:off x="623436" y="1642646"/>
                <a:ext cx="442764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27" name="Rectangle 4"/>
              <p:cNvSpPr>
                <a:spLocks noChangeArrowheads="1"/>
              </p:cNvSpPr>
              <p:nvPr/>
            </p:nvSpPr>
            <p:spPr bwMode="auto">
              <a:xfrm>
                <a:off x="1400980" y="1029014"/>
                <a:ext cx="114701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dirty="0"/>
                  <a:t>2-pipeline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118975" y="1442591"/>
                <a:ext cx="484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2T</a:t>
                </a:r>
              </a:p>
            </p:txBody>
          </p:sp>
          <p:cxnSp>
            <p:nvCxnSpPr>
              <p:cNvPr id="129" name="Straight Arrow Connector 128"/>
              <p:cNvCxnSpPr>
                <a:stCxn id="132" idx="6"/>
                <a:endCxn id="133" idx="2"/>
              </p:cNvCxnSpPr>
              <p:nvPr/>
            </p:nvCxnSpPr>
            <p:spPr bwMode="auto">
              <a:xfrm>
                <a:off x="1632872" y="1642646"/>
                <a:ext cx="6832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30" name="TextBox 129"/>
              <p:cNvSpPr txBox="1"/>
              <p:nvPr/>
            </p:nvSpPr>
            <p:spPr>
              <a:xfrm>
                <a:off x="2428560" y="1442591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cxnSp>
            <p:nvCxnSpPr>
              <p:cNvPr id="131" name="Straight Arrow Connector 130"/>
              <p:cNvCxnSpPr>
                <a:stCxn id="133" idx="6"/>
              </p:cNvCxnSpPr>
              <p:nvPr/>
            </p:nvCxnSpPr>
            <p:spPr bwMode="auto">
              <a:xfrm>
                <a:off x="2882776" y="1642646"/>
                <a:ext cx="65181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32" name="Oval 131"/>
              <p:cNvSpPr/>
              <p:nvPr/>
            </p:nvSpPr>
            <p:spPr bwMode="auto">
              <a:xfrm>
                <a:off x="1066200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2316104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1784975" y="2094230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1672519" y="2010949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36" name="Straight Arrow Connector 135"/>
              <p:cNvCxnSpPr>
                <a:stCxn id="132" idx="5"/>
                <a:endCxn id="135" idx="1"/>
              </p:cNvCxnSpPr>
              <p:nvPr/>
            </p:nvCxnSpPr>
            <p:spPr bwMode="auto">
              <a:xfrm>
                <a:off x="1549885" y="1842995"/>
                <a:ext cx="205621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137" name="Straight Arrow Connector 136"/>
              <p:cNvCxnSpPr>
                <a:stCxn id="135" idx="7"/>
                <a:endCxn id="133" idx="3"/>
              </p:cNvCxnSpPr>
              <p:nvPr/>
            </p:nvCxnSpPr>
            <p:spPr bwMode="auto">
              <a:xfrm flipV="1">
                <a:off x="2156204" y="1842995"/>
                <a:ext cx="242887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138" name="Straight Arrow Connector 137"/>
              <p:cNvCxnSpPr>
                <a:endCxn id="135" idx="2"/>
              </p:cNvCxnSpPr>
              <p:nvPr/>
            </p:nvCxnSpPr>
            <p:spPr bwMode="auto">
              <a:xfrm>
                <a:off x="627678" y="2294284"/>
                <a:ext cx="1044841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39" name="Rectangle 4"/>
              <p:cNvSpPr>
                <a:spLocks noChangeArrowheads="1"/>
              </p:cNvSpPr>
              <p:nvPr/>
            </p:nvSpPr>
            <p:spPr bwMode="auto">
              <a:xfrm>
                <a:off x="555464" y="2633246"/>
                <a:ext cx="302593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b="0" dirty="0"/>
                  <a:t>Latency=6T   Throughput=1/3T</a:t>
                </a:r>
              </a:p>
            </p:txBody>
          </p:sp>
        </p:grpSp>
        <p:sp>
          <p:nvSpPr>
            <p:cNvPr id="140" name="Rectangle 139"/>
            <p:cNvSpPr/>
            <p:nvPr/>
          </p:nvSpPr>
          <p:spPr bwMode="auto">
            <a:xfrm>
              <a:off x="7552083" y="4184469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6488281" y="4190691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2" name="Rectangle 141"/>
            <p:cNvSpPr/>
            <p:nvPr/>
          </p:nvSpPr>
          <p:spPr bwMode="auto">
            <a:xfrm rot="-3000000">
              <a:off x="6730160" y="4566471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667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445025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Example: k-Pipeline (cont.)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055254" y="4435731"/>
            <a:ext cx="862737" cy="495030"/>
            <a:chOff x="1565787" y="2248170"/>
            <a:chExt cx="862737" cy="495030"/>
          </a:xfrm>
        </p:grpSpPr>
        <p:sp>
          <p:nvSpPr>
            <p:cNvPr id="99" name="Right Arrow 98"/>
            <p:cNvSpPr/>
            <p:nvPr/>
          </p:nvSpPr>
          <p:spPr bwMode="auto">
            <a:xfrm>
              <a:off x="1600200" y="2248170"/>
              <a:ext cx="828324" cy="495030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565787" y="2341796"/>
              <a:ext cx="8627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RETIME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 rot="16200000">
            <a:off x="334450" y="4433829"/>
            <a:ext cx="495030" cy="596245"/>
            <a:chOff x="1157741" y="3109313"/>
            <a:chExt cx="495030" cy="596245"/>
          </a:xfrm>
        </p:grpSpPr>
        <p:sp>
          <p:nvSpPr>
            <p:cNvPr id="121" name="Right Arrow 120"/>
            <p:cNvSpPr/>
            <p:nvPr/>
          </p:nvSpPr>
          <p:spPr bwMode="auto">
            <a:xfrm rot="5400000">
              <a:off x="1107133" y="3159921"/>
              <a:ext cx="596245" cy="495030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 rot="5400000">
              <a:off x="1110229" y="3253548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ADD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38200" y="1247072"/>
            <a:ext cx="3025936" cy="1942786"/>
            <a:chOff x="838200" y="1247072"/>
            <a:chExt cx="3025936" cy="1942786"/>
          </a:xfrm>
        </p:grpSpPr>
        <p:grpSp>
          <p:nvGrpSpPr>
            <p:cNvPr id="30" name="Group 29"/>
            <p:cNvGrpSpPr/>
            <p:nvPr/>
          </p:nvGrpSpPr>
          <p:grpSpPr>
            <a:xfrm>
              <a:off x="838200" y="1247072"/>
              <a:ext cx="3025936" cy="1942786"/>
              <a:chOff x="555464" y="1029014"/>
              <a:chExt cx="3025936" cy="1942786"/>
            </a:xfrm>
          </p:grpSpPr>
          <p:cxnSp>
            <p:nvCxnSpPr>
              <p:cNvPr id="11" name="Straight Arrow Connector 10"/>
              <p:cNvCxnSpPr>
                <a:endCxn id="2" idx="2"/>
              </p:cNvCxnSpPr>
              <p:nvPr/>
            </p:nvCxnSpPr>
            <p:spPr bwMode="auto">
              <a:xfrm>
                <a:off x="623436" y="1642646"/>
                <a:ext cx="442764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25" name="Rectangle 4"/>
              <p:cNvSpPr>
                <a:spLocks noChangeArrowheads="1"/>
              </p:cNvSpPr>
              <p:nvPr/>
            </p:nvSpPr>
            <p:spPr bwMode="auto">
              <a:xfrm>
                <a:off x="1400980" y="1029014"/>
                <a:ext cx="114701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dirty="0"/>
                  <a:t>2-pipeline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118975" y="1442591"/>
                <a:ext cx="484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2T</a:t>
                </a:r>
              </a:p>
            </p:txBody>
          </p:sp>
          <p:cxnSp>
            <p:nvCxnSpPr>
              <p:cNvPr id="27" name="Straight Arrow Connector 26"/>
              <p:cNvCxnSpPr>
                <a:stCxn id="2" idx="6"/>
                <a:endCxn id="70" idx="2"/>
              </p:cNvCxnSpPr>
              <p:nvPr/>
            </p:nvCxnSpPr>
            <p:spPr bwMode="auto">
              <a:xfrm>
                <a:off x="1632872" y="1642646"/>
                <a:ext cx="6832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2428560" y="1442591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cxnSp>
            <p:nvCxnSpPr>
              <p:cNvPr id="31" name="Straight Arrow Connector 30"/>
              <p:cNvCxnSpPr>
                <a:stCxn id="70" idx="6"/>
              </p:cNvCxnSpPr>
              <p:nvPr/>
            </p:nvCxnSpPr>
            <p:spPr bwMode="auto">
              <a:xfrm>
                <a:off x="2882776" y="1642646"/>
                <a:ext cx="65181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2" name="Oval 1"/>
              <p:cNvSpPr/>
              <p:nvPr/>
            </p:nvSpPr>
            <p:spPr bwMode="auto">
              <a:xfrm>
                <a:off x="1066200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 bwMode="auto">
              <a:xfrm>
                <a:off x="2316104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784975" y="2094230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sp>
            <p:nvSpPr>
              <p:cNvPr id="72" name="Oval 71"/>
              <p:cNvSpPr/>
              <p:nvPr/>
            </p:nvSpPr>
            <p:spPr bwMode="auto">
              <a:xfrm>
                <a:off x="1672519" y="2010949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73" name="Straight Arrow Connector 72"/>
              <p:cNvCxnSpPr>
                <a:stCxn id="2" idx="5"/>
                <a:endCxn id="72" idx="1"/>
              </p:cNvCxnSpPr>
              <p:nvPr/>
            </p:nvCxnSpPr>
            <p:spPr bwMode="auto">
              <a:xfrm>
                <a:off x="1549885" y="1842995"/>
                <a:ext cx="205621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74" name="Straight Arrow Connector 73"/>
              <p:cNvCxnSpPr>
                <a:stCxn id="72" idx="7"/>
                <a:endCxn id="70" idx="3"/>
              </p:cNvCxnSpPr>
              <p:nvPr/>
            </p:nvCxnSpPr>
            <p:spPr bwMode="auto">
              <a:xfrm flipV="1">
                <a:off x="2156204" y="1842995"/>
                <a:ext cx="242887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76" name="Straight Arrow Connector 75"/>
              <p:cNvCxnSpPr>
                <a:endCxn id="72" idx="2"/>
              </p:cNvCxnSpPr>
              <p:nvPr/>
            </p:nvCxnSpPr>
            <p:spPr bwMode="auto">
              <a:xfrm>
                <a:off x="627678" y="2294284"/>
                <a:ext cx="1044841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82" name="Rectangle 4"/>
              <p:cNvSpPr>
                <a:spLocks noChangeArrowheads="1"/>
              </p:cNvSpPr>
              <p:nvPr/>
            </p:nvSpPr>
            <p:spPr bwMode="auto">
              <a:xfrm>
                <a:off x="555464" y="2633246"/>
                <a:ext cx="302593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b="0" dirty="0"/>
                  <a:t>Latency=6T   Throughput=1/3T</a:t>
                </a:r>
              </a:p>
            </p:txBody>
          </p:sp>
        </p:grpSp>
        <p:sp>
          <p:nvSpPr>
            <p:cNvPr id="78" name="Rectangle 77"/>
            <p:cNvSpPr/>
            <p:nvPr/>
          </p:nvSpPr>
          <p:spPr bwMode="auto">
            <a:xfrm>
              <a:off x="3264714" y="1650416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2200912" y="1656638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 rot="-3000000">
              <a:off x="2442791" y="2032418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4055254" y="1949550"/>
            <a:ext cx="862737" cy="495030"/>
            <a:chOff x="1565787" y="2248170"/>
            <a:chExt cx="862737" cy="495030"/>
          </a:xfrm>
        </p:grpSpPr>
        <p:sp>
          <p:nvSpPr>
            <p:cNvPr id="146" name="Right Arrow 145"/>
            <p:cNvSpPr/>
            <p:nvPr/>
          </p:nvSpPr>
          <p:spPr bwMode="auto">
            <a:xfrm>
              <a:off x="1600200" y="2248170"/>
              <a:ext cx="828324" cy="495030"/>
            </a:xfrm>
            <a:prstGeom prst="rightArrow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65787" y="2341796"/>
              <a:ext cx="8627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dirty="0"/>
                <a:t>RETIME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27464" y="1257614"/>
            <a:ext cx="3025936" cy="1942786"/>
            <a:chOff x="5127464" y="1257614"/>
            <a:chExt cx="3025936" cy="1942786"/>
          </a:xfrm>
        </p:grpSpPr>
        <p:grpSp>
          <p:nvGrpSpPr>
            <p:cNvPr id="83" name="Group 82"/>
            <p:cNvGrpSpPr/>
            <p:nvPr/>
          </p:nvGrpSpPr>
          <p:grpSpPr>
            <a:xfrm>
              <a:off x="5127464" y="1257614"/>
              <a:ext cx="3025936" cy="1942786"/>
              <a:chOff x="555464" y="1029014"/>
              <a:chExt cx="3025936" cy="1942786"/>
            </a:xfrm>
          </p:grpSpPr>
          <p:cxnSp>
            <p:nvCxnSpPr>
              <p:cNvPr id="84" name="Straight Arrow Connector 83"/>
              <p:cNvCxnSpPr>
                <a:endCxn id="90" idx="2"/>
              </p:cNvCxnSpPr>
              <p:nvPr/>
            </p:nvCxnSpPr>
            <p:spPr bwMode="auto">
              <a:xfrm>
                <a:off x="623436" y="1642646"/>
                <a:ext cx="442764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85" name="Rectangle 4"/>
              <p:cNvSpPr>
                <a:spLocks noChangeArrowheads="1"/>
              </p:cNvSpPr>
              <p:nvPr/>
            </p:nvSpPr>
            <p:spPr bwMode="auto">
              <a:xfrm>
                <a:off x="1400980" y="1029014"/>
                <a:ext cx="114701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dirty="0"/>
                  <a:t>2-pipeline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118975" y="1442591"/>
                <a:ext cx="484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2T</a:t>
                </a:r>
              </a:p>
            </p:txBody>
          </p:sp>
          <p:cxnSp>
            <p:nvCxnSpPr>
              <p:cNvPr id="87" name="Straight Arrow Connector 86"/>
              <p:cNvCxnSpPr>
                <a:stCxn id="90" idx="6"/>
                <a:endCxn id="91" idx="2"/>
              </p:cNvCxnSpPr>
              <p:nvPr/>
            </p:nvCxnSpPr>
            <p:spPr bwMode="auto">
              <a:xfrm>
                <a:off x="1632872" y="1642646"/>
                <a:ext cx="6832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88" name="TextBox 87"/>
              <p:cNvSpPr txBox="1"/>
              <p:nvPr/>
            </p:nvSpPr>
            <p:spPr>
              <a:xfrm>
                <a:off x="2428560" y="1442591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cxnSp>
            <p:nvCxnSpPr>
              <p:cNvPr id="89" name="Straight Arrow Connector 88"/>
              <p:cNvCxnSpPr>
                <a:stCxn id="91" idx="6"/>
              </p:cNvCxnSpPr>
              <p:nvPr/>
            </p:nvCxnSpPr>
            <p:spPr bwMode="auto">
              <a:xfrm>
                <a:off x="2882776" y="1642646"/>
                <a:ext cx="65181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90" name="Oval 89"/>
              <p:cNvSpPr/>
              <p:nvPr/>
            </p:nvSpPr>
            <p:spPr bwMode="auto">
              <a:xfrm>
                <a:off x="1066200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 bwMode="auto">
              <a:xfrm>
                <a:off x="2316104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784975" y="2094230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>
                <a:off x="1672519" y="2010949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94" name="Straight Arrow Connector 93"/>
              <p:cNvCxnSpPr>
                <a:stCxn id="90" idx="5"/>
                <a:endCxn id="93" idx="1"/>
              </p:cNvCxnSpPr>
              <p:nvPr/>
            </p:nvCxnSpPr>
            <p:spPr bwMode="auto">
              <a:xfrm>
                <a:off x="1549885" y="1842995"/>
                <a:ext cx="205621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95" name="Straight Arrow Connector 94"/>
              <p:cNvCxnSpPr>
                <a:stCxn id="93" idx="7"/>
                <a:endCxn id="91" idx="3"/>
              </p:cNvCxnSpPr>
              <p:nvPr/>
            </p:nvCxnSpPr>
            <p:spPr bwMode="auto">
              <a:xfrm flipV="1">
                <a:off x="2156204" y="1842995"/>
                <a:ext cx="242887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96" name="Straight Arrow Connector 95"/>
              <p:cNvCxnSpPr>
                <a:endCxn id="93" idx="2"/>
              </p:cNvCxnSpPr>
              <p:nvPr/>
            </p:nvCxnSpPr>
            <p:spPr bwMode="auto">
              <a:xfrm>
                <a:off x="627678" y="2294284"/>
                <a:ext cx="1044841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97" name="Rectangle 4"/>
              <p:cNvSpPr>
                <a:spLocks noChangeArrowheads="1"/>
              </p:cNvSpPr>
              <p:nvPr/>
            </p:nvSpPr>
            <p:spPr bwMode="auto">
              <a:xfrm>
                <a:off x="555464" y="2633246"/>
                <a:ext cx="302593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b="0" dirty="0"/>
                  <a:t>Latency=4T   Throughput=1/2T</a:t>
                </a:r>
              </a:p>
            </p:txBody>
          </p:sp>
        </p:grpSp>
        <p:sp>
          <p:nvSpPr>
            <p:cNvPr id="104" name="Rectangle 103"/>
            <p:cNvSpPr/>
            <p:nvPr/>
          </p:nvSpPr>
          <p:spPr bwMode="auto">
            <a:xfrm>
              <a:off x="7552083" y="1655805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8" name="Rectangle 147"/>
            <p:cNvSpPr/>
            <p:nvPr/>
          </p:nvSpPr>
          <p:spPr bwMode="auto">
            <a:xfrm>
              <a:off x="6496089" y="1671191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49" name="Rectangle 148"/>
            <p:cNvSpPr/>
            <p:nvPr/>
          </p:nvSpPr>
          <p:spPr bwMode="auto">
            <a:xfrm rot="3000000">
              <a:off x="6097849" y="1956444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0" name="Rectangle 149"/>
            <p:cNvSpPr/>
            <p:nvPr/>
          </p:nvSpPr>
          <p:spPr bwMode="auto">
            <a:xfrm>
              <a:off x="5791200" y="2340350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36759" y="3786278"/>
            <a:ext cx="3025936" cy="1942786"/>
            <a:chOff x="836759" y="3786278"/>
            <a:chExt cx="3025936" cy="1942786"/>
          </a:xfrm>
        </p:grpSpPr>
        <p:grpSp>
          <p:nvGrpSpPr>
            <p:cNvPr id="105" name="Group 104"/>
            <p:cNvGrpSpPr/>
            <p:nvPr/>
          </p:nvGrpSpPr>
          <p:grpSpPr>
            <a:xfrm>
              <a:off x="836759" y="3786278"/>
              <a:ext cx="3025936" cy="1942786"/>
              <a:chOff x="555464" y="1029014"/>
              <a:chExt cx="3025936" cy="1942786"/>
            </a:xfrm>
          </p:grpSpPr>
          <p:cxnSp>
            <p:nvCxnSpPr>
              <p:cNvPr id="106" name="Straight Arrow Connector 105"/>
              <p:cNvCxnSpPr>
                <a:endCxn id="112" idx="2"/>
              </p:cNvCxnSpPr>
              <p:nvPr/>
            </p:nvCxnSpPr>
            <p:spPr bwMode="auto">
              <a:xfrm>
                <a:off x="623436" y="1642646"/>
                <a:ext cx="442764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07" name="Rectangle 4"/>
              <p:cNvSpPr>
                <a:spLocks noChangeArrowheads="1"/>
              </p:cNvSpPr>
              <p:nvPr/>
            </p:nvSpPr>
            <p:spPr bwMode="auto">
              <a:xfrm>
                <a:off x="1400980" y="1029014"/>
                <a:ext cx="114701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dirty="0"/>
                  <a:t>3-pipeline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118975" y="1442591"/>
                <a:ext cx="484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2T</a:t>
                </a:r>
              </a:p>
            </p:txBody>
          </p:sp>
          <p:cxnSp>
            <p:nvCxnSpPr>
              <p:cNvPr id="109" name="Straight Arrow Connector 108"/>
              <p:cNvCxnSpPr>
                <a:stCxn id="112" idx="6"/>
                <a:endCxn id="113" idx="2"/>
              </p:cNvCxnSpPr>
              <p:nvPr/>
            </p:nvCxnSpPr>
            <p:spPr bwMode="auto">
              <a:xfrm>
                <a:off x="1632872" y="1642646"/>
                <a:ext cx="6832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10" name="TextBox 109"/>
              <p:cNvSpPr txBox="1"/>
              <p:nvPr/>
            </p:nvSpPr>
            <p:spPr>
              <a:xfrm>
                <a:off x="2428560" y="1442591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cxnSp>
            <p:nvCxnSpPr>
              <p:cNvPr id="111" name="Straight Arrow Connector 110"/>
              <p:cNvCxnSpPr>
                <a:stCxn id="113" idx="6"/>
              </p:cNvCxnSpPr>
              <p:nvPr/>
            </p:nvCxnSpPr>
            <p:spPr bwMode="auto">
              <a:xfrm>
                <a:off x="2882776" y="1642646"/>
                <a:ext cx="65181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12" name="Oval 111"/>
              <p:cNvSpPr/>
              <p:nvPr/>
            </p:nvSpPr>
            <p:spPr bwMode="auto">
              <a:xfrm>
                <a:off x="1066200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 bwMode="auto">
              <a:xfrm>
                <a:off x="2316104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1784975" y="2094230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sp>
            <p:nvSpPr>
              <p:cNvPr id="115" name="Oval 114"/>
              <p:cNvSpPr/>
              <p:nvPr/>
            </p:nvSpPr>
            <p:spPr bwMode="auto">
              <a:xfrm>
                <a:off x="1672519" y="2010949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16" name="Straight Arrow Connector 115"/>
              <p:cNvCxnSpPr>
                <a:stCxn id="112" idx="5"/>
                <a:endCxn id="115" idx="1"/>
              </p:cNvCxnSpPr>
              <p:nvPr/>
            </p:nvCxnSpPr>
            <p:spPr bwMode="auto">
              <a:xfrm>
                <a:off x="1549885" y="1842995"/>
                <a:ext cx="205621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117" name="Straight Arrow Connector 116"/>
              <p:cNvCxnSpPr>
                <a:stCxn id="115" idx="7"/>
                <a:endCxn id="113" idx="3"/>
              </p:cNvCxnSpPr>
              <p:nvPr/>
            </p:nvCxnSpPr>
            <p:spPr bwMode="auto">
              <a:xfrm flipV="1">
                <a:off x="2156204" y="1842995"/>
                <a:ext cx="242887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118" name="Straight Arrow Connector 117"/>
              <p:cNvCxnSpPr>
                <a:endCxn id="115" idx="2"/>
              </p:cNvCxnSpPr>
              <p:nvPr/>
            </p:nvCxnSpPr>
            <p:spPr bwMode="auto">
              <a:xfrm>
                <a:off x="627678" y="2294284"/>
                <a:ext cx="1044841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19" name="Rectangle 4"/>
              <p:cNvSpPr>
                <a:spLocks noChangeArrowheads="1"/>
              </p:cNvSpPr>
              <p:nvPr/>
            </p:nvSpPr>
            <p:spPr bwMode="auto">
              <a:xfrm>
                <a:off x="555464" y="2633246"/>
                <a:ext cx="302593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b="0" dirty="0"/>
                  <a:t>Latency=6T   Throughput=1/2T</a:t>
                </a:r>
              </a:p>
            </p:txBody>
          </p:sp>
        </p:grpSp>
        <p:sp>
          <p:nvSpPr>
            <p:cNvPr id="123" name="Rectangle 122"/>
            <p:cNvSpPr/>
            <p:nvPr/>
          </p:nvSpPr>
          <p:spPr bwMode="auto">
            <a:xfrm>
              <a:off x="3261378" y="4184469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3477648" y="4184469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2208757" y="4197902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 rot="3000000">
              <a:off x="1810517" y="4483155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4" name="Rectangle 153"/>
            <p:cNvSpPr/>
            <p:nvPr/>
          </p:nvSpPr>
          <p:spPr bwMode="auto">
            <a:xfrm>
              <a:off x="1503868" y="4867061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27464" y="3786278"/>
            <a:ext cx="3025936" cy="1942786"/>
            <a:chOff x="5127464" y="3786278"/>
            <a:chExt cx="3025936" cy="1942786"/>
          </a:xfrm>
        </p:grpSpPr>
        <p:grpSp>
          <p:nvGrpSpPr>
            <p:cNvPr id="125" name="Group 124"/>
            <p:cNvGrpSpPr/>
            <p:nvPr/>
          </p:nvGrpSpPr>
          <p:grpSpPr>
            <a:xfrm>
              <a:off x="5127464" y="3786278"/>
              <a:ext cx="3025936" cy="1942786"/>
              <a:chOff x="555464" y="1029014"/>
              <a:chExt cx="3025936" cy="1942786"/>
            </a:xfrm>
          </p:grpSpPr>
          <p:cxnSp>
            <p:nvCxnSpPr>
              <p:cNvPr id="126" name="Straight Arrow Connector 125"/>
              <p:cNvCxnSpPr>
                <a:endCxn id="132" idx="2"/>
              </p:cNvCxnSpPr>
              <p:nvPr/>
            </p:nvCxnSpPr>
            <p:spPr bwMode="auto">
              <a:xfrm>
                <a:off x="623436" y="1642646"/>
                <a:ext cx="442764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27" name="Rectangle 4"/>
              <p:cNvSpPr>
                <a:spLocks noChangeArrowheads="1"/>
              </p:cNvSpPr>
              <p:nvPr/>
            </p:nvSpPr>
            <p:spPr bwMode="auto">
              <a:xfrm>
                <a:off x="1400980" y="1029014"/>
                <a:ext cx="114701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dirty="0"/>
                  <a:t>3-pipeline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118975" y="1442591"/>
                <a:ext cx="484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2T</a:t>
                </a:r>
              </a:p>
            </p:txBody>
          </p:sp>
          <p:cxnSp>
            <p:nvCxnSpPr>
              <p:cNvPr id="129" name="Straight Arrow Connector 128"/>
              <p:cNvCxnSpPr>
                <a:stCxn id="132" idx="6"/>
                <a:endCxn id="133" idx="2"/>
              </p:cNvCxnSpPr>
              <p:nvPr/>
            </p:nvCxnSpPr>
            <p:spPr bwMode="auto">
              <a:xfrm>
                <a:off x="1632872" y="1642646"/>
                <a:ext cx="6832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30" name="TextBox 129"/>
              <p:cNvSpPr txBox="1"/>
              <p:nvPr/>
            </p:nvSpPr>
            <p:spPr>
              <a:xfrm>
                <a:off x="2428560" y="1442591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cxnSp>
            <p:nvCxnSpPr>
              <p:cNvPr id="131" name="Straight Arrow Connector 130"/>
              <p:cNvCxnSpPr>
                <a:stCxn id="133" idx="6"/>
              </p:cNvCxnSpPr>
              <p:nvPr/>
            </p:nvCxnSpPr>
            <p:spPr bwMode="auto">
              <a:xfrm>
                <a:off x="2882776" y="1642646"/>
                <a:ext cx="65181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32" name="Oval 131"/>
              <p:cNvSpPr/>
              <p:nvPr/>
            </p:nvSpPr>
            <p:spPr bwMode="auto">
              <a:xfrm>
                <a:off x="1066200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 bwMode="auto">
              <a:xfrm>
                <a:off x="2316104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1784975" y="2094230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1672519" y="2010949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36" name="Straight Arrow Connector 135"/>
              <p:cNvCxnSpPr>
                <a:stCxn id="132" idx="5"/>
                <a:endCxn id="135" idx="1"/>
              </p:cNvCxnSpPr>
              <p:nvPr/>
            </p:nvCxnSpPr>
            <p:spPr bwMode="auto">
              <a:xfrm>
                <a:off x="1549885" y="1842995"/>
                <a:ext cx="205621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137" name="Straight Arrow Connector 136"/>
              <p:cNvCxnSpPr>
                <a:stCxn id="135" idx="7"/>
                <a:endCxn id="133" idx="3"/>
              </p:cNvCxnSpPr>
              <p:nvPr/>
            </p:nvCxnSpPr>
            <p:spPr bwMode="auto">
              <a:xfrm flipV="1">
                <a:off x="2156204" y="1842995"/>
                <a:ext cx="242887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138" name="Straight Arrow Connector 137"/>
              <p:cNvCxnSpPr>
                <a:endCxn id="135" idx="2"/>
              </p:cNvCxnSpPr>
              <p:nvPr/>
            </p:nvCxnSpPr>
            <p:spPr bwMode="auto">
              <a:xfrm>
                <a:off x="627678" y="2294284"/>
                <a:ext cx="1044841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139" name="Rectangle 4"/>
              <p:cNvSpPr>
                <a:spLocks noChangeArrowheads="1"/>
              </p:cNvSpPr>
              <p:nvPr/>
            </p:nvSpPr>
            <p:spPr bwMode="auto">
              <a:xfrm>
                <a:off x="555464" y="2633246"/>
                <a:ext cx="302593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Clr>
                    <a:srgbClr val="B2B2B2"/>
                  </a:buClr>
                  <a:tabLst>
                    <a:tab pos="347663" algn="l"/>
                    <a:tab pos="1081088" algn="l"/>
                    <a:tab pos="1712913" algn="l"/>
                  </a:tabLst>
                </a:pPr>
                <a:r>
                  <a:rPr lang="en-US" sz="1600" b="0" dirty="0"/>
                  <a:t>Latency=6T   Throughput=1/2T</a:t>
                </a:r>
              </a:p>
            </p:txBody>
          </p:sp>
        </p:grpSp>
        <p:sp>
          <p:nvSpPr>
            <p:cNvPr id="155" name="Rectangle 154"/>
            <p:cNvSpPr/>
            <p:nvPr/>
          </p:nvSpPr>
          <p:spPr bwMode="auto">
            <a:xfrm>
              <a:off x="7566522" y="4172463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6" name="Rectangle 155"/>
            <p:cNvSpPr/>
            <p:nvPr/>
          </p:nvSpPr>
          <p:spPr bwMode="auto">
            <a:xfrm>
              <a:off x="6582669" y="4184968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00800" y="4185896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 rot="3000000">
              <a:off x="6115661" y="4471149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5809012" y="4855055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0" name="Rectangle 159"/>
            <p:cNvSpPr/>
            <p:nvPr/>
          </p:nvSpPr>
          <p:spPr bwMode="auto">
            <a:xfrm rot="-3000000">
              <a:off x="6730160" y="4566471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313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294221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k-Pipeline Timing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Pipeline is a sequential logic circuit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Clock period is determined by</a:t>
            </a:r>
          </a:p>
          <a:p>
            <a:pPr lvl="1"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 err="1"/>
              <a:t>t</a:t>
            </a:r>
            <a:r>
              <a:rPr lang="en-US" b="0" baseline="-25000" dirty="0" err="1"/>
              <a:t>CLK</a:t>
            </a:r>
            <a:r>
              <a:rPr lang="en-US" b="0" dirty="0"/>
              <a:t> ≥ </a:t>
            </a:r>
            <a:r>
              <a:rPr lang="en-US" b="0" dirty="0" err="1"/>
              <a:t>t</a:t>
            </a:r>
            <a:r>
              <a:rPr lang="en-US" b="0" baseline="-25000" dirty="0" err="1"/>
              <a:t>pCQ</a:t>
            </a:r>
            <a:r>
              <a:rPr lang="en-US" b="0" dirty="0"/>
              <a:t>(REG) + 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(CL) + </a:t>
            </a:r>
            <a:r>
              <a:rPr lang="en-US" b="0" dirty="0" err="1"/>
              <a:t>t</a:t>
            </a:r>
            <a:r>
              <a:rPr lang="en-US" b="0" baseline="-25000" dirty="0" err="1"/>
              <a:t>SU</a:t>
            </a:r>
            <a:r>
              <a:rPr lang="en-US" b="0" dirty="0"/>
              <a:t>(REG)</a:t>
            </a:r>
          </a:p>
          <a:p>
            <a:pPr lvl="1"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in every path from register to register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Usually, 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(CL) &gt;&gt; </a:t>
            </a:r>
            <a:r>
              <a:rPr lang="en-US" b="0" dirty="0" err="1"/>
              <a:t>t</a:t>
            </a:r>
            <a:r>
              <a:rPr lang="en-US" b="0" baseline="-25000" dirty="0" err="1"/>
              <a:t>pCQ</a:t>
            </a:r>
            <a:r>
              <a:rPr lang="en-US" b="0" dirty="0"/>
              <a:t>(REG), </a:t>
            </a:r>
            <a:r>
              <a:rPr lang="en-US" b="0" dirty="0" err="1"/>
              <a:t>t</a:t>
            </a:r>
            <a:r>
              <a:rPr lang="en-US" b="0" baseline="-25000" dirty="0" err="1"/>
              <a:t>SU</a:t>
            </a:r>
            <a:r>
              <a:rPr lang="en-US" b="0" dirty="0"/>
              <a:t>(REG) hence </a:t>
            </a:r>
            <a:r>
              <a:rPr lang="en-US" b="0" dirty="0" err="1"/>
              <a:t>t</a:t>
            </a:r>
            <a:r>
              <a:rPr lang="en-US" b="0" baseline="-25000" dirty="0" err="1"/>
              <a:t>CLK</a:t>
            </a:r>
            <a:r>
              <a:rPr lang="en-US" b="0" dirty="0">
                <a:sym typeface="Symbol" panose="05050102010706020507" pitchFamily="18" charset="2"/>
              </a:rPr>
              <a:t> </a:t>
            </a:r>
            <a:r>
              <a:rPr lang="en-US" b="0" dirty="0"/>
              <a:t>max{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(CL)}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In the example: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</a:t>
            </a:r>
            <a:r>
              <a:rPr lang="en-US" b="0" dirty="0" err="1"/>
              <a:t>t</a:t>
            </a:r>
            <a:r>
              <a:rPr lang="en-US" b="0" baseline="-25000" dirty="0" err="1"/>
              <a:t>CLK</a:t>
            </a:r>
            <a:r>
              <a:rPr lang="en-US" b="0" dirty="0"/>
              <a:t> ≥ </a:t>
            </a:r>
            <a:r>
              <a:rPr lang="en-US" b="0" dirty="0" err="1"/>
              <a:t>t</a:t>
            </a:r>
            <a:r>
              <a:rPr lang="en-US" b="0" baseline="-25000" dirty="0" err="1"/>
              <a:t>pCQ</a:t>
            </a:r>
            <a:r>
              <a:rPr lang="en-US" b="0" dirty="0"/>
              <a:t>(REG) + max{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(A), 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(C)+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(B)} + </a:t>
            </a:r>
            <a:r>
              <a:rPr lang="en-US" b="0" dirty="0" err="1"/>
              <a:t>t</a:t>
            </a:r>
            <a:r>
              <a:rPr lang="en-US" b="0" baseline="-25000" dirty="0" err="1"/>
              <a:t>SU</a:t>
            </a:r>
            <a:r>
              <a:rPr lang="en-US" b="0" dirty="0"/>
              <a:t>(REG)</a:t>
            </a:r>
            <a:r>
              <a:rPr lang="en-US" b="0" dirty="0">
                <a:sym typeface="Symbol" panose="05050102010706020507" pitchFamily="18" charset="2"/>
              </a:rPr>
              <a:t> 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>
                <a:sym typeface="Symbol" panose="05050102010706020507" pitchFamily="18" charset="2"/>
              </a:rPr>
              <a:t>	 </a:t>
            </a:r>
            <a:r>
              <a:rPr lang="en-US" b="0" dirty="0"/>
              <a:t>max{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(A), 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(C)+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(B)} 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Additionally, hold conditions must be satisfied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 </a:t>
            </a:r>
            <a:r>
              <a:rPr lang="en-US" b="0" dirty="0" err="1"/>
              <a:t>t</a:t>
            </a:r>
            <a:r>
              <a:rPr lang="en-US" b="0" baseline="-25000" dirty="0" err="1"/>
              <a:t>cCQ</a:t>
            </a:r>
            <a:r>
              <a:rPr lang="en-US" b="0" dirty="0"/>
              <a:t>(REG) + </a:t>
            </a:r>
            <a:r>
              <a:rPr lang="en-US" b="0" dirty="0" err="1"/>
              <a:t>t</a:t>
            </a:r>
            <a:r>
              <a:rPr lang="en-US" b="0" baseline="-25000" dirty="0" err="1"/>
              <a:t>CD</a:t>
            </a:r>
            <a:r>
              <a:rPr lang="en-US" b="0" dirty="0"/>
              <a:t>(CL) ≥ </a:t>
            </a:r>
            <a:r>
              <a:rPr lang="en-US" b="0" dirty="0" err="1"/>
              <a:t>t</a:t>
            </a:r>
            <a:r>
              <a:rPr lang="en-US" b="0" baseline="-25000" dirty="0" err="1"/>
              <a:t>H</a:t>
            </a:r>
            <a:r>
              <a:rPr lang="en-US" b="0" dirty="0"/>
              <a:t>(REG)        (normally </a:t>
            </a:r>
            <a:r>
              <a:rPr lang="en-US" b="0" dirty="0" err="1"/>
              <a:t>t</a:t>
            </a:r>
            <a:r>
              <a:rPr lang="en-US" b="0" baseline="-25000" dirty="0" err="1"/>
              <a:t>cCQ</a:t>
            </a:r>
            <a:r>
              <a:rPr lang="en-US" b="0" dirty="0"/>
              <a:t> &gt; </a:t>
            </a:r>
            <a:r>
              <a:rPr lang="en-US" b="0" dirty="0" err="1"/>
              <a:t>t</a:t>
            </a:r>
            <a:r>
              <a:rPr lang="en-US" b="0" baseline="-25000" dirty="0" err="1"/>
              <a:t>H</a:t>
            </a:r>
            <a:r>
              <a:rPr lang="en-US" b="0" dirty="0"/>
              <a:t> by design)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In the example:  min{</a:t>
            </a:r>
            <a:r>
              <a:rPr lang="en-US" b="0" dirty="0" err="1"/>
              <a:t>t</a:t>
            </a:r>
            <a:r>
              <a:rPr lang="en-US" b="0" baseline="-25000" dirty="0" err="1"/>
              <a:t>CD</a:t>
            </a:r>
            <a:r>
              <a:rPr lang="en-US" b="0" dirty="0"/>
              <a:t>(A), </a:t>
            </a:r>
            <a:r>
              <a:rPr lang="en-US" b="0" dirty="0" err="1"/>
              <a:t>t</a:t>
            </a:r>
            <a:r>
              <a:rPr lang="en-US" b="0" baseline="-25000" dirty="0" err="1"/>
              <a:t>CD</a:t>
            </a:r>
            <a:r>
              <a:rPr lang="en-US" b="0" dirty="0"/>
              <a:t>(C)+</a:t>
            </a:r>
            <a:r>
              <a:rPr lang="en-US" b="0" dirty="0" err="1"/>
              <a:t>t</a:t>
            </a:r>
            <a:r>
              <a:rPr lang="en-US" b="0" baseline="-25000" dirty="0" err="1"/>
              <a:t>CD</a:t>
            </a:r>
            <a:r>
              <a:rPr lang="en-US" b="0" dirty="0"/>
              <a:t>(B)} ≥ </a:t>
            </a:r>
            <a:r>
              <a:rPr lang="en-US" b="0" dirty="0" err="1"/>
              <a:t>t</a:t>
            </a:r>
            <a:r>
              <a:rPr lang="en-US" b="0" baseline="-25000" dirty="0" err="1"/>
              <a:t>H</a:t>
            </a:r>
            <a:r>
              <a:rPr lang="en-US" b="0" dirty="0"/>
              <a:t>(REG)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70761" y="1331545"/>
            <a:ext cx="2911155" cy="1218311"/>
            <a:chOff x="623436" y="1359310"/>
            <a:chExt cx="2911155" cy="1218311"/>
          </a:xfrm>
        </p:grpSpPr>
        <p:cxnSp>
          <p:nvCxnSpPr>
            <p:cNvPr id="5" name="Straight Arrow Connector 4"/>
            <p:cNvCxnSpPr>
              <a:endCxn id="11" idx="2"/>
            </p:cNvCxnSpPr>
            <p:nvPr/>
          </p:nvCxnSpPr>
          <p:spPr bwMode="auto">
            <a:xfrm>
              <a:off x="623436" y="1642646"/>
              <a:ext cx="442764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1169393" y="1430692"/>
              <a:ext cx="3542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/>
                <a:t>A</a:t>
              </a:r>
            </a:p>
          </p:txBody>
        </p:sp>
        <p:cxnSp>
          <p:nvCxnSpPr>
            <p:cNvPr id="8" name="Straight Arrow Connector 7"/>
            <p:cNvCxnSpPr>
              <a:stCxn id="11" idx="6"/>
              <a:endCxn id="12" idx="2"/>
            </p:cNvCxnSpPr>
            <p:nvPr/>
          </p:nvCxnSpPr>
          <p:spPr bwMode="auto">
            <a:xfrm>
              <a:off x="1632872" y="1642646"/>
              <a:ext cx="683232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2428560" y="1442591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B</a:t>
              </a:r>
            </a:p>
          </p:txBody>
        </p:sp>
        <p:cxnSp>
          <p:nvCxnSpPr>
            <p:cNvPr id="10" name="Straight Arrow Connector 9"/>
            <p:cNvCxnSpPr>
              <a:stCxn id="12" idx="6"/>
            </p:cNvCxnSpPr>
            <p:nvPr/>
          </p:nvCxnSpPr>
          <p:spPr bwMode="auto">
            <a:xfrm>
              <a:off x="2882776" y="1642646"/>
              <a:ext cx="651815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1066200" y="1359310"/>
              <a:ext cx="566672" cy="56667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316104" y="1359310"/>
              <a:ext cx="566672" cy="56667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84975" y="209423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C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672519" y="2010949"/>
              <a:ext cx="566672" cy="566672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5" name="Straight Arrow Connector 14"/>
            <p:cNvCxnSpPr>
              <a:stCxn id="11" idx="5"/>
              <a:endCxn id="14" idx="1"/>
            </p:cNvCxnSpPr>
            <p:nvPr/>
          </p:nvCxnSpPr>
          <p:spPr bwMode="auto">
            <a:xfrm>
              <a:off x="1549885" y="1842995"/>
              <a:ext cx="205621" cy="25094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6" name="Straight Arrow Connector 15"/>
            <p:cNvCxnSpPr>
              <a:stCxn id="14" idx="7"/>
              <a:endCxn id="12" idx="3"/>
            </p:cNvCxnSpPr>
            <p:nvPr/>
          </p:nvCxnSpPr>
          <p:spPr bwMode="auto">
            <a:xfrm flipV="1">
              <a:off x="2156204" y="1842995"/>
              <a:ext cx="242887" cy="25094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7" name="Straight Arrow Connector 16"/>
            <p:cNvCxnSpPr>
              <a:endCxn id="14" idx="2"/>
            </p:cNvCxnSpPr>
            <p:nvPr/>
          </p:nvCxnSpPr>
          <p:spPr bwMode="auto">
            <a:xfrm>
              <a:off x="627678" y="2294284"/>
              <a:ext cx="1044841" cy="1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sp>
        <p:nvSpPr>
          <p:cNvPr id="19" name="Rectangle 18"/>
          <p:cNvSpPr/>
          <p:nvPr/>
        </p:nvSpPr>
        <p:spPr bwMode="auto">
          <a:xfrm>
            <a:off x="8206133" y="1363295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150139" y="1378681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 rot="3000000">
            <a:off x="6751899" y="1663934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445250" y="2047840"/>
            <a:ext cx="152400" cy="40011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10074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372409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k-Pipeline Throughput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4000" y="1230154"/>
            <a:ext cx="85852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Ignoring register times </a:t>
            </a:r>
            <a:r>
              <a:rPr lang="en-US" b="0" dirty="0" err="1"/>
              <a:t>t</a:t>
            </a:r>
            <a:r>
              <a:rPr lang="en-US" b="0" baseline="-25000" dirty="0" err="1"/>
              <a:t>CLK</a:t>
            </a:r>
            <a:r>
              <a:rPr lang="en-US" b="0" dirty="0"/>
              <a:t>=2T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Non asymptotic throughput: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1 input:	1/2t</a:t>
            </a:r>
            <a:r>
              <a:rPr lang="en-US" b="0" baseline="-25000" dirty="0"/>
              <a:t>CLK</a:t>
            </a:r>
            <a:r>
              <a:rPr lang="en-US" b="0" dirty="0"/>
              <a:t> = 1/4T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2 inputs:	2/(2t</a:t>
            </a:r>
            <a:r>
              <a:rPr lang="en-US" b="0" baseline="-25000" dirty="0"/>
              <a:t>CLK</a:t>
            </a:r>
            <a:r>
              <a:rPr lang="en-US" b="0" dirty="0"/>
              <a:t>+t</a:t>
            </a:r>
            <a:r>
              <a:rPr lang="en-US" b="0" baseline="-25000" dirty="0"/>
              <a:t>CLK</a:t>
            </a:r>
            <a:r>
              <a:rPr lang="en-US" b="0" dirty="0"/>
              <a:t>) = 2/6T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3 inputs:	3/(2t</a:t>
            </a:r>
            <a:r>
              <a:rPr lang="en-US" b="0" baseline="-25000" dirty="0"/>
              <a:t>CLK</a:t>
            </a:r>
            <a:r>
              <a:rPr lang="en-US" b="0" dirty="0"/>
              <a:t>+2t</a:t>
            </a:r>
            <a:r>
              <a:rPr lang="en-US" b="0" baseline="-25000" dirty="0"/>
              <a:t>CLK</a:t>
            </a:r>
            <a:r>
              <a:rPr lang="en-US" b="0" dirty="0"/>
              <a:t>) = 3/8T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4 inputs:	4/(2t</a:t>
            </a:r>
            <a:r>
              <a:rPr lang="en-US" b="0" baseline="-25000" dirty="0"/>
              <a:t>CLK</a:t>
            </a:r>
            <a:r>
              <a:rPr lang="en-US" b="0" dirty="0"/>
              <a:t>+3t</a:t>
            </a:r>
            <a:r>
              <a:rPr lang="en-US" b="0" baseline="-25000" dirty="0"/>
              <a:t>CLK</a:t>
            </a:r>
            <a:r>
              <a:rPr lang="en-US" b="0" dirty="0"/>
              <a:t>) = 4/10T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…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N inputs:	N/(2t</a:t>
            </a:r>
            <a:r>
              <a:rPr lang="en-US" b="0" baseline="-25000" dirty="0"/>
              <a:t>CLK</a:t>
            </a:r>
            <a:r>
              <a:rPr lang="en-US" b="0" dirty="0"/>
              <a:t>+(N-1)</a:t>
            </a:r>
            <a:r>
              <a:rPr lang="en-US" b="0" dirty="0" err="1"/>
              <a:t>t</a:t>
            </a:r>
            <a:r>
              <a:rPr lang="en-US" b="0" baseline="-25000" dirty="0" err="1"/>
              <a:t>CLK</a:t>
            </a:r>
            <a:r>
              <a:rPr lang="en-US" b="0" dirty="0"/>
              <a:t>) = N/((N+1)2T)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Asymptotic throughput </a:t>
            </a:r>
            <a:r>
              <a:rPr lang="en-US" b="0" dirty="0"/>
              <a:t>(when N</a:t>
            </a:r>
            <a:r>
              <a:rPr lang="en-US" dirty="0">
                <a:sym typeface="Symbol" panose="05050102010706020507" pitchFamily="18" charset="2"/>
              </a:rPr>
              <a:t></a:t>
            </a:r>
            <a:r>
              <a:rPr lang="en-US" b="0" dirty="0"/>
              <a:t>): 1/2T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91200" y="1143000"/>
            <a:ext cx="2911155" cy="1218311"/>
            <a:chOff x="5195436" y="1587910"/>
            <a:chExt cx="2911155" cy="1218311"/>
          </a:xfrm>
        </p:grpSpPr>
        <p:grpSp>
          <p:nvGrpSpPr>
            <p:cNvPr id="23" name="Group 22"/>
            <p:cNvGrpSpPr/>
            <p:nvPr/>
          </p:nvGrpSpPr>
          <p:grpSpPr>
            <a:xfrm>
              <a:off x="5195436" y="1587910"/>
              <a:ext cx="2911155" cy="1218311"/>
              <a:chOff x="623436" y="1359310"/>
              <a:chExt cx="2911155" cy="1218311"/>
            </a:xfrm>
          </p:grpSpPr>
          <p:cxnSp>
            <p:nvCxnSpPr>
              <p:cNvPr id="24" name="Straight Arrow Connector 23"/>
              <p:cNvCxnSpPr>
                <a:endCxn id="31" idx="2"/>
              </p:cNvCxnSpPr>
              <p:nvPr/>
            </p:nvCxnSpPr>
            <p:spPr bwMode="auto">
              <a:xfrm>
                <a:off x="623436" y="1642646"/>
                <a:ext cx="442764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26" name="TextBox 25"/>
              <p:cNvSpPr txBox="1"/>
              <p:nvPr/>
            </p:nvSpPr>
            <p:spPr>
              <a:xfrm>
                <a:off x="1118975" y="1442591"/>
                <a:ext cx="4844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2T</a:t>
                </a:r>
              </a:p>
            </p:txBody>
          </p:sp>
          <p:cxnSp>
            <p:nvCxnSpPr>
              <p:cNvPr id="27" name="Straight Arrow Connector 26"/>
              <p:cNvCxnSpPr>
                <a:stCxn id="31" idx="6"/>
                <a:endCxn id="32" idx="2"/>
              </p:cNvCxnSpPr>
              <p:nvPr/>
            </p:nvCxnSpPr>
            <p:spPr bwMode="auto">
              <a:xfrm>
                <a:off x="1632872" y="1642646"/>
                <a:ext cx="683232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28" name="TextBox 27"/>
              <p:cNvSpPr txBox="1"/>
              <p:nvPr/>
            </p:nvSpPr>
            <p:spPr>
              <a:xfrm>
                <a:off x="2428560" y="1442591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cxnSp>
            <p:nvCxnSpPr>
              <p:cNvPr id="29" name="Straight Arrow Connector 28"/>
              <p:cNvCxnSpPr>
                <a:stCxn id="32" idx="6"/>
              </p:cNvCxnSpPr>
              <p:nvPr/>
            </p:nvCxnSpPr>
            <p:spPr bwMode="auto">
              <a:xfrm>
                <a:off x="2882776" y="1642646"/>
                <a:ext cx="651815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31" name="Oval 30"/>
              <p:cNvSpPr/>
              <p:nvPr/>
            </p:nvSpPr>
            <p:spPr bwMode="auto">
              <a:xfrm>
                <a:off x="1066200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2316104" y="1359310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784975" y="2094230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T</a:t>
                </a: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1672519" y="2010949"/>
                <a:ext cx="566672" cy="56667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35" name="Straight Arrow Connector 34"/>
              <p:cNvCxnSpPr>
                <a:stCxn id="31" idx="5"/>
                <a:endCxn id="34" idx="1"/>
              </p:cNvCxnSpPr>
              <p:nvPr/>
            </p:nvCxnSpPr>
            <p:spPr bwMode="auto">
              <a:xfrm>
                <a:off x="1549885" y="1842995"/>
                <a:ext cx="205621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36" name="Straight Arrow Connector 35"/>
              <p:cNvCxnSpPr>
                <a:stCxn id="34" idx="7"/>
                <a:endCxn id="32" idx="3"/>
              </p:cNvCxnSpPr>
              <p:nvPr/>
            </p:nvCxnSpPr>
            <p:spPr bwMode="auto">
              <a:xfrm flipV="1">
                <a:off x="2156204" y="1842995"/>
                <a:ext cx="242887" cy="25094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37" name="Straight Arrow Connector 36"/>
              <p:cNvCxnSpPr>
                <a:endCxn id="34" idx="2"/>
              </p:cNvCxnSpPr>
              <p:nvPr/>
            </p:nvCxnSpPr>
            <p:spPr bwMode="auto">
              <a:xfrm>
                <a:off x="627678" y="2294284"/>
                <a:ext cx="1044841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</p:grpSp>
        <p:sp>
          <p:nvSpPr>
            <p:cNvPr id="39" name="Rectangle 38"/>
            <p:cNvSpPr/>
            <p:nvPr/>
          </p:nvSpPr>
          <p:spPr bwMode="auto">
            <a:xfrm>
              <a:off x="7552083" y="1655805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496089" y="1671191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 rot="3000000">
              <a:off x="6097849" y="1956444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5791200" y="2340350"/>
              <a:ext cx="152400" cy="4001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17397" y="2799866"/>
            <a:ext cx="2369403" cy="685800"/>
            <a:chOff x="6019800" y="2667000"/>
            <a:chExt cx="1888720" cy="546671"/>
          </a:xfrm>
        </p:grpSpPr>
        <p:sp>
          <p:nvSpPr>
            <p:cNvPr id="3" name="Rectangle 2"/>
            <p:cNvSpPr/>
            <p:nvPr/>
          </p:nvSpPr>
          <p:spPr bwMode="auto">
            <a:xfrm>
              <a:off x="6019800" y="2667000"/>
              <a:ext cx="214164" cy="2286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6299051" y="2667000"/>
              <a:ext cx="214164" cy="2286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019800" y="2982753"/>
              <a:ext cx="214164" cy="2286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6586947" y="2667000"/>
              <a:ext cx="214164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6864963" y="2667000"/>
              <a:ext cx="214164" cy="2286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7142252" y="2667000"/>
              <a:ext cx="214164" cy="22860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7414779" y="2667000"/>
              <a:ext cx="214164" cy="228600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305640" y="2985070"/>
              <a:ext cx="214164" cy="2286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6584891" y="2985071"/>
              <a:ext cx="214164" cy="22860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6872787" y="2985071"/>
              <a:ext cx="214164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7150803" y="2985071"/>
              <a:ext cx="214164" cy="2286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7414779" y="2982754"/>
              <a:ext cx="214164" cy="22860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692795" y="2985071"/>
              <a:ext cx="214164" cy="228600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7694356" y="2667000"/>
              <a:ext cx="214164" cy="228600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494668" y="274320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81600" y="3137606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Stage 1</a:t>
            </a:r>
          </a:p>
        </p:txBody>
      </p:sp>
      <p:cxnSp>
        <p:nvCxnSpPr>
          <p:cNvPr id="58" name="Straight Arrow Connector 57"/>
          <p:cNvCxnSpPr/>
          <p:nvPr/>
        </p:nvCxnSpPr>
        <p:spPr bwMode="auto">
          <a:xfrm>
            <a:off x="6233964" y="4038600"/>
            <a:ext cx="2681436" cy="0"/>
          </a:xfrm>
          <a:prstGeom prst="straightConnector1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6451386" y="3938250"/>
            <a:ext cx="0" cy="17655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6807075" y="3938250"/>
            <a:ext cx="0" cy="17655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7159254" y="3938250"/>
            <a:ext cx="0" cy="17655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7539945" y="3938250"/>
            <a:ext cx="0" cy="17655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7877989" y="3938250"/>
            <a:ext cx="0" cy="17655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8215802" y="3938250"/>
            <a:ext cx="0" cy="17655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8562297" y="3938250"/>
            <a:ext cx="0" cy="17655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0" name="TextBox 79"/>
          <p:cNvSpPr txBox="1"/>
          <p:nvPr/>
        </p:nvSpPr>
        <p:spPr>
          <a:xfrm>
            <a:off x="5715000" y="4092422"/>
            <a:ext cx="519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N=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235852" y="4095690"/>
            <a:ext cx="2593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 0   1   2   3   4   5   6 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6672740" y="3599842"/>
            <a:ext cx="268669" cy="28677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7031327" y="3602749"/>
            <a:ext cx="268669" cy="286779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7381648" y="3602750"/>
            <a:ext cx="268669" cy="286779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7742814" y="3602750"/>
            <a:ext cx="268669" cy="286779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8091586" y="3602750"/>
            <a:ext cx="268669" cy="286779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8422744" y="3599843"/>
            <a:ext cx="268669" cy="286779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6318797" y="3599842"/>
            <a:ext cx="268669" cy="28677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295895" y="3532012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9E97ED8-E516-B54B-B4D9-AC367E94D3BD}"/>
                  </a:ext>
                </a:extLst>
              </p14:cNvPr>
              <p14:cNvContentPartPr/>
              <p14:nvPr/>
            </p14:nvContentPartPr>
            <p14:xfrm>
              <a:off x="3274920" y="1156320"/>
              <a:ext cx="4833720" cy="1202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9E97ED8-E516-B54B-B4D9-AC367E94D3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8720" y="1140120"/>
                <a:ext cx="4866120" cy="123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889711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311655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k-Pipeline Latency</a:t>
            </a:r>
          </a:p>
        </p:txBody>
      </p:sp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Clock period </a:t>
            </a:r>
            <a:r>
              <a:rPr lang="en-US" b="0" dirty="0" err="1"/>
              <a:t>t</a:t>
            </a:r>
            <a:r>
              <a:rPr lang="en-US" b="0" baseline="-25000" dirty="0" err="1"/>
              <a:t>CLK</a:t>
            </a:r>
            <a:r>
              <a:rPr lang="en-US" b="0" baseline="-25000" dirty="0"/>
              <a:t> </a:t>
            </a:r>
            <a:r>
              <a:rPr lang="en-US" b="0" dirty="0"/>
              <a:t>determined by maximum CL delay 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If all outputs have registers and k&gt;0: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</a:t>
            </a:r>
            <a:r>
              <a:rPr lang="en-US" dirty="0"/>
              <a:t>Latency = k </a:t>
            </a:r>
            <a:r>
              <a:rPr lang="en-US" dirty="0" err="1"/>
              <a:t>t</a:t>
            </a:r>
            <a:r>
              <a:rPr lang="en-US" baseline="-25000" dirty="0" err="1"/>
              <a:t>CLK</a:t>
            </a:r>
            <a:endParaRPr lang="en-US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If all inputs have registers and k&gt;0: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	Latency = k </a:t>
            </a:r>
            <a:r>
              <a:rPr lang="en-US" dirty="0" err="1"/>
              <a:t>t</a:t>
            </a:r>
            <a:r>
              <a:rPr lang="en-US" baseline="-25000" dirty="0" err="1"/>
              <a:t>CLK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9524985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/>
          <p:cNvCxnSpPr/>
          <p:nvPr/>
        </p:nvCxnSpPr>
        <p:spPr bwMode="auto">
          <a:xfrm>
            <a:off x="4378061" y="5029200"/>
            <a:ext cx="1" cy="57592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3802033" y="3912346"/>
            <a:ext cx="0" cy="136842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35453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Reminder: CL Timing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Contamination delay </a:t>
            </a:r>
            <a:r>
              <a:rPr lang="en-US" b="0" dirty="0"/>
              <a:t>(</a:t>
            </a:r>
            <a:r>
              <a:rPr lang="en-US" b="0" dirty="0" err="1"/>
              <a:t>t</a:t>
            </a:r>
            <a:r>
              <a:rPr lang="en-US" b="0" baseline="-25000" dirty="0" err="1"/>
              <a:t>CD</a:t>
            </a:r>
            <a:r>
              <a:rPr lang="en-US" b="0" dirty="0"/>
              <a:t>) – minimum time following input change 	during which validity of previous output is guaranteed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Propagation delay </a:t>
            </a:r>
            <a:r>
              <a:rPr lang="en-US" b="0" dirty="0"/>
              <a:t>(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) – maximum time following input change after 	which the validity of new output is guaranteed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2728004" y="3698650"/>
            <a:ext cx="0" cy="8192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2577729" y="3943040"/>
            <a:ext cx="304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041261" y="3698649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V</a:t>
            </a:r>
            <a:r>
              <a:rPr lang="en-US" b="0" baseline="-25000" dirty="0"/>
              <a:t>IH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0020" y="4117740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V</a:t>
            </a:r>
            <a:r>
              <a:rPr lang="en-US" b="0" baseline="-25000" dirty="0"/>
              <a:t>IL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2568970" y="4400240"/>
            <a:ext cx="304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2728004" y="4517850"/>
            <a:ext cx="3707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730129" y="3943040"/>
            <a:ext cx="3552932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721370" y="4400240"/>
            <a:ext cx="3552932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521841" y="3276600"/>
            <a:ext cx="48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V</a:t>
            </a:r>
            <a:r>
              <a:rPr lang="en-US" b="0" baseline="-25000" dirty="0"/>
              <a:t>in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35461" y="430493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2742945" y="5161012"/>
            <a:ext cx="0" cy="8192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2592670" y="5405402"/>
            <a:ext cx="304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056202" y="5161011"/>
            <a:ext cx="625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V</a:t>
            </a:r>
            <a:r>
              <a:rPr lang="en-US" b="0" baseline="-25000" dirty="0"/>
              <a:t>OH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064961" y="5580102"/>
            <a:ext cx="596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V</a:t>
            </a:r>
            <a:r>
              <a:rPr lang="en-US" b="0" baseline="-25000" dirty="0"/>
              <a:t>OL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583911" y="5862602"/>
            <a:ext cx="304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2742945" y="5980212"/>
            <a:ext cx="3707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745070" y="5405402"/>
            <a:ext cx="3552932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736311" y="5862602"/>
            <a:ext cx="3552932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2536782" y="4738962"/>
            <a:ext cx="57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V</a:t>
            </a:r>
            <a:r>
              <a:rPr lang="en-US" b="0" baseline="-25000" dirty="0" err="1"/>
              <a:t>out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450402" y="576729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</a:t>
            </a:r>
            <a:endParaRPr lang="en-US" dirty="0"/>
          </a:p>
        </p:txBody>
      </p:sp>
      <p:sp>
        <p:nvSpPr>
          <p:cNvPr id="37" name="Freeform 36"/>
          <p:cNvSpPr/>
          <p:nvPr/>
        </p:nvSpPr>
        <p:spPr bwMode="auto">
          <a:xfrm>
            <a:off x="2727061" y="3816040"/>
            <a:ext cx="3386667" cy="702733"/>
          </a:xfrm>
          <a:custGeom>
            <a:avLst/>
            <a:gdLst>
              <a:gd name="connsiteX0" fmla="*/ 0 w 3386667"/>
              <a:gd name="connsiteY0" fmla="*/ 694267 h 702733"/>
              <a:gd name="connsiteX1" fmla="*/ 762000 w 3386667"/>
              <a:gd name="connsiteY1" fmla="*/ 702733 h 702733"/>
              <a:gd name="connsiteX2" fmla="*/ 1117600 w 3386667"/>
              <a:gd name="connsiteY2" fmla="*/ 0 h 702733"/>
              <a:gd name="connsiteX3" fmla="*/ 2260600 w 3386667"/>
              <a:gd name="connsiteY3" fmla="*/ 0 h 702733"/>
              <a:gd name="connsiteX4" fmla="*/ 2599267 w 3386667"/>
              <a:gd name="connsiteY4" fmla="*/ 702733 h 702733"/>
              <a:gd name="connsiteX5" fmla="*/ 3386667 w 3386667"/>
              <a:gd name="connsiteY5" fmla="*/ 694267 h 702733"/>
              <a:gd name="connsiteX6" fmla="*/ 3386667 w 3386667"/>
              <a:gd name="connsiteY6" fmla="*/ 677333 h 70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6667" h="702733">
                <a:moveTo>
                  <a:pt x="0" y="694267"/>
                </a:moveTo>
                <a:lnTo>
                  <a:pt x="762000" y="702733"/>
                </a:lnTo>
                <a:lnTo>
                  <a:pt x="1117600" y="0"/>
                </a:lnTo>
                <a:lnTo>
                  <a:pt x="2260600" y="0"/>
                </a:lnTo>
                <a:lnTo>
                  <a:pt x="2599267" y="702733"/>
                </a:lnTo>
                <a:lnTo>
                  <a:pt x="3386667" y="694267"/>
                </a:lnTo>
                <a:lnTo>
                  <a:pt x="3386667" y="677333"/>
                </a:lnTo>
              </a:path>
            </a:pathLst>
          </a:cu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3581400" y="3929122"/>
            <a:ext cx="0" cy="2160383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4073261" y="5862602"/>
            <a:ext cx="0" cy="21403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5257800" y="4397069"/>
            <a:ext cx="6742" cy="80389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5673461" y="5405402"/>
            <a:ext cx="0" cy="67123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Freeform 49"/>
          <p:cNvSpPr/>
          <p:nvPr/>
        </p:nvSpPr>
        <p:spPr bwMode="auto">
          <a:xfrm>
            <a:off x="2743994" y="5280773"/>
            <a:ext cx="3539067" cy="702734"/>
          </a:xfrm>
          <a:custGeom>
            <a:avLst/>
            <a:gdLst>
              <a:gd name="connsiteX0" fmla="*/ 0 w 3539067"/>
              <a:gd name="connsiteY0" fmla="*/ 694267 h 702734"/>
              <a:gd name="connsiteX1" fmla="*/ 1092200 w 3539067"/>
              <a:gd name="connsiteY1" fmla="*/ 694267 h 702734"/>
              <a:gd name="connsiteX2" fmla="*/ 1337734 w 3539067"/>
              <a:gd name="connsiteY2" fmla="*/ 575734 h 702734"/>
              <a:gd name="connsiteX3" fmla="*/ 1574800 w 3539067"/>
              <a:gd name="connsiteY3" fmla="*/ 270934 h 702734"/>
              <a:gd name="connsiteX4" fmla="*/ 1693334 w 3539067"/>
              <a:gd name="connsiteY4" fmla="*/ 0 h 702734"/>
              <a:gd name="connsiteX5" fmla="*/ 2565400 w 3539067"/>
              <a:gd name="connsiteY5" fmla="*/ 0 h 702734"/>
              <a:gd name="connsiteX6" fmla="*/ 2717800 w 3539067"/>
              <a:gd name="connsiteY6" fmla="*/ 0 h 702734"/>
              <a:gd name="connsiteX7" fmla="*/ 2844800 w 3539067"/>
              <a:gd name="connsiteY7" fmla="*/ 59267 h 702734"/>
              <a:gd name="connsiteX8" fmla="*/ 2937934 w 3539067"/>
              <a:gd name="connsiteY8" fmla="*/ 127000 h 702734"/>
              <a:gd name="connsiteX9" fmla="*/ 3081867 w 3539067"/>
              <a:gd name="connsiteY9" fmla="*/ 313267 h 702734"/>
              <a:gd name="connsiteX10" fmla="*/ 3149600 w 3539067"/>
              <a:gd name="connsiteY10" fmla="*/ 491067 h 702734"/>
              <a:gd name="connsiteX11" fmla="*/ 3217334 w 3539067"/>
              <a:gd name="connsiteY11" fmla="*/ 643467 h 702734"/>
              <a:gd name="connsiteX12" fmla="*/ 3327400 w 3539067"/>
              <a:gd name="connsiteY12" fmla="*/ 702734 h 702734"/>
              <a:gd name="connsiteX13" fmla="*/ 3539067 w 3539067"/>
              <a:gd name="connsiteY13" fmla="*/ 694267 h 70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39067" h="702734">
                <a:moveTo>
                  <a:pt x="0" y="694267"/>
                </a:moveTo>
                <a:lnTo>
                  <a:pt x="1092200" y="694267"/>
                </a:lnTo>
                <a:lnTo>
                  <a:pt x="1337734" y="575734"/>
                </a:lnTo>
                <a:lnTo>
                  <a:pt x="1574800" y="270934"/>
                </a:lnTo>
                <a:lnTo>
                  <a:pt x="1693334" y="0"/>
                </a:lnTo>
                <a:lnTo>
                  <a:pt x="2565400" y="0"/>
                </a:lnTo>
                <a:lnTo>
                  <a:pt x="2717800" y="0"/>
                </a:lnTo>
                <a:lnTo>
                  <a:pt x="2844800" y="59267"/>
                </a:lnTo>
                <a:lnTo>
                  <a:pt x="2937934" y="127000"/>
                </a:lnTo>
                <a:lnTo>
                  <a:pt x="3081867" y="313267"/>
                </a:lnTo>
                <a:lnTo>
                  <a:pt x="3149600" y="491067"/>
                </a:lnTo>
                <a:lnTo>
                  <a:pt x="3217334" y="643467"/>
                </a:lnTo>
                <a:lnTo>
                  <a:pt x="3327400" y="702734"/>
                </a:lnTo>
                <a:lnTo>
                  <a:pt x="3539067" y="694267"/>
                </a:lnTo>
              </a:path>
            </a:pathLst>
          </a:cu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581400" y="6045946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CD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146776" y="6052515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CD</a:t>
            </a:r>
            <a:endParaRPr lang="en-US" dirty="0"/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5943600" y="5086040"/>
            <a:ext cx="0" cy="894172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3833180" y="4724400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357180" y="4724400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endParaRPr lang="en-US" dirty="0"/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3802033" y="5132925"/>
            <a:ext cx="576028" cy="0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0" name="Straight Arrow Connector 69"/>
          <p:cNvCxnSpPr/>
          <p:nvPr/>
        </p:nvCxnSpPr>
        <p:spPr bwMode="auto">
          <a:xfrm>
            <a:off x="5249833" y="5145391"/>
            <a:ext cx="693767" cy="7492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2" name="Straight Arrow Connector 71"/>
          <p:cNvCxnSpPr/>
          <p:nvPr/>
        </p:nvCxnSpPr>
        <p:spPr bwMode="auto">
          <a:xfrm flipV="1">
            <a:off x="3581400" y="6069960"/>
            <a:ext cx="502566" cy="1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 flipV="1">
            <a:off x="5028695" y="6075523"/>
            <a:ext cx="651859" cy="1117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5029200" y="3943040"/>
            <a:ext cx="0" cy="2146465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723915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/>
          <p:cNvCxnSpPr/>
          <p:nvPr/>
        </p:nvCxnSpPr>
        <p:spPr bwMode="auto">
          <a:xfrm>
            <a:off x="4232590" y="5043055"/>
            <a:ext cx="5564" cy="105476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3687307" y="3929122"/>
            <a:ext cx="0" cy="2168699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35453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Reminder: CL Timing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Contamination delay </a:t>
            </a:r>
            <a:r>
              <a:rPr lang="en-US" b="0" dirty="0"/>
              <a:t>(</a:t>
            </a:r>
            <a:r>
              <a:rPr lang="en-US" b="0" dirty="0" err="1"/>
              <a:t>t</a:t>
            </a:r>
            <a:r>
              <a:rPr lang="en-US" b="0" baseline="-25000" dirty="0" err="1"/>
              <a:t>CD</a:t>
            </a:r>
            <a:r>
              <a:rPr lang="en-US" b="0" dirty="0"/>
              <a:t>) – minimum time following input change 	during which validity of previous output is guaranteed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Propagation delay </a:t>
            </a:r>
            <a:r>
              <a:rPr lang="en-US" b="0" dirty="0"/>
              <a:t>(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) – maximum time following input change after 	which the validity of new output is guaranteed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2728004" y="4517850"/>
            <a:ext cx="3707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647449" y="3941987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35461" y="430493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2742945" y="5980212"/>
            <a:ext cx="3707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2670801" y="5388817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450402" y="576729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581400" y="6045946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CD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146776" y="6052515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CD</a:t>
            </a:r>
            <a:endParaRPr lang="en-US" dirty="0"/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5817585" y="5103579"/>
            <a:ext cx="0" cy="1063823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3833180" y="4724400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5357180" y="4724400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endParaRPr lang="en-US" dirty="0"/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3697508" y="5152883"/>
            <a:ext cx="528134" cy="11411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0" name="Straight Arrow Connector 69"/>
          <p:cNvCxnSpPr/>
          <p:nvPr/>
        </p:nvCxnSpPr>
        <p:spPr bwMode="auto">
          <a:xfrm>
            <a:off x="5145458" y="5150901"/>
            <a:ext cx="662607" cy="13393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2" name="Straight Arrow Connector 71"/>
          <p:cNvCxnSpPr/>
          <p:nvPr/>
        </p:nvCxnSpPr>
        <p:spPr bwMode="auto">
          <a:xfrm>
            <a:off x="3687307" y="6073806"/>
            <a:ext cx="301087" cy="2889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>
            <a:off x="5131678" y="6071171"/>
            <a:ext cx="361979" cy="2077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5146648" y="3809121"/>
            <a:ext cx="3925" cy="2286825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2742945" y="4513473"/>
            <a:ext cx="860585" cy="4377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4030752" y="3809121"/>
            <a:ext cx="997943" cy="879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5470216" y="4513473"/>
            <a:ext cx="804086" cy="4378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5028695" y="3810000"/>
            <a:ext cx="235847" cy="70785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3603530" y="3787489"/>
            <a:ext cx="209560" cy="717496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3581400" y="3810000"/>
            <a:ext cx="211814" cy="72392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H="1">
            <a:off x="5040256" y="3802680"/>
            <a:ext cx="224286" cy="711876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V="1">
            <a:off x="2742944" y="5966666"/>
            <a:ext cx="1150060" cy="13546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V="1">
            <a:off x="4369997" y="5254959"/>
            <a:ext cx="1055773" cy="2841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5943600" y="5980212"/>
            <a:ext cx="339461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5648837" y="5257800"/>
            <a:ext cx="294763" cy="722412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flipV="1">
            <a:off x="5680554" y="5257799"/>
            <a:ext cx="274062" cy="72241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4084279" y="5243238"/>
            <a:ext cx="282727" cy="75451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4093221" y="5257799"/>
            <a:ext cx="294763" cy="722412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H="1">
            <a:off x="3821192" y="3786767"/>
            <a:ext cx="209560" cy="717496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3799062" y="3809278"/>
            <a:ext cx="211814" cy="72392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5308625" y="3780169"/>
            <a:ext cx="209560" cy="717496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5286495" y="3802680"/>
            <a:ext cx="211814" cy="72392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 flipH="1">
            <a:off x="3893004" y="5249170"/>
            <a:ext cx="209560" cy="717496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870874" y="5271681"/>
            <a:ext cx="211814" cy="72392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H="1">
            <a:off x="5425770" y="5254959"/>
            <a:ext cx="209560" cy="717496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5403640" y="5277470"/>
            <a:ext cx="211814" cy="723923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969998" y="5607918"/>
            <a:ext cx="6410" cy="559484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H="1">
            <a:off x="5515429" y="5607918"/>
            <a:ext cx="7394" cy="51711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9301869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375493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Reminder: DFF Timing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Positive edge-triggered D flip-flop (DFF)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Logical characteristic: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Output Q assumes the value of D after CLK rise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Timing characteristic: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</a:t>
            </a:r>
            <a:r>
              <a:rPr lang="en-US" dirty="0"/>
              <a:t>If</a:t>
            </a:r>
            <a:r>
              <a:rPr lang="en-US" b="0" dirty="0"/>
              <a:t> input is held constant </a:t>
            </a:r>
            <a:r>
              <a:rPr lang="en-US" b="0" dirty="0" err="1"/>
              <a:t>t</a:t>
            </a:r>
            <a:r>
              <a:rPr lang="en-US" b="0" baseline="-25000" dirty="0" err="1"/>
              <a:t>SU</a:t>
            </a:r>
            <a:r>
              <a:rPr lang="en-US" b="0" baseline="-25000" dirty="0"/>
              <a:t> </a:t>
            </a:r>
            <a:r>
              <a:rPr lang="en-US" b="0" dirty="0"/>
              <a:t>before 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and </a:t>
            </a:r>
            <a:r>
              <a:rPr lang="en-US" b="0" dirty="0" err="1"/>
              <a:t>t</a:t>
            </a:r>
            <a:r>
              <a:rPr lang="en-US" b="0" baseline="-25000" dirty="0" err="1"/>
              <a:t>H</a:t>
            </a:r>
            <a:r>
              <a:rPr lang="en-US" b="0" baseline="-25000" dirty="0"/>
              <a:t> </a:t>
            </a:r>
            <a:r>
              <a:rPr lang="en-US" b="0" dirty="0"/>
              <a:t>after clock rise </a:t>
            </a:r>
            <a:r>
              <a:rPr lang="en-US" dirty="0"/>
              <a:t>then 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old output will stay valid at least </a:t>
            </a:r>
            <a:r>
              <a:rPr lang="en-US" b="0" dirty="0" err="1"/>
              <a:t>t</a:t>
            </a:r>
            <a:r>
              <a:rPr lang="en-US" b="0" baseline="-25000" dirty="0" err="1"/>
              <a:t>cCQ</a:t>
            </a:r>
            <a:r>
              <a:rPr lang="en-US" b="0" dirty="0"/>
              <a:t> 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and new output will become valid 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at most </a:t>
            </a:r>
            <a:r>
              <a:rPr lang="en-US" b="0" dirty="0" err="1"/>
              <a:t>t</a:t>
            </a:r>
            <a:r>
              <a:rPr lang="en-US" b="0" baseline="-25000" dirty="0" err="1"/>
              <a:t>pCQ</a:t>
            </a:r>
            <a:r>
              <a:rPr lang="en-US" b="0" dirty="0"/>
              <a:t> after clock rise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629400" y="1447800"/>
            <a:ext cx="1371600" cy="990600"/>
            <a:chOff x="6324600" y="2743200"/>
            <a:chExt cx="1371600" cy="990600"/>
          </a:xfrm>
        </p:grpSpPr>
        <p:grpSp>
          <p:nvGrpSpPr>
            <p:cNvPr id="9" name="Group 8"/>
            <p:cNvGrpSpPr/>
            <p:nvPr/>
          </p:nvGrpSpPr>
          <p:grpSpPr>
            <a:xfrm>
              <a:off x="6324600" y="2743200"/>
              <a:ext cx="1371600" cy="990600"/>
              <a:chOff x="6324600" y="4724400"/>
              <a:chExt cx="1371600" cy="9906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6705600" y="4724400"/>
                <a:ext cx="609600" cy="990600"/>
              </a:xfrm>
              <a:prstGeom prst="rect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" name="Isosceles Triangle 4"/>
              <p:cNvSpPr/>
              <p:nvPr/>
            </p:nvSpPr>
            <p:spPr bwMode="auto">
              <a:xfrm>
                <a:off x="6934200" y="5562600"/>
                <a:ext cx="152400" cy="152400"/>
              </a:xfrm>
              <a:prstGeom prst="triangl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 bwMode="auto">
              <a:xfrm flipH="1">
                <a:off x="6324600" y="5029200"/>
                <a:ext cx="381000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 flipH="1">
                <a:off x="7315200" y="5029200"/>
                <a:ext cx="381000" cy="0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" name="TextBox 10"/>
              <p:cNvSpPr txBox="1"/>
              <p:nvPr/>
            </p:nvSpPr>
            <p:spPr>
              <a:xfrm>
                <a:off x="6629400" y="4843046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D</a:t>
                </a:r>
                <a:endParaRPr lang="en-US" sz="16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46434" y="4843046"/>
                <a:ext cx="3449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Q</a:t>
                </a:r>
                <a:endParaRPr lang="en-US" sz="16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719294" y="3268246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0" dirty="0"/>
                <a:t>CLK</a:t>
              </a:r>
              <a:endParaRPr lang="en-US" sz="1600" dirty="0"/>
            </a:p>
          </p:txBody>
        </p:sp>
      </p:grpSp>
      <p:cxnSp>
        <p:nvCxnSpPr>
          <p:cNvPr id="16" name="Straight Connector 15"/>
          <p:cNvCxnSpPr/>
          <p:nvPr/>
        </p:nvCxnSpPr>
        <p:spPr bwMode="auto">
          <a:xfrm flipV="1">
            <a:off x="6477000" y="3581400"/>
            <a:ext cx="1143000" cy="11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600700" y="3928647"/>
            <a:ext cx="8763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3" name="Group 32"/>
          <p:cNvGrpSpPr/>
          <p:nvPr/>
        </p:nvGrpSpPr>
        <p:grpSpPr>
          <a:xfrm>
            <a:off x="6096000" y="4478596"/>
            <a:ext cx="1371600" cy="347134"/>
            <a:chOff x="2667000" y="3843753"/>
            <a:chExt cx="838200" cy="347134"/>
          </a:xfrm>
        </p:grpSpPr>
        <p:cxnSp>
          <p:nvCxnSpPr>
            <p:cNvPr id="34" name="Straight Connector 33"/>
            <p:cNvCxnSpPr/>
            <p:nvPr/>
          </p:nvCxnSpPr>
          <p:spPr bwMode="auto">
            <a:xfrm>
              <a:off x="2667000" y="3843753"/>
              <a:ext cx="8382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2667000" y="4190887"/>
              <a:ext cx="8382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638800" y="4487176"/>
            <a:ext cx="152400" cy="338554"/>
            <a:chOff x="2057400" y="3852333"/>
            <a:chExt cx="152400" cy="338554"/>
          </a:xfrm>
        </p:grpSpPr>
        <p:cxnSp>
          <p:nvCxnSpPr>
            <p:cNvPr id="37" name="Straight Connector 36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9" name="Group 38"/>
          <p:cNvGrpSpPr/>
          <p:nvPr/>
        </p:nvGrpSpPr>
        <p:grpSpPr>
          <a:xfrm>
            <a:off x="5791200" y="4478596"/>
            <a:ext cx="152400" cy="338554"/>
            <a:chOff x="2057400" y="3852333"/>
            <a:chExt cx="152400" cy="338554"/>
          </a:xfrm>
        </p:grpSpPr>
        <p:cxnSp>
          <p:nvCxnSpPr>
            <p:cNvPr id="40" name="Straight Connector 39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2" name="Group 41"/>
          <p:cNvGrpSpPr/>
          <p:nvPr/>
        </p:nvGrpSpPr>
        <p:grpSpPr>
          <a:xfrm>
            <a:off x="5943600" y="4478596"/>
            <a:ext cx="152400" cy="338554"/>
            <a:chOff x="2057400" y="3852333"/>
            <a:chExt cx="152400" cy="338554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6500439" y="4487176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NEW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600700" y="5356677"/>
            <a:ext cx="1333500" cy="347134"/>
            <a:chOff x="1522328" y="4455021"/>
            <a:chExt cx="838200" cy="347134"/>
          </a:xfrm>
        </p:grpSpPr>
        <p:cxnSp>
          <p:nvCxnSpPr>
            <p:cNvPr id="50" name="Straight Connector 49"/>
            <p:cNvCxnSpPr/>
            <p:nvPr/>
          </p:nvCxnSpPr>
          <p:spPr bwMode="auto">
            <a:xfrm>
              <a:off x="1522328" y="4455021"/>
              <a:ext cx="8382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1522328" y="4802155"/>
              <a:ext cx="8382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2" name="TextBox 51"/>
          <p:cNvSpPr txBox="1"/>
          <p:nvPr/>
        </p:nvSpPr>
        <p:spPr>
          <a:xfrm>
            <a:off x="5715000" y="5365144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OLD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391399" y="5356564"/>
            <a:ext cx="1310287" cy="347134"/>
            <a:chOff x="2667000" y="3843753"/>
            <a:chExt cx="838200" cy="347134"/>
          </a:xfrm>
        </p:grpSpPr>
        <p:cxnSp>
          <p:nvCxnSpPr>
            <p:cNvPr id="54" name="Straight Connector 53"/>
            <p:cNvCxnSpPr/>
            <p:nvPr/>
          </p:nvCxnSpPr>
          <p:spPr bwMode="auto">
            <a:xfrm>
              <a:off x="2667000" y="3843753"/>
              <a:ext cx="8382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2667000" y="4190887"/>
              <a:ext cx="8382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Group 55"/>
          <p:cNvGrpSpPr/>
          <p:nvPr/>
        </p:nvGrpSpPr>
        <p:grpSpPr>
          <a:xfrm>
            <a:off x="6934200" y="5365144"/>
            <a:ext cx="152400" cy="338554"/>
            <a:chOff x="2057400" y="3852333"/>
            <a:chExt cx="152400" cy="338554"/>
          </a:xfrm>
        </p:grpSpPr>
        <p:cxnSp>
          <p:nvCxnSpPr>
            <p:cNvPr id="57" name="Straight Connector 56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7086600" y="5356564"/>
            <a:ext cx="152400" cy="338554"/>
            <a:chOff x="2057400" y="3852333"/>
            <a:chExt cx="152400" cy="338554"/>
          </a:xfrm>
        </p:grpSpPr>
        <p:cxnSp>
          <p:nvCxnSpPr>
            <p:cNvPr id="60" name="Straight Connector 59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/>
          <p:cNvGrpSpPr/>
          <p:nvPr/>
        </p:nvGrpSpPr>
        <p:grpSpPr>
          <a:xfrm>
            <a:off x="7239000" y="5356564"/>
            <a:ext cx="152400" cy="338554"/>
            <a:chOff x="2057400" y="3852333"/>
            <a:chExt cx="152400" cy="338554"/>
          </a:xfrm>
        </p:grpSpPr>
        <p:cxnSp>
          <p:nvCxnSpPr>
            <p:cNvPr id="63" name="Straight Connector 62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5" name="TextBox 64"/>
          <p:cNvSpPr txBox="1"/>
          <p:nvPr/>
        </p:nvSpPr>
        <p:spPr>
          <a:xfrm>
            <a:off x="7489141" y="5365144"/>
            <a:ext cx="1502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NEW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80389" y="3581400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CLK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17634" y="4478596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D</a:t>
            </a:r>
            <a:endParaRPr lang="en-US" sz="1600" b="0" baseline="-25000" dirty="0"/>
          </a:p>
        </p:txBody>
      </p:sp>
      <p:sp>
        <p:nvSpPr>
          <p:cNvPr id="68" name="TextBox 67"/>
          <p:cNvSpPr txBox="1"/>
          <p:nvPr/>
        </p:nvSpPr>
        <p:spPr>
          <a:xfrm>
            <a:off x="5217433" y="5343807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Q</a:t>
            </a:r>
            <a:endParaRPr lang="en-US" sz="1600" b="0" baseline="-25000" dirty="0"/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7620000" y="3919954"/>
            <a:ext cx="1081686" cy="869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7620000" y="3588970"/>
            <a:ext cx="0" cy="33967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6477000" y="3588970"/>
            <a:ext cx="0" cy="33967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8" name="Group 77"/>
          <p:cNvGrpSpPr/>
          <p:nvPr/>
        </p:nvGrpSpPr>
        <p:grpSpPr>
          <a:xfrm>
            <a:off x="7467600" y="4493191"/>
            <a:ext cx="152400" cy="338554"/>
            <a:chOff x="2057400" y="3852333"/>
            <a:chExt cx="152400" cy="338554"/>
          </a:xfrm>
        </p:grpSpPr>
        <p:cxnSp>
          <p:nvCxnSpPr>
            <p:cNvPr id="79" name="Straight Connector 78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1" name="Group 80"/>
          <p:cNvGrpSpPr/>
          <p:nvPr/>
        </p:nvGrpSpPr>
        <p:grpSpPr>
          <a:xfrm>
            <a:off x="7620000" y="4484611"/>
            <a:ext cx="152400" cy="338554"/>
            <a:chOff x="2057400" y="3852333"/>
            <a:chExt cx="152400" cy="338554"/>
          </a:xfrm>
        </p:grpSpPr>
        <p:cxnSp>
          <p:nvCxnSpPr>
            <p:cNvPr id="82" name="Straight Connector 81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4" name="Group 83"/>
          <p:cNvGrpSpPr/>
          <p:nvPr/>
        </p:nvGrpSpPr>
        <p:grpSpPr>
          <a:xfrm>
            <a:off x="7772400" y="4484611"/>
            <a:ext cx="152400" cy="338554"/>
            <a:chOff x="2057400" y="3852333"/>
            <a:chExt cx="152400" cy="338554"/>
          </a:xfrm>
        </p:grpSpPr>
        <p:cxnSp>
          <p:nvCxnSpPr>
            <p:cNvPr id="85" name="Straight Connector 84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7" name="Group 86"/>
          <p:cNvGrpSpPr/>
          <p:nvPr/>
        </p:nvGrpSpPr>
        <p:grpSpPr>
          <a:xfrm>
            <a:off x="7924800" y="4484612"/>
            <a:ext cx="152400" cy="338554"/>
            <a:chOff x="2057400" y="3852333"/>
            <a:chExt cx="152400" cy="338554"/>
          </a:xfrm>
        </p:grpSpPr>
        <p:cxnSp>
          <p:nvCxnSpPr>
            <p:cNvPr id="88" name="Straight Connector 87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0" name="Group 89"/>
          <p:cNvGrpSpPr/>
          <p:nvPr/>
        </p:nvGrpSpPr>
        <p:grpSpPr>
          <a:xfrm>
            <a:off x="8077200" y="4476032"/>
            <a:ext cx="152400" cy="338554"/>
            <a:chOff x="2057400" y="3852333"/>
            <a:chExt cx="152400" cy="338554"/>
          </a:xfrm>
        </p:grpSpPr>
        <p:cxnSp>
          <p:nvCxnSpPr>
            <p:cNvPr id="91" name="Straight Connector 90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3" name="Group 92"/>
          <p:cNvGrpSpPr/>
          <p:nvPr/>
        </p:nvGrpSpPr>
        <p:grpSpPr>
          <a:xfrm>
            <a:off x="8229600" y="4476032"/>
            <a:ext cx="152400" cy="338554"/>
            <a:chOff x="2057400" y="3852333"/>
            <a:chExt cx="152400" cy="338554"/>
          </a:xfrm>
        </p:grpSpPr>
        <p:cxnSp>
          <p:nvCxnSpPr>
            <p:cNvPr id="94" name="Straight Connector 93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6" name="Group 95"/>
          <p:cNvGrpSpPr/>
          <p:nvPr/>
        </p:nvGrpSpPr>
        <p:grpSpPr>
          <a:xfrm>
            <a:off x="8382000" y="4484611"/>
            <a:ext cx="152400" cy="338554"/>
            <a:chOff x="2057400" y="3852333"/>
            <a:chExt cx="152400" cy="338554"/>
          </a:xfrm>
        </p:grpSpPr>
        <p:cxnSp>
          <p:nvCxnSpPr>
            <p:cNvPr id="97" name="Straight Connector 96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9" name="Group 98"/>
          <p:cNvGrpSpPr/>
          <p:nvPr/>
        </p:nvGrpSpPr>
        <p:grpSpPr>
          <a:xfrm>
            <a:off x="8534400" y="4476031"/>
            <a:ext cx="152400" cy="338554"/>
            <a:chOff x="2057400" y="3852333"/>
            <a:chExt cx="152400" cy="338554"/>
          </a:xfrm>
        </p:grpSpPr>
        <p:cxnSp>
          <p:nvCxnSpPr>
            <p:cNvPr id="100" name="Straight Connector 99"/>
            <p:cNvCxnSpPr/>
            <p:nvPr/>
          </p:nvCxnSpPr>
          <p:spPr bwMode="auto">
            <a:xfrm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 flipV="1">
              <a:off x="2057400" y="3852333"/>
              <a:ext cx="152400" cy="33855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06" name="Straight Connector 105"/>
          <p:cNvCxnSpPr/>
          <p:nvPr/>
        </p:nvCxnSpPr>
        <p:spPr bwMode="auto">
          <a:xfrm flipV="1">
            <a:off x="6476749" y="3902240"/>
            <a:ext cx="52" cy="1985384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 flipV="1">
            <a:off x="6096000" y="4298999"/>
            <a:ext cx="0" cy="19680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 flipV="1">
            <a:off x="6889910" y="4268331"/>
            <a:ext cx="0" cy="19680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6" name="TextBox 115"/>
          <p:cNvSpPr txBox="1"/>
          <p:nvPr/>
        </p:nvSpPr>
        <p:spPr>
          <a:xfrm>
            <a:off x="6040950" y="3945649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SU</a:t>
            </a:r>
            <a:endParaRPr lang="en-US" dirty="0"/>
          </a:p>
        </p:txBody>
      </p:sp>
      <p:cxnSp>
        <p:nvCxnSpPr>
          <p:cNvPr id="117" name="Straight Arrow Connector 116"/>
          <p:cNvCxnSpPr/>
          <p:nvPr/>
        </p:nvCxnSpPr>
        <p:spPr bwMode="auto">
          <a:xfrm>
            <a:off x="6096000" y="4366731"/>
            <a:ext cx="391962" cy="0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6479370" y="3946456"/>
            <a:ext cx="37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H</a:t>
            </a:r>
            <a:endParaRPr lang="en-US" dirty="0"/>
          </a:p>
        </p:txBody>
      </p:sp>
      <p:cxnSp>
        <p:nvCxnSpPr>
          <p:cNvPr id="128" name="Straight Arrow Connector 127"/>
          <p:cNvCxnSpPr/>
          <p:nvPr/>
        </p:nvCxnSpPr>
        <p:spPr bwMode="auto">
          <a:xfrm flipV="1">
            <a:off x="6468937" y="4366731"/>
            <a:ext cx="431571" cy="807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 flipV="1">
            <a:off x="6934200" y="5168343"/>
            <a:ext cx="0" cy="19680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4" name="TextBox 133"/>
          <p:cNvSpPr txBox="1"/>
          <p:nvPr/>
        </p:nvSpPr>
        <p:spPr>
          <a:xfrm>
            <a:off x="6400800" y="4828398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cCQ</a:t>
            </a:r>
            <a:endParaRPr lang="en-US" dirty="0"/>
          </a:p>
        </p:txBody>
      </p:sp>
      <p:cxnSp>
        <p:nvCxnSpPr>
          <p:cNvPr id="135" name="Straight Arrow Connector 134"/>
          <p:cNvCxnSpPr/>
          <p:nvPr/>
        </p:nvCxnSpPr>
        <p:spPr bwMode="auto">
          <a:xfrm>
            <a:off x="6468937" y="5249481"/>
            <a:ext cx="478077" cy="869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37" name="TextBox 136"/>
          <p:cNvSpPr txBox="1"/>
          <p:nvPr/>
        </p:nvSpPr>
        <p:spPr>
          <a:xfrm>
            <a:off x="6636977" y="5716228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t</a:t>
            </a:r>
            <a:r>
              <a:rPr lang="en-US" b="0" baseline="-25000" dirty="0" err="1"/>
              <a:t>pCQ</a:t>
            </a:r>
            <a:endParaRPr lang="en-US" dirty="0"/>
          </a:p>
        </p:txBody>
      </p:sp>
      <p:cxnSp>
        <p:nvCxnSpPr>
          <p:cNvPr id="138" name="Straight Arrow Connector 137"/>
          <p:cNvCxnSpPr/>
          <p:nvPr/>
        </p:nvCxnSpPr>
        <p:spPr bwMode="auto">
          <a:xfrm flipV="1">
            <a:off x="6476749" y="5789763"/>
            <a:ext cx="914650" cy="4886"/>
          </a:xfrm>
          <a:prstGeom prst="straightConnector1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 flipV="1">
            <a:off x="7391399" y="5695118"/>
            <a:ext cx="0" cy="19680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83926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409439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Latency and Throughput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Latency: </a:t>
            </a:r>
            <a:r>
              <a:rPr lang="en-US" b="0" dirty="0"/>
              <a:t>amount of time passing between the beginning of a 	calculation and its end (input-to-output delay)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Throughput:</a:t>
            </a:r>
            <a:r>
              <a:rPr lang="en-US" b="0" dirty="0"/>
              <a:t> rate at which calculations are performed (=calculations 	per unit of time)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6215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409439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Latency and Throughput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4000" y="1066800"/>
            <a:ext cx="8585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Example: sum of N numbers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t</a:t>
            </a:r>
            <a:r>
              <a:rPr lang="en-US" b="0" baseline="-25000" dirty="0"/>
              <a:t>0</a:t>
            </a:r>
            <a:r>
              <a:rPr lang="en-US" b="0" dirty="0"/>
              <a:t>=</a:t>
            </a:r>
            <a:r>
              <a:rPr lang="en-US" b="0" dirty="0" err="1"/>
              <a:t>t</a:t>
            </a:r>
            <a:r>
              <a:rPr lang="en-US" b="0" baseline="-25000" dirty="0" err="1"/>
              <a:t>PD</a:t>
            </a:r>
            <a:r>
              <a:rPr lang="en-US" b="0" dirty="0"/>
              <a:t> of each adder</a:t>
            </a:r>
            <a:endParaRPr lang="en-US" b="0" baseline="-2500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baseline="-2500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baseline="-2500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1252895" y="2592129"/>
            <a:ext cx="580787" cy="580787"/>
            <a:chOff x="1600199" y="3809999"/>
            <a:chExt cx="580787" cy="580787"/>
          </a:xfrm>
        </p:grpSpPr>
        <p:sp>
          <p:nvSpPr>
            <p:cNvPr id="2" name="Oval 1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sp>
        <p:nvSpPr>
          <p:cNvPr id="35" name="Rectangle 34"/>
          <p:cNvSpPr/>
          <p:nvPr/>
        </p:nvSpPr>
        <p:spPr bwMode="auto">
          <a:xfrm>
            <a:off x="1100496" y="3430330"/>
            <a:ext cx="838201" cy="4572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7" name="Elbow Connector 36"/>
          <p:cNvCxnSpPr>
            <a:stCxn id="2" idx="6"/>
            <a:endCxn id="35" idx="3"/>
          </p:cNvCxnSpPr>
          <p:nvPr/>
        </p:nvCxnSpPr>
        <p:spPr bwMode="auto">
          <a:xfrm>
            <a:off x="1833682" y="2882523"/>
            <a:ext cx="105015" cy="776407"/>
          </a:xfrm>
          <a:prstGeom prst="bentConnector3">
            <a:avLst>
              <a:gd name="adj1" fmla="val 31768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42" name="Elbow Connector 41"/>
          <p:cNvCxnSpPr>
            <a:stCxn id="35" idx="1"/>
            <a:endCxn id="2" idx="3"/>
          </p:cNvCxnSpPr>
          <p:nvPr/>
        </p:nvCxnSpPr>
        <p:spPr bwMode="auto">
          <a:xfrm rot="10800000" flipH="1">
            <a:off x="1100495" y="3087862"/>
            <a:ext cx="237453" cy="571068"/>
          </a:xfrm>
          <a:prstGeom prst="bentConnector4">
            <a:avLst>
              <a:gd name="adj1" fmla="val -96272"/>
              <a:gd name="adj2" fmla="val 9964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871894" y="2685315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2167296" y="2882522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1197049" y="3489653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MEM</a:t>
            </a:r>
            <a:endParaRPr lang="en-US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685800" y="4144944"/>
            <a:ext cx="3445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Sequential implementation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85800" y="4497130"/>
            <a:ext cx="3119765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Latency 	= N×t</a:t>
            </a:r>
            <a:r>
              <a:rPr lang="en-US" b="0" baseline="-25000" dirty="0"/>
              <a:t>0</a:t>
            </a:r>
          </a:p>
          <a:p>
            <a:r>
              <a:rPr lang="en-US" b="0" dirty="0"/>
              <a:t>Throughput 	= 1/(N×t</a:t>
            </a:r>
            <a:r>
              <a:rPr lang="en-US" b="0" baseline="-25000" dirty="0"/>
              <a:t>0</a:t>
            </a:r>
            <a:r>
              <a:rPr lang="en-US" b="0" dirty="0"/>
              <a:t>)</a:t>
            </a:r>
            <a:endParaRPr lang="en-US" b="0" baseline="-25000" dirty="0"/>
          </a:p>
          <a:p>
            <a:endParaRPr lang="en-US" b="0" baseline="-25000" dirty="0"/>
          </a:p>
        </p:txBody>
      </p:sp>
      <p:grpSp>
        <p:nvGrpSpPr>
          <p:cNvPr id="60" name="Group 59"/>
          <p:cNvGrpSpPr/>
          <p:nvPr/>
        </p:nvGrpSpPr>
        <p:grpSpPr>
          <a:xfrm>
            <a:off x="5468676" y="1905000"/>
            <a:ext cx="580787" cy="580787"/>
            <a:chOff x="1600199" y="3809999"/>
            <a:chExt cx="580787" cy="580787"/>
          </a:xfrm>
        </p:grpSpPr>
        <p:sp>
          <p:nvSpPr>
            <p:cNvPr id="61" name="Oval 60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468676" y="2681408"/>
            <a:ext cx="580787" cy="580787"/>
            <a:chOff x="1600199" y="3809999"/>
            <a:chExt cx="580787" cy="580787"/>
          </a:xfrm>
        </p:grpSpPr>
        <p:sp>
          <p:nvSpPr>
            <p:cNvPr id="64" name="Oval 63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230676" y="2288580"/>
            <a:ext cx="580787" cy="580787"/>
            <a:chOff x="1600199" y="3809999"/>
            <a:chExt cx="580787" cy="580787"/>
          </a:xfrm>
        </p:grpSpPr>
        <p:sp>
          <p:nvSpPr>
            <p:cNvPr id="67" name="Oval 66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468676" y="3457815"/>
            <a:ext cx="580787" cy="580787"/>
            <a:chOff x="1600199" y="3809999"/>
            <a:chExt cx="580787" cy="580787"/>
          </a:xfrm>
        </p:grpSpPr>
        <p:sp>
          <p:nvSpPr>
            <p:cNvPr id="70" name="Oval 69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468676" y="4234223"/>
            <a:ext cx="580787" cy="580787"/>
            <a:chOff x="1600199" y="3809999"/>
            <a:chExt cx="580787" cy="580787"/>
          </a:xfrm>
        </p:grpSpPr>
        <p:sp>
          <p:nvSpPr>
            <p:cNvPr id="73" name="Oval 72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6230676" y="3841395"/>
            <a:ext cx="580787" cy="580787"/>
            <a:chOff x="1600199" y="3809999"/>
            <a:chExt cx="580787" cy="580787"/>
          </a:xfrm>
        </p:grpSpPr>
        <p:sp>
          <p:nvSpPr>
            <p:cNvPr id="76" name="Oval 75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297476" y="3033594"/>
            <a:ext cx="580787" cy="580787"/>
            <a:chOff x="1600199" y="3809999"/>
            <a:chExt cx="580787" cy="580787"/>
          </a:xfrm>
        </p:grpSpPr>
        <p:sp>
          <p:nvSpPr>
            <p:cNvPr id="79" name="Oval 78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cxnSp>
        <p:nvCxnSpPr>
          <p:cNvPr id="54" name="Straight Arrow Connector 53"/>
          <p:cNvCxnSpPr>
            <a:stCxn id="61" idx="6"/>
            <a:endCxn id="67" idx="1"/>
          </p:cNvCxnSpPr>
          <p:nvPr/>
        </p:nvCxnSpPr>
        <p:spPr bwMode="auto">
          <a:xfrm>
            <a:off x="6049463" y="2195394"/>
            <a:ext cx="266267" cy="17824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/>
          <p:cNvCxnSpPr>
            <a:stCxn id="64" idx="6"/>
            <a:endCxn id="67" idx="3"/>
          </p:cNvCxnSpPr>
          <p:nvPr/>
        </p:nvCxnSpPr>
        <p:spPr bwMode="auto">
          <a:xfrm flipV="1">
            <a:off x="6049463" y="2784313"/>
            <a:ext cx="266267" cy="18748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5" name="Straight Arrow Connector 84"/>
          <p:cNvCxnSpPr/>
          <p:nvPr/>
        </p:nvCxnSpPr>
        <p:spPr bwMode="auto">
          <a:xfrm>
            <a:off x="6047406" y="3739518"/>
            <a:ext cx="266267" cy="17824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6047406" y="4328437"/>
            <a:ext cx="266267" cy="18748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Straight Arrow Connector 82"/>
          <p:cNvCxnSpPr>
            <a:stCxn id="67" idx="6"/>
            <a:endCxn id="79" idx="1"/>
          </p:cNvCxnSpPr>
          <p:nvPr/>
        </p:nvCxnSpPr>
        <p:spPr bwMode="auto">
          <a:xfrm>
            <a:off x="6811463" y="2578974"/>
            <a:ext cx="571067" cy="5396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Straight Arrow Connector 86"/>
          <p:cNvCxnSpPr>
            <a:stCxn id="76" idx="6"/>
            <a:endCxn id="79" idx="3"/>
          </p:cNvCxnSpPr>
          <p:nvPr/>
        </p:nvCxnSpPr>
        <p:spPr bwMode="auto">
          <a:xfrm flipV="1">
            <a:off x="6811463" y="3529327"/>
            <a:ext cx="571067" cy="6024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>
            <a:off x="5011476" y="2171473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92" name="Straight Arrow Connector 91"/>
          <p:cNvCxnSpPr/>
          <p:nvPr/>
        </p:nvCxnSpPr>
        <p:spPr bwMode="auto">
          <a:xfrm>
            <a:off x="5011476" y="2975153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93" name="Straight Arrow Connector 92"/>
          <p:cNvCxnSpPr/>
          <p:nvPr/>
        </p:nvCxnSpPr>
        <p:spPr bwMode="auto">
          <a:xfrm>
            <a:off x="5011476" y="3762119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94" name="Straight Arrow Connector 93"/>
          <p:cNvCxnSpPr/>
          <p:nvPr/>
        </p:nvCxnSpPr>
        <p:spPr bwMode="auto">
          <a:xfrm>
            <a:off x="5011476" y="4557594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95" name="Straight Arrow Connector 94"/>
          <p:cNvCxnSpPr/>
          <p:nvPr/>
        </p:nvCxnSpPr>
        <p:spPr bwMode="auto">
          <a:xfrm>
            <a:off x="7878263" y="3338394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4953000" y="5258298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Combinational implementation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53000" y="5610484"/>
            <a:ext cx="357181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Latency 	= log</a:t>
            </a:r>
            <a:r>
              <a:rPr lang="en-US" b="0" baseline="-25000" dirty="0"/>
              <a:t>2</a:t>
            </a:r>
            <a:r>
              <a:rPr lang="en-US" b="0" dirty="0"/>
              <a:t>N×t</a:t>
            </a:r>
            <a:r>
              <a:rPr lang="en-US" b="0" baseline="-25000" dirty="0"/>
              <a:t>0</a:t>
            </a:r>
          </a:p>
          <a:p>
            <a:r>
              <a:rPr lang="en-US" b="0" dirty="0"/>
              <a:t>Throughput 	= </a:t>
            </a:r>
            <a:r>
              <a:rPr lang="en-US" b="0"/>
              <a:t>1/(log</a:t>
            </a:r>
            <a:r>
              <a:rPr lang="en-US" b="0" baseline="-25000"/>
              <a:t>2</a:t>
            </a:r>
            <a:r>
              <a:rPr lang="en-US" b="0"/>
              <a:t>N×t</a:t>
            </a:r>
            <a:r>
              <a:rPr lang="en-US" b="0" baseline="-25000"/>
              <a:t>0</a:t>
            </a:r>
            <a:r>
              <a:rPr lang="en-US" b="0" dirty="0"/>
              <a:t>)</a:t>
            </a:r>
            <a:endParaRPr lang="en-US" b="0" baseline="-25000" dirty="0"/>
          </a:p>
          <a:p>
            <a:endParaRPr lang="en-US" b="0" baseline="-25000" dirty="0"/>
          </a:p>
        </p:txBody>
      </p:sp>
    </p:spTree>
    <p:extLst>
      <p:ext uri="{BB962C8B-B14F-4D97-AF65-F5344CB8AC3E}">
        <p14:creationId xmlns:p14="http://schemas.microsoft.com/office/powerpoint/2010/main" val="373547294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>
            <a:stCxn id="58" idx="6"/>
            <a:endCxn id="20" idx="1"/>
          </p:cNvCxnSpPr>
          <p:nvPr/>
        </p:nvCxnSpPr>
        <p:spPr bwMode="auto">
          <a:xfrm>
            <a:off x="1524000" y="3462723"/>
            <a:ext cx="418667" cy="17333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56" idx="6"/>
            <a:endCxn id="20" idx="3"/>
          </p:cNvCxnSpPr>
          <p:nvPr/>
        </p:nvCxnSpPr>
        <p:spPr bwMode="auto">
          <a:xfrm flipV="1">
            <a:off x="1524000" y="4046734"/>
            <a:ext cx="418667" cy="19239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>
            <a:stCxn id="5" idx="6"/>
            <a:endCxn id="11" idx="1"/>
          </p:cNvCxnSpPr>
          <p:nvPr/>
        </p:nvCxnSpPr>
        <p:spPr bwMode="auto">
          <a:xfrm>
            <a:off x="1524000" y="1905000"/>
            <a:ext cx="418667" cy="17824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>
            <a:stCxn id="8" idx="6"/>
            <a:endCxn id="11" idx="3"/>
          </p:cNvCxnSpPr>
          <p:nvPr/>
        </p:nvCxnSpPr>
        <p:spPr bwMode="auto">
          <a:xfrm flipV="1">
            <a:off x="1524000" y="2493919"/>
            <a:ext cx="418667" cy="18748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stCxn id="11" idx="6"/>
            <a:endCxn id="23" idx="1"/>
          </p:cNvCxnSpPr>
          <p:nvPr/>
        </p:nvCxnSpPr>
        <p:spPr bwMode="auto">
          <a:xfrm>
            <a:off x="2438400" y="2288580"/>
            <a:ext cx="466054" cy="5396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20" idx="6"/>
            <a:endCxn id="23" idx="3"/>
          </p:cNvCxnSpPr>
          <p:nvPr/>
        </p:nvCxnSpPr>
        <p:spPr bwMode="auto">
          <a:xfrm flipV="1">
            <a:off x="2438400" y="3238933"/>
            <a:ext cx="466054" cy="6024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486013" y="1881079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486013" y="2684759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486013" y="3471725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486013" y="4267200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3400187" y="3048000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43188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Hardware Underutilization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43213" y="1614606"/>
            <a:ext cx="580787" cy="2910010"/>
            <a:chOff x="943213" y="1614606"/>
            <a:chExt cx="580787" cy="2910010"/>
          </a:xfrm>
        </p:grpSpPr>
        <p:grpSp>
          <p:nvGrpSpPr>
            <p:cNvPr id="4" name="Group 3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5" name="Oval 4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8" name="Oval 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17" name="Oval 1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857613" y="1998186"/>
            <a:ext cx="580787" cy="2133602"/>
            <a:chOff x="1857613" y="1998186"/>
            <a:chExt cx="580787" cy="2133602"/>
          </a:xfrm>
        </p:grpSpPr>
        <p:grpSp>
          <p:nvGrpSpPr>
            <p:cNvPr id="10" name="Group 9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11" name="Oval 10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20" name="Oval 19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2819400" y="2743200"/>
            <a:ext cx="580787" cy="580787"/>
            <a:chOff x="1600199" y="3809999"/>
            <a:chExt cx="580787" cy="580787"/>
          </a:xfrm>
        </p:grpSpPr>
        <p:sp>
          <p:nvSpPr>
            <p:cNvPr id="23" name="Oval 22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 bwMode="auto">
          <a:xfrm>
            <a:off x="660859" y="4739648"/>
            <a:ext cx="3707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4368316" y="452672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</a:t>
            </a:r>
            <a:endParaRPr lang="en-US" dirty="0"/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1676400" y="1524000"/>
            <a:ext cx="9975" cy="331207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1524000" y="4740766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t</a:t>
            </a:r>
            <a:r>
              <a:rPr lang="en-US" b="0" baseline="-25000" dirty="0"/>
              <a:t>0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718293" y="1524000"/>
            <a:ext cx="9975" cy="331207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2645626" y="1511383"/>
            <a:ext cx="9975" cy="331207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418451" y="473490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2t</a:t>
            </a:r>
            <a:r>
              <a:rPr lang="en-US" b="0" baseline="-25000" dirty="0"/>
              <a:t>0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59613" y="476369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0</a:t>
            </a:r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3603733" y="1511383"/>
            <a:ext cx="9975" cy="331207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3376558" y="473490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3t</a:t>
            </a:r>
            <a:r>
              <a:rPr lang="en-US" b="0" baseline="-25000" dirty="0"/>
              <a:t>0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943213" y="1619514"/>
            <a:ext cx="580787" cy="2910010"/>
            <a:chOff x="943213" y="1614606"/>
            <a:chExt cx="580787" cy="2910010"/>
          </a:xfrm>
        </p:grpSpPr>
        <p:grpSp>
          <p:nvGrpSpPr>
            <p:cNvPr id="52" name="Group 51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60" name="Oval 59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58" name="Oval 5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1857613" y="2003094"/>
            <a:ext cx="580787" cy="2133602"/>
            <a:chOff x="1857613" y="1998186"/>
            <a:chExt cx="580787" cy="2133602"/>
          </a:xfrm>
        </p:grpSpPr>
        <p:grpSp>
          <p:nvGrpSpPr>
            <p:cNvPr id="65" name="Group 64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69" name="Oval 68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67" name="Oval 6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2819400" y="2748108"/>
            <a:ext cx="580787" cy="580787"/>
            <a:chOff x="1600199" y="3809999"/>
            <a:chExt cx="580787" cy="580787"/>
          </a:xfrm>
        </p:grpSpPr>
        <p:sp>
          <p:nvSpPr>
            <p:cNvPr id="72" name="Oval 71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4805518" y="1066800"/>
            <a:ext cx="4033681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4 adders are idle in [t</a:t>
            </a:r>
            <a:r>
              <a:rPr lang="en-US" b="0" baseline="-25000" dirty="0"/>
              <a:t>0</a:t>
            </a:r>
            <a:r>
              <a:rPr lang="en-US" b="0" dirty="0"/>
              <a:t>,3t</a:t>
            </a:r>
            <a:r>
              <a:rPr lang="en-US" b="0" baseline="-25000" dirty="0"/>
              <a:t>0</a:t>
            </a:r>
            <a:r>
              <a:rPr lang="en-US" b="0" dirty="0"/>
              <a:t>]</a:t>
            </a:r>
            <a:endParaRPr lang="en-US" b="0" baseline="-2500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2 adders are idle in [0,t</a:t>
            </a:r>
            <a:r>
              <a:rPr lang="en-US" b="0" baseline="-25000" dirty="0"/>
              <a:t>0</a:t>
            </a:r>
            <a:r>
              <a:rPr lang="en-US" b="0" dirty="0"/>
              <a:t>] and</a:t>
            </a:r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	[2t</a:t>
            </a:r>
            <a:r>
              <a:rPr lang="en-US" b="0" baseline="-25000" dirty="0"/>
              <a:t>0</a:t>
            </a:r>
            <a:r>
              <a:rPr lang="en-US" b="0" dirty="0"/>
              <a:t>,3t</a:t>
            </a:r>
            <a:r>
              <a:rPr lang="en-US" b="0" baseline="-25000" dirty="0"/>
              <a:t>0</a:t>
            </a:r>
            <a:r>
              <a:rPr lang="en-US" b="0" dirty="0"/>
              <a:t>]</a:t>
            </a:r>
            <a:endParaRPr lang="en-US" b="0" baseline="-2500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b="0" dirty="0"/>
              <a:t>1 adder is idle in [0,2t</a:t>
            </a:r>
            <a:r>
              <a:rPr lang="en-US" b="0" baseline="-25000" dirty="0"/>
              <a:t>0</a:t>
            </a:r>
            <a:r>
              <a:rPr lang="en-US" b="0" dirty="0"/>
              <a:t>]</a:t>
            </a:r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66.7% “Unemployment”</a:t>
            </a:r>
            <a:r>
              <a:rPr lang="en-US" b="0" dirty="0"/>
              <a:t>!</a:t>
            </a:r>
            <a:endParaRPr lang="en-US" b="0" baseline="-2500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 rot="5400000">
            <a:off x="236757" y="5375442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INPUT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 rot="5400000">
            <a:off x="2993185" y="5518109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214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5" grpId="0"/>
      <p:bldP spid="46" grpId="0"/>
      <p:bldP spid="48" grpId="0"/>
      <p:bldP spid="78" grpId="0"/>
      <p:bldP spid="79" grpId="0"/>
      <p:bldP spid="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/>
          <p:cNvCxnSpPr>
            <a:stCxn id="58" idx="6"/>
            <a:endCxn id="20" idx="1"/>
          </p:cNvCxnSpPr>
          <p:nvPr/>
        </p:nvCxnSpPr>
        <p:spPr bwMode="auto">
          <a:xfrm>
            <a:off x="4038600" y="3946085"/>
            <a:ext cx="418667" cy="17333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56" idx="6"/>
            <a:endCxn id="20" idx="3"/>
          </p:cNvCxnSpPr>
          <p:nvPr/>
        </p:nvCxnSpPr>
        <p:spPr bwMode="auto">
          <a:xfrm flipV="1">
            <a:off x="4038600" y="4530096"/>
            <a:ext cx="418667" cy="19239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>
            <a:stCxn id="5" idx="6"/>
            <a:endCxn id="11" idx="1"/>
          </p:cNvCxnSpPr>
          <p:nvPr/>
        </p:nvCxnSpPr>
        <p:spPr bwMode="auto">
          <a:xfrm>
            <a:off x="4038600" y="2388362"/>
            <a:ext cx="418667" cy="17824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>
            <a:stCxn id="8" idx="6"/>
            <a:endCxn id="11" idx="3"/>
          </p:cNvCxnSpPr>
          <p:nvPr/>
        </p:nvCxnSpPr>
        <p:spPr bwMode="auto">
          <a:xfrm flipV="1">
            <a:off x="4038600" y="2977281"/>
            <a:ext cx="418667" cy="18748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stCxn id="11" idx="6"/>
            <a:endCxn id="23" idx="1"/>
          </p:cNvCxnSpPr>
          <p:nvPr/>
        </p:nvCxnSpPr>
        <p:spPr bwMode="auto">
          <a:xfrm>
            <a:off x="4953000" y="2771942"/>
            <a:ext cx="466054" cy="5396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20" idx="6"/>
            <a:endCxn id="23" idx="3"/>
          </p:cNvCxnSpPr>
          <p:nvPr/>
        </p:nvCxnSpPr>
        <p:spPr bwMode="auto">
          <a:xfrm flipV="1">
            <a:off x="4953000" y="3722295"/>
            <a:ext cx="466054" cy="60246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3000613" y="236444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3000613" y="3168121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3000613" y="3955087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>
            <a:off x="3000613" y="4750562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5914787" y="3531362"/>
            <a:ext cx="4572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04800" y="196850"/>
            <a:ext cx="431881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600" dirty="0"/>
              <a:t>Hardware Underutilization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457813" y="2097968"/>
            <a:ext cx="580787" cy="2910010"/>
            <a:chOff x="943213" y="1614606"/>
            <a:chExt cx="580787" cy="2910010"/>
          </a:xfrm>
        </p:grpSpPr>
        <p:grpSp>
          <p:nvGrpSpPr>
            <p:cNvPr id="4" name="Group 3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5" name="Oval 4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8" name="Oval 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17" name="Oval 1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4372213" y="2481548"/>
            <a:ext cx="580787" cy="2133602"/>
            <a:chOff x="1857613" y="1998186"/>
            <a:chExt cx="580787" cy="2133602"/>
          </a:xfrm>
        </p:grpSpPr>
        <p:grpSp>
          <p:nvGrpSpPr>
            <p:cNvPr id="10" name="Group 9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11" name="Oval 10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20" name="Oval 19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334000" y="3226562"/>
            <a:ext cx="580787" cy="580787"/>
            <a:chOff x="1600199" y="3809999"/>
            <a:chExt cx="580787" cy="580787"/>
          </a:xfrm>
        </p:grpSpPr>
        <p:sp>
          <p:nvSpPr>
            <p:cNvPr id="23" name="Oval 22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882916" y="501009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3457813" y="2102876"/>
            <a:ext cx="580787" cy="2910010"/>
            <a:chOff x="943213" y="1614606"/>
            <a:chExt cx="580787" cy="2910010"/>
          </a:xfrm>
        </p:grpSpPr>
        <p:grpSp>
          <p:nvGrpSpPr>
            <p:cNvPr id="52" name="Group 51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62" name="Oval 61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60" name="Oval 59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58" name="Oval 5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56" name="Oval 55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4372213" y="2486456"/>
            <a:ext cx="580787" cy="2133602"/>
            <a:chOff x="1857613" y="1998186"/>
            <a:chExt cx="580787" cy="2133602"/>
          </a:xfrm>
        </p:grpSpPr>
        <p:grpSp>
          <p:nvGrpSpPr>
            <p:cNvPr id="65" name="Group 64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69" name="Oval 68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67" name="Oval 6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5334000" y="3231470"/>
            <a:ext cx="580787" cy="580787"/>
            <a:chOff x="1600199" y="3809999"/>
            <a:chExt cx="580787" cy="580787"/>
          </a:xfrm>
        </p:grpSpPr>
        <p:sp>
          <p:nvSpPr>
            <p:cNvPr id="72" name="Oval 71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457753" y="2097903"/>
            <a:ext cx="580787" cy="2910010"/>
            <a:chOff x="943213" y="1614606"/>
            <a:chExt cx="580787" cy="2910010"/>
          </a:xfrm>
        </p:grpSpPr>
        <p:grpSp>
          <p:nvGrpSpPr>
            <p:cNvPr id="75" name="Group 74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88" name="Oval 8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86" name="Oval 85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84" name="Oval 83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82" name="Oval 81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4372153" y="2481483"/>
            <a:ext cx="580787" cy="2133602"/>
            <a:chOff x="1857613" y="1998186"/>
            <a:chExt cx="580787" cy="2133602"/>
          </a:xfrm>
        </p:grpSpPr>
        <p:grpSp>
          <p:nvGrpSpPr>
            <p:cNvPr id="91" name="Group 90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95" name="Oval 94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93" name="Oval 92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5333940" y="3226497"/>
            <a:ext cx="580787" cy="580787"/>
            <a:chOff x="1600199" y="3809999"/>
            <a:chExt cx="580787" cy="580787"/>
          </a:xfrm>
        </p:grpSpPr>
        <p:sp>
          <p:nvSpPr>
            <p:cNvPr id="98" name="Oval 97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3457753" y="2097936"/>
            <a:ext cx="580787" cy="2910010"/>
            <a:chOff x="943213" y="1614606"/>
            <a:chExt cx="580787" cy="2910010"/>
          </a:xfrm>
        </p:grpSpPr>
        <p:grpSp>
          <p:nvGrpSpPr>
            <p:cNvPr id="101" name="Group 100"/>
            <p:cNvGrpSpPr/>
            <p:nvPr/>
          </p:nvGrpSpPr>
          <p:grpSpPr>
            <a:xfrm>
              <a:off x="943213" y="1614606"/>
              <a:ext cx="580787" cy="580787"/>
              <a:chOff x="1600199" y="3809999"/>
              <a:chExt cx="580787" cy="580787"/>
            </a:xfrm>
          </p:grpSpPr>
          <p:sp>
            <p:nvSpPr>
              <p:cNvPr id="111" name="Oval 110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943213" y="2391014"/>
              <a:ext cx="580787" cy="580787"/>
              <a:chOff x="1600199" y="3809999"/>
              <a:chExt cx="580787" cy="580787"/>
            </a:xfrm>
          </p:grpSpPr>
          <p:sp>
            <p:nvSpPr>
              <p:cNvPr id="109" name="Oval 108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943213" y="3167421"/>
              <a:ext cx="580787" cy="580787"/>
              <a:chOff x="1600199" y="3809999"/>
              <a:chExt cx="580787" cy="580787"/>
            </a:xfrm>
          </p:grpSpPr>
          <p:sp>
            <p:nvSpPr>
              <p:cNvPr id="107" name="Oval 106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943213" y="3943829"/>
              <a:ext cx="580787" cy="580787"/>
              <a:chOff x="1600199" y="3809999"/>
              <a:chExt cx="580787" cy="580787"/>
            </a:xfrm>
          </p:grpSpPr>
          <p:sp>
            <p:nvSpPr>
              <p:cNvPr id="105" name="Oval 104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4372153" y="2481516"/>
            <a:ext cx="580787" cy="2133602"/>
            <a:chOff x="1857613" y="1998186"/>
            <a:chExt cx="580787" cy="2133602"/>
          </a:xfrm>
        </p:grpSpPr>
        <p:grpSp>
          <p:nvGrpSpPr>
            <p:cNvPr id="114" name="Group 113"/>
            <p:cNvGrpSpPr/>
            <p:nvPr/>
          </p:nvGrpSpPr>
          <p:grpSpPr>
            <a:xfrm>
              <a:off x="1857613" y="1998186"/>
              <a:ext cx="580787" cy="580787"/>
              <a:chOff x="1600199" y="3809999"/>
              <a:chExt cx="580787" cy="580787"/>
            </a:xfrm>
          </p:grpSpPr>
          <p:sp>
            <p:nvSpPr>
              <p:cNvPr id="118" name="Oval 117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1857613" y="3551001"/>
              <a:ext cx="580787" cy="580787"/>
              <a:chOff x="1600199" y="3809999"/>
              <a:chExt cx="580787" cy="580787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1600199" y="3809999"/>
                <a:ext cx="580787" cy="580787"/>
              </a:xfrm>
              <a:prstGeom prst="ellipse">
                <a:avLst/>
              </a:prstGeom>
              <a:solidFill>
                <a:srgbClr val="00B0F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FF3300"/>
                  </a:buClr>
                  <a:buSzTx/>
                  <a:buFont typeface="Wingdings" pitchFamily="2" charset="2"/>
                  <a:buNone/>
                  <a:tabLst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683196" y="3876645"/>
                <a:ext cx="3674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5333940" y="3226530"/>
            <a:ext cx="580787" cy="580787"/>
            <a:chOff x="1600199" y="3809999"/>
            <a:chExt cx="580787" cy="580787"/>
          </a:xfrm>
        </p:grpSpPr>
        <p:sp>
          <p:nvSpPr>
            <p:cNvPr id="121" name="Oval 120"/>
            <p:cNvSpPr/>
            <p:nvPr/>
          </p:nvSpPr>
          <p:spPr bwMode="auto">
            <a:xfrm>
              <a:off x="1600199" y="3809999"/>
              <a:ext cx="580787" cy="580787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683196" y="3876645"/>
              <a:ext cx="3674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64450" y="2251123"/>
            <a:ext cx="239477" cy="2612618"/>
            <a:chOff x="2664450" y="2251123"/>
            <a:chExt cx="239477" cy="2612618"/>
          </a:xfrm>
        </p:grpSpPr>
        <p:sp>
          <p:nvSpPr>
            <p:cNvPr id="2" name="Oval 1"/>
            <p:cNvSpPr/>
            <p:nvPr/>
          </p:nvSpPr>
          <p:spPr bwMode="auto">
            <a:xfrm>
              <a:off x="2667000" y="2251123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2664450" y="3041779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2671778" y="3841907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2675327" y="4637382"/>
              <a:ext cx="228600" cy="22635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6477000" y="3431134"/>
            <a:ext cx="219746" cy="200456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2664450" y="2251139"/>
            <a:ext cx="239477" cy="2612618"/>
            <a:chOff x="2664450" y="2251123"/>
            <a:chExt cx="239477" cy="2612618"/>
          </a:xfrm>
          <a:solidFill>
            <a:srgbClr val="92D050"/>
          </a:solidFill>
        </p:grpSpPr>
        <p:sp>
          <p:nvSpPr>
            <p:cNvPr id="127" name="Oval 126"/>
            <p:cNvSpPr/>
            <p:nvPr/>
          </p:nvSpPr>
          <p:spPr bwMode="auto">
            <a:xfrm>
              <a:off x="2667000" y="225112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2664450" y="3041779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2671778" y="3841907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2675327" y="4637382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31" name="Rectangle 130"/>
          <p:cNvSpPr/>
          <p:nvPr/>
        </p:nvSpPr>
        <p:spPr bwMode="auto">
          <a:xfrm>
            <a:off x="6477000" y="3433334"/>
            <a:ext cx="219746" cy="20045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2660901" y="2254415"/>
            <a:ext cx="239477" cy="2612618"/>
            <a:chOff x="2664450" y="2251123"/>
            <a:chExt cx="239477" cy="2612618"/>
          </a:xfrm>
          <a:solidFill>
            <a:srgbClr val="00B0F0"/>
          </a:solidFill>
        </p:grpSpPr>
        <p:sp>
          <p:nvSpPr>
            <p:cNvPr id="133" name="Oval 132"/>
            <p:cNvSpPr/>
            <p:nvPr/>
          </p:nvSpPr>
          <p:spPr bwMode="auto">
            <a:xfrm>
              <a:off x="2667000" y="2251123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2664450" y="3041779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2671778" y="3841907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2675327" y="4637382"/>
              <a:ext cx="228600" cy="226359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3300"/>
                </a:buClr>
                <a:buSzTx/>
                <a:buFont typeface="Wingdings" pitchFamily="2" charset="2"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37" name="Rectangle 136"/>
          <p:cNvSpPr/>
          <p:nvPr/>
        </p:nvSpPr>
        <p:spPr bwMode="auto">
          <a:xfrm>
            <a:off x="6473451" y="3436610"/>
            <a:ext cx="219746" cy="200456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Tx/>
              <a:buFont typeface="Wingdings" pitchFamily="2" charset="2"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8" name="Rectangle 4"/>
          <p:cNvSpPr>
            <a:spLocks noChangeArrowheads="1"/>
          </p:cNvSpPr>
          <p:nvPr/>
        </p:nvSpPr>
        <p:spPr bwMode="auto">
          <a:xfrm>
            <a:off x="3169186" y="5257800"/>
            <a:ext cx="4033681" cy="142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r>
              <a:rPr lang="en-US" dirty="0"/>
              <a:t>33% utilization</a:t>
            </a:r>
            <a:endParaRPr lang="en-US" baseline="-25000" dirty="0"/>
          </a:p>
          <a:p>
            <a:pPr indent="347663">
              <a:lnSpc>
                <a:spcPct val="150000"/>
              </a:lnSpc>
              <a:buClr>
                <a:srgbClr val="B2B2B2"/>
              </a:buClr>
              <a:buFont typeface="Wingdings" pitchFamily="2" charset="2"/>
              <a:buChar char="n"/>
              <a:tabLst>
                <a:tab pos="347663" algn="l"/>
                <a:tab pos="1081088" algn="l"/>
                <a:tab pos="1712913" algn="l"/>
              </a:tabLst>
            </a:pPr>
            <a:endParaRPr lang="en-US" b="0" dirty="0"/>
          </a:p>
          <a:p>
            <a:pPr>
              <a:lnSpc>
                <a:spcPct val="150000"/>
              </a:lnSpc>
              <a:buClr>
                <a:srgbClr val="B2B2B2"/>
              </a:buClr>
              <a:tabLst>
                <a:tab pos="347663" algn="l"/>
                <a:tab pos="1081088" algn="l"/>
                <a:tab pos="1712913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78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" grpId="0" animBg="1"/>
      <p:bldP spid="3" grpId="1" animBg="1"/>
      <p:bldP spid="131" grpId="0" animBg="1"/>
      <p:bldP spid="131" grpId="1" animBg="1"/>
      <p:bldP spid="1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SIZE" val="10"/>
  <p:tag name="MAGPC" val="200"/>
  <p:tag name="PREAMBLE" val="\documentclass{article}&#10;\pagestyle{empty}&#10;\usepackage{xspace,amssymb,amsfonts,amsmath}&#10;\usepackage{color}&#10;\usepackage{TeX4PPT}&#10;"/>
  <p:tag name="DEFAULTFONTSIZE" val="10"/>
  <p:tag name="DEFAULTWIDTH" val="620"/>
  <p:tag name="DEFAULTHEIGHT" val="378"/>
</p:tagLst>
</file>

<file path=ppt/theme/theme1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3300"/>
          </a:buClr>
          <a:buSzTx/>
          <a:buFont typeface="Wingdings" pitchFamily="2" charset="2"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FF3300"/>
          </a:buClr>
          <a:buSzTx/>
          <a:buFont typeface="Wingdings" pitchFamily="2" charset="2"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300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1628819</TotalTime>
  <Words>834</Words>
  <Application>Microsoft Office PowerPoint</Application>
  <PresentationFormat>On-screen Show (4:3)</PresentationFormat>
  <Paragraphs>462</Paragraphs>
  <Slides>28</Slides>
  <Notes>28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Technion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</dc:creator>
  <cp:lastModifiedBy>Alexander Bronstein</cp:lastModifiedBy>
  <cp:revision>4194</cp:revision>
  <dcterms:created xsi:type="dcterms:W3CDTF">2004-06-07T10:36:30Z</dcterms:created>
  <dcterms:modified xsi:type="dcterms:W3CDTF">2018-11-04T07:47:53Z</dcterms:modified>
</cp:coreProperties>
</file>