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29"/>
  </p:notesMasterIdLst>
  <p:handoutMasterIdLst>
    <p:handoutMasterId r:id="rId30"/>
  </p:handoutMasterIdLst>
  <p:sldIdLst>
    <p:sldId id="710" r:id="rId2"/>
    <p:sldId id="914" r:id="rId3"/>
    <p:sldId id="899" r:id="rId4"/>
    <p:sldId id="900" r:id="rId5"/>
    <p:sldId id="901" r:id="rId6"/>
    <p:sldId id="919" r:id="rId7"/>
    <p:sldId id="921" r:id="rId8"/>
    <p:sldId id="920" r:id="rId9"/>
    <p:sldId id="903" r:id="rId10"/>
    <p:sldId id="902" r:id="rId11"/>
    <p:sldId id="928" r:id="rId12"/>
    <p:sldId id="927" r:id="rId13"/>
    <p:sldId id="922" r:id="rId14"/>
    <p:sldId id="905" r:id="rId15"/>
    <p:sldId id="923" r:id="rId16"/>
    <p:sldId id="910" r:id="rId17"/>
    <p:sldId id="909" r:id="rId18"/>
    <p:sldId id="924" r:id="rId19"/>
    <p:sldId id="925" r:id="rId20"/>
    <p:sldId id="912" r:id="rId21"/>
    <p:sldId id="915" r:id="rId22"/>
    <p:sldId id="916" r:id="rId23"/>
    <p:sldId id="917" r:id="rId24"/>
    <p:sldId id="918" r:id="rId25"/>
    <p:sldId id="913" r:id="rId26"/>
    <p:sldId id="911" r:id="rId27"/>
    <p:sldId id="926" r:id="rId28"/>
  </p:sldIdLst>
  <p:sldSz cx="9144000" cy="6858000" type="screen4x3"/>
  <p:notesSz cx="6858000" cy="9737725"/>
  <p:embeddedFontLst>
    <p:embeddedFont>
      <p:font typeface="Arial Narrow" panose="020B0606020202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FF"/>
    <a:srgbClr val="587B35"/>
    <a:srgbClr val="652525"/>
    <a:srgbClr val="DDDDDD"/>
    <a:srgbClr val="CCFF33"/>
    <a:srgbClr val="FFCCCC"/>
    <a:srgbClr val="54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7" autoAdjust="0"/>
    <p:restoredTop sz="86435" autoAdjust="0"/>
  </p:normalViewPr>
  <p:slideViewPr>
    <p:cSldViewPr>
      <p:cViewPr varScale="1">
        <p:scale>
          <a:sx n="95" d="100"/>
          <a:sy n="95" d="100"/>
        </p:scale>
        <p:origin x="1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notesViewPr>
    <p:cSldViewPr>
      <p:cViewPr varScale="1">
        <p:scale>
          <a:sx n="81" d="100"/>
          <a:sy n="81" d="100"/>
        </p:scale>
        <p:origin x="-1920" y="-90"/>
      </p:cViewPr>
      <p:guideLst>
        <p:guide orient="horz" pos="306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fld id="{11B4C896-1788-4030-8EDB-F872F83AF14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70450" cy="365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975"/>
            <a:ext cx="5486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fld id="{6EDCD874-F5C2-4497-B554-3E0EA53F841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5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C91F9-AB47-469F-9375-38F26F63943F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30250"/>
            <a:ext cx="4868863" cy="36512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64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8586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411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24620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30799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5025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51807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9231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74602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98665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5175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53902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CD874-F5C2-4497-B554-3E0EA53F8417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8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8989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8422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02197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98548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38586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8965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0872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6253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3320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7874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18344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678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2616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2" name="Text Box 4"/>
          <p:cNvSpPr txBox="1">
            <a:spLocks noChangeArrowheads="1"/>
          </p:cNvSpPr>
          <p:nvPr/>
        </p:nvSpPr>
        <p:spPr bwMode="auto">
          <a:xfrm>
            <a:off x="8308975" y="168275"/>
            <a:ext cx="64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Tx/>
              <a:buFontTx/>
              <a:buNone/>
              <a:defRPr/>
            </a:pPr>
            <a:fld id="{F8FE73F3-8C06-4483-8712-71119C12FC41}" type="slidenum">
              <a:rPr lang="he-IL">
                <a:solidFill>
                  <a:schemeClr val="bg1"/>
                </a:solidFill>
                <a:latin typeface="Arial Narrow" pitchFamily="34" charset="0"/>
              </a:rPr>
              <a:pPr algn="r">
                <a:buClrTx/>
                <a:buFontTx/>
                <a:buNone/>
                <a:defRPr/>
              </a:pPr>
              <a:t>‹#›</a:t>
            </a:fld>
            <a:endParaRPr lang="en-US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6735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3F3F3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0" y="142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1" name="Rectangle 3"/>
          <p:cNvSpPr>
            <a:spLocks noChangeArrowheads="1"/>
          </p:cNvSpPr>
          <p:nvPr/>
        </p:nvSpPr>
        <p:spPr bwMode="auto">
          <a:xfrm>
            <a:off x="8686800" y="1233488"/>
            <a:ext cx="3810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4" name="Rectangle 6"/>
          <p:cNvSpPr>
            <a:spLocks noChangeArrowheads="1"/>
          </p:cNvSpPr>
          <p:nvPr/>
        </p:nvSpPr>
        <p:spPr bwMode="auto">
          <a:xfrm>
            <a:off x="0" y="1233488"/>
            <a:ext cx="3810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5" name="Rectangle 7"/>
          <p:cNvSpPr>
            <a:spLocks noChangeArrowheads="1"/>
          </p:cNvSpPr>
          <p:nvPr/>
        </p:nvSpPr>
        <p:spPr bwMode="auto">
          <a:xfrm>
            <a:off x="0" y="6186488"/>
            <a:ext cx="91440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6" name="Rectangle 8"/>
          <p:cNvSpPr>
            <a:spLocks noChangeArrowheads="1"/>
          </p:cNvSpPr>
          <p:nvPr/>
        </p:nvSpPr>
        <p:spPr bwMode="auto">
          <a:xfrm>
            <a:off x="-76200" y="10810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9" name="Rectangle 11"/>
          <p:cNvSpPr>
            <a:spLocks noChangeArrowheads="1"/>
          </p:cNvSpPr>
          <p:nvPr/>
        </p:nvSpPr>
        <p:spPr bwMode="auto">
          <a:xfrm>
            <a:off x="457200" y="852488"/>
            <a:ext cx="8305800" cy="4572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0" name="Rectangle 12"/>
          <p:cNvSpPr>
            <a:spLocks noChangeArrowheads="1"/>
          </p:cNvSpPr>
          <p:nvPr/>
        </p:nvSpPr>
        <p:spPr bwMode="auto">
          <a:xfrm>
            <a:off x="457200" y="1385888"/>
            <a:ext cx="8305800" cy="48768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1" name="Rectangle 13"/>
          <p:cNvSpPr>
            <a:spLocks noChangeArrowheads="1"/>
          </p:cNvSpPr>
          <p:nvPr/>
        </p:nvSpPr>
        <p:spPr bwMode="auto">
          <a:xfrm>
            <a:off x="457200" y="6338888"/>
            <a:ext cx="8305800" cy="3810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2" name="AutoShape 14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oundRect">
            <a:avLst>
              <a:gd name="adj" fmla="val 2153"/>
            </a:avLst>
          </a:prstGeom>
          <a:noFill/>
          <a:ln w="152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3" name="Rectangle 15"/>
          <p:cNvSpPr>
            <a:spLocks noChangeArrowheads="1"/>
          </p:cNvSpPr>
          <p:nvPr/>
        </p:nvSpPr>
        <p:spPr bwMode="auto">
          <a:xfrm>
            <a:off x="457200" y="1385888"/>
            <a:ext cx="4152900" cy="48768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5" name="Rectangle 17"/>
          <p:cNvSpPr>
            <a:spLocks noChangeArrowheads="1"/>
          </p:cNvSpPr>
          <p:nvPr/>
        </p:nvSpPr>
        <p:spPr bwMode="auto">
          <a:xfrm>
            <a:off x="685800" y="1385888"/>
            <a:ext cx="8153400" cy="4800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6" name="Rectangle 18"/>
          <p:cNvSpPr>
            <a:spLocks noChangeArrowheads="1"/>
          </p:cNvSpPr>
          <p:nvPr/>
        </p:nvSpPr>
        <p:spPr bwMode="auto">
          <a:xfrm>
            <a:off x="685800" y="1385888"/>
            <a:ext cx="8153400" cy="228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7" name="Rectangle 19"/>
          <p:cNvSpPr>
            <a:spLocks noChangeArrowheads="1"/>
          </p:cNvSpPr>
          <p:nvPr/>
        </p:nvSpPr>
        <p:spPr bwMode="auto">
          <a:xfrm>
            <a:off x="381000" y="6262688"/>
            <a:ext cx="8458200" cy="4572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8" name="Rectangle 20"/>
          <p:cNvSpPr>
            <a:spLocks noChangeArrowheads="1"/>
          </p:cNvSpPr>
          <p:nvPr/>
        </p:nvSpPr>
        <p:spPr bwMode="auto">
          <a:xfrm>
            <a:off x="381000" y="1385888"/>
            <a:ext cx="8458200" cy="4800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ChangeArrowheads="1"/>
          </p:cNvSpPr>
          <p:nvPr/>
        </p:nvSpPr>
        <p:spPr bwMode="auto"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 flipH="1">
            <a:off x="0" y="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-14288" y="-14288"/>
            <a:ext cx="9144001" cy="6858001"/>
          </a:xfrm>
          <a:prstGeom prst="roundRect">
            <a:avLst>
              <a:gd name="adj" fmla="val 2153"/>
            </a:avLst>
          </a:prstGeom>
          <a:noFill/>
          <a:ln w="1270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04800" y="620553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chemeClr val="bg2"/>
              </a:solidFill>
            </a:endParaRPr>
          </a:p>
          <a:p>
            <a:endParaRPr lang="en-US" sz="1200" i="1">
              <a:solidFill>
                <a:schemeClr val="bg2"/>
              </a:solidFill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095500" y="4038600"/>
            <a:ext cx="36391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800" dirty="0" smtClean="0"/>
              <a:t>Digital Logic Design</a:t>
            </a:r>
          </a:p>
          <a:p>
            <a:pPr>
              <a:buClrTx/>
              <a:buFontTx/>
              <a:buNone/>
            </a:pPr>
            <a:r>
              <a:rPr lang="en-US" sz="2800" b="0" dirty="0" smtClean="0"/>
              <a:t>234262</a:t>
            </a:r>
          </a:p>
          <a:p>
            <a:pPr>
              <a:buClrTx/>
              <a:buFontTx/>
              <a:buNone/>
            </a:pPr>
            <a:endParaRPr lang="en-US" sz="2800" dirty="0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2093913" y="5131713"/>
            <a:ext cx="2004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200" b="0" dirty="0"/>
              <a:t>Alex </a:t>
            </a:r>
            <a:r>
              <a:rPr lang="en-US" sz="2200" b="0" dirty="0" smtClean="0"/>
              <a:t>Bronstein</a:t>
            </a:r>
            <a:endParaRPr lang="en-US" sz="2200" b="0" dirty="0"/>
          </a:p>
        </p:txBody>
      </p:sp>
      <p:pic>
        <p:nvPicPr>
          <p:cNvPr id="2052" name="Picture 4" descr="Image result for process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3"/>
          <a:stretch/>
        </p:blipFill>
        <p:spPr bwMode="auto">
          <a:xfrm>
            <a:off x="13104" y="-76200"/>
            <a:ext cx="91582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oundRect">
            <a:avLst>
              <a:gd name="adj" fmla="val 2153"/>
            </a:avLst>
          </a:prstGeom>
          <a:noFill/>
          <a:ln w="152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90034" y="5969913"/>
            <a:ext cx="39533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200" b="0" dirty="0" smtClean="0"/>
              <a:t>Lecture 3: Memory and Buses</a:t>
            </a:r>
            <a:endParaRPr lang="en-US" sz="22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7609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Static Memory (SRAM)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Cross-coupled inverters to store bit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2 access transistors to read/write data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6 transistors / bit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err="1" smtClean="0"/>
              <a:t>Multiported</a:t>
            </a:r>
            <a:r>
              <a:rPr lang="en-US" b="0" dirty="0" smtClean="0"/>
              <a:t> SRAM is used to implement 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	</a:t>
            </a:r>
            <a:r>
              <a:rPr lang="en-US" dirty="0" smtClean="0"/>
              <a:t>register files</a:t>
            </a:r>
            <a:endParaRPr lang="en-US" dirty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/>
              <a:t>Pros: 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Fast (but slower than FF)</a:t>
            </a:r>
            <a:endParaRPr lang="en-US" b="0" dirty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/>
              <a:t>Cons: 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Chip area </a:t>
            </a:r>
            <a:r>
              <a:rPr lang="en-US" b="0" dirty="0" smtClean="0"/>
              <a:t>(but less than FF)</a:t>
            </a:r>
            <a:endParaRPr lang="en-US" b="0" dirty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229600" y="1447800"/>
            <a:ext cx="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867400" y="1673127"/>
            <a:ext cx="2481911" cy="52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5943599" y="1447800"/>
            <a:ext cx="1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6934200" y="1940840"/>
            <a:ext cx="331998" cy="376653"/>
            <a:chOff x="6934200" y="1940840"/>
            <a:chExt cx="331998" cy="376653"/>
          </a:xfrm>
        </p:grpSpPr>
        <p:sp>
          <p:nvSpPr>
            <p:cNvPr id="7" name="Isosceles Triangle 6"/>
            <p:cNvSpPr/>
            <p:nvPr/>
          </p:nvSpPr>
          <p:spPr bwMode="auto">
            <a:xfrm rot="5400000">
              <a:off x="6878244" y="1996796"/>
              <a:ext cx="376653" cy="264741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198941" y="2089956"/>
              <a:ext cx="67257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6914955" y="2331467"/>
            <a:ext cx="331998" cy="376653"/>
            <a:chOff x="6934200" y="1940840"/>
            <a:chExt cx="331998" cy="376653"/>
          </a:xfrm>
        </p:grpSpPr>
        <p:sp>
          <p:nvSpPr>
            <p:cNvPr id="14" name="Isosceles Triangle 13"/>
            <p:cNvSpPr/>
            <p:nvPr/>
          </p:nvSpPr>
          <p:spPr bwMode="auto">
            <a:xfrm rot="5400000">
              <a:off x="6878244" y="1996796"/>
              <a:ext cx="376653" cy="264741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198941" y="2089956"/>
              <a:ext cx="67257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 rot="5400000" flipV="1">
            <a:off x="6057900" y="2242356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6096000" y="2280456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 flipV="1">
            <a:off x="6324600" y="2051856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 flipV="1">
            <a:off x="6400800" y="2280456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 flipV="1">
            <a:off x="6591300" y="2242356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 flipV="1">
            <a:off x="6324600" y="1975656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V="1">
            <a:off x="7581900" y="2236989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7620000" y="2275089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V="1">
            <a:off x="7848600" y="2046489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V="1">
            <a:off x="7924800" y="2275089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V="1">
            <a:off x="8115300" y="2236989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V="1">
            <a:off x="7848600" y="1970289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>
            <a:stCxn id="7" idx="3"/>
            <a:endCxn id="15" idx="6"/>
          </p:cNvCxnSpPr>
          <p:nvPr/>
        </p:nvCxnSpPr>
        <p:spPr bwMode="auto">
          <a:xfrm rot="10800000" flipV="1">
            <a:off x="6914956" y="2129166"/>
            <a:ext cx="19245" cy="391737"/>
          </a:xfrm>
          <a:prstGeom prst="bentConnector3">
            <a:avLst>
              <a:gd name="adj1" fmla="val 117206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85" name="Elbow Connector 20484"/>
          <p:cNvCxnSpPr>
            <a:stCxn id="14" idx="3"/>
            <a:endCxn id="9" idx="6"/>
          </p:cNvCxnSpPr>
          <p:nvPr/>
        </p:nvCxnSpPr>
        <p:spPr bwMode="auto">
          <a:xfrm flipV="1">
            <a:off x="7246953" y="2128056"/>
            <a:ext cx="19245" cy="391737"/>
          </a:xfrm>
          <a:prstGeom prst="bentConnector3">
            <a:avLst>
              <a:gd name="adj1" fmla="val 11131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848600" y="1673127"/>
            <a:ext cx="1" cy="4495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6324600" y="1673127"/>
            <a:ext cx="1" cy="45603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597707" y="1380185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wordline</a:t>
            </a:r>
            <a:endParaRPr lang="en-US" sz="1600" b="0" dirty="0"/>
          </a:p>
        </p:txBody>
      </p:sp>
      <p:sp>
        <p:nvSpPr>
          <p:cNvPr id="58" name="TextBox 57"/>
          <p:cNvSpPr txBox="1"/>
          <p:nvPr/>
        </p:nvSpPr>
        <p:spPr>
          <a:xfrm>
            <a:off x="5584489" y="1174523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bitline</a:t>
            </a:r>
            <a:endParaRPr lang="en-US" sz="1600" b="0" dirty="0"/>
          </a:p>
        </p:txBody>
      </p:sp>
      <p:sp>
        <p:nvSpPr>
          <p:cNvPr id="59" name="TextBox 58"/>
          <p:cNvSpPr txBox="1"/>
          <p:nvPr/>
        </p:nvSpPr>
        <p:spPr>
          <a:xfrm>
            <a:off x="7875801" y="1146021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bitline</a:t>
            </a:r>
            <a:endParaRPr lang="en-US" sz="1600" b="0" dirty="0"/>
          </a:p>
        </p:txBody>
      </p:sp>
      <p:cxnSp>
        <p:nvCxnSpPr>
          <p:cNvPr id="20503" name="Straight Connector 20502"/>
          <p:cNvCxnSpPr/>
          <p:nvPr/>
        </p:nvCxnSpPr>
        <p:spPr bwMode="auto">
          <a:xfrm>
            <a:off x="5649622" y="1219200"/>
            <a:ext cx="58795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8229600" y="2743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5943599" y="2743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5649622" y="1673127"/>
            <a:ext cx="21777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H="1">
            <a:off x="8349311" y="1673127"/>
            <a:ext cx="18508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01517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7609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Static Memory (SRAM)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0"/>
            <a:ext cx="492091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28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7975" y="-1781175"/>
            <a:ext cx="14839950" cy="10420350"/>
          </a:xfrm>
          <a:prstGeom prst="rect">
            <a:avLst/>
          </a:prstGeom>
        </p:spPr>
      </p:pic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oundRect">
            <a:avLst>
              <a:gd name="adj" fmla="val 2153"/>
            </a:avLst>
          </a:prstGeom>
          <a:noFill/>
          <a:ln w="152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34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424346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Dynamic </a:t>
            </a:r>
            <a:r>
              <a:rPr lang="en-US" sz="2600" dirty="0" smtClean="0"/>
              <a:t>Memory </a:t>
            </a:r>
            <a:r>
              <a:rPr lang="en-US" sz="2600" dirty="0" smtClean="0"/>
              <a:t>(DRAM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1010483"/>
            <a:ext cx="8585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Capacitor to store bit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Access transistor to read/write data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Read is destructive</a:t>
            </a:r>
            <a:endParaRPr lang="en-US" b="0" dirty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/>
              <a:t>Pros: 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Area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Cost</a:t>
            </a:r>
            <a:endParaRPr lang="en-US" b="0" dirty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/>
              <a:t>Cons: 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Slow (output not actively driven by a transistor)</a:t>
            </a: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Power (due to refresh)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More complicated controllers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Row open latencies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229600" y="1447800"/>
            <a:ext cx="0" cy="15111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6705600" y="1673126"/>
            <a:ext cx="1643711" cy="526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V="1">
            <a:off x="7581900" y="2236989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7620000" y="2275089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V="1">
            <a:off x="7848600" y="2046489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V="1">
            <a:off x="7924800" y="2275089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V="1">
            <a:off x="8115300" y="2236989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V="1">
            <a:off x="7848600" y="1970289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848600" y="1673127"/>
            <a:ext cx="1" cy="4495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597707" y="1371600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wordline</a:t>
            </a:r>
            <a:endParaRPr lang="en-US" sz="1600" b="0" dirty="0"/>
          </a:p>
        </p:txBody>
      </p:sp>
      <p:sp>
        <p:nvSpPr>
          <p:cNvPr id="59" name="TextBox 58"/>
          <p:cNvSpPr txBox="1"/>
          <p:nvPr/>
        </p:nvSpPr>
        <p:spPr>
          <a:xfrm>
            <a:off x="7875801" y="1146021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bitline</a:t>
            </a:r>
            <a:endParaRPr lang="en-US" sz="1600" b="0" dirty="0"/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8229600" y="2895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6487822" y="1673127"/>
            <a:ext cx="21777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H="1">
            <a:off x="8349311" y="1678227"/>
            <a:ext cx="18508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7467600" y="2351289"/>
            <a:ext cx="0" cy="265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 flipV="1">
            <a:off x="7467600" y="2540823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 flipV="1">
            <a:off x="7467600" y="2464623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470949" y="2693223"/>
            <a:ext cx="0" cy="265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V="1">
            <a:off x="7467600" y="2819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7391400" y="3048000"/>
            <a:ext cx="1905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7453993" y="31242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2916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45697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Non-Volatile Memory (ROM)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Access transistor: 0 bit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No transistor: 1 bit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Content established at manufacturing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Fuse programmable ROM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	</a:t>
            </a:r>
            <a:r>
              <a:rPr lang="en-US" b="0" dirty="0" smtClean="0"/>
              <a:t>(aka </a:t>
            </a:r>
            <a:r>
              <a:rPr lang="en-US" b="0" i="1" dirty="0" smtClean="0"/>
              <a:t>one-time programmable</a:t>
            </a:r>
            <a:r>
              <a:rPr lang="en-US" b="0" dirty="0" smtClean="0"/>
              <a:t>, </a:t>
            </a:r>
            <a:r>
              <a:rPr lang="en-US" b="0" i="1" dirty="0" smtClean="0"/>
              <a:t>OTP</a:t>
            </a:r>
            <a:r>
              <a:rPr lang="en-US" b="0" dirty="0" smtClean="0"/>
              <a:t>): 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Transistor is present in all cells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Fuse blown once to program content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229600" y="1447800"/>
            <a:ext cx="0" cy="15111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6008978" y="1677915"/>
            <a:ext cx="2340333" cy="4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 flipV="1">
            <a:off x="7581900" y="2236989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 flipH="1" flipV="1">
            <a:off x="7620000" y="2275089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V="1">
            <a:off x="7848600" y="2046489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V="1">
            <a:off x="7924800" y="2275089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V="1">
            <a:off x="8115300" y="2236989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V="1">
            <a:off x="7848600" y="1970289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848600" y="1673127"/>
            <a:ext cx="1" cy="4495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715000" y="1371600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wordline</a:t>
            </a:r>
            <a:endParaRPr lang="en-US" sz="16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7875801" y="1146021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bitline</a:t>
            </a:r>
            <a:endParaRPr lang="en-US" sz="1600" b="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229600" y="2895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791200" y="1673127"/>
            <a:ext cx="21777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8349311" y="1678227"/>
            <a:ext cx="18508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467600" y="2351289"/>
            <a:ext cx="0" cy="265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470949" y="2514600"/>
            <a:ext cx="0" cy="265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 flipV="1">
            <a:off x="7467600" y="2640777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391400" y="2869377"/>
            <a:ext cx="1905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453993" y="2945577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078226" y="1447800"/>
            <a:ext cx="0" cy="15111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724427" y="1146021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bitline</a:t>
            </a:r>
            <a:endParaRPr lang="en-US" sz="1600" b="0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7078226" y="2895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7608441" y="29314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bit 0</a:t>
            </a:r>
            <a:endParaRPr lang="en-US" sz="1600" b="0" dirty="0"/>
          </a:p>
        </p:txBody>
      </p:sp>
      <p:sp>
        <p:nvSpPr>
          <p:cNvPr id="47" name="TextBox 46"/>
          <p:cNvSpPr txBox="1"/>
          <p:nvPr/>
        </p:nvSpPr>
        <p:spPr>
          <a:xfrm>
            <a:off x="6392039" y="293239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bit 1</a:t>
            </a:r>
            <a:endParaRPr lang="en-US" sz="1600" b="0" dirty="0"/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8229600" y="3900606"/>
            <a:ext cx="0" cy="170347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008978" y="4130721"/>
            <a:ext cx="2340333" cy="4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5400000" flipV="1">
            <a:off x="7581900" y="4689795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5400000" flipH="1" flipV="1">
            <a:off x="7620000" y="4727895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5400000" flipV="1">
            <a:off x="7848600" y="4499295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 flipV="1">
            <a:off x="7924800" y="4727895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 flipV="1">
            <a:off x="8115300" y="4689795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 flipV="1">
            <a:off x="7848600" y="4423095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7848600" y="4125933"/>
            <a:ext cx="1" cy="4495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5715000" y="382440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wordline</a:t>
            </a:r>
            <a:endParaRPr lang="en-US" sz="1600" b="0" dirty="0"/>
          </a:p>
        </p:txBody>
      </p:sp>
      <p:sp>
        <p:nvSpPr>
          <p:cNvPr id="58" name="TextBox 57"/>
          <p:cNvSpPr txBox="1"/>
          <p:nvPr/>
        </p:nvSpPr>
        <p:spPr>
          <a:xfrm>
            <a:off x="7875801" y="3598827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bitline</a:t>
            </a:r>
            <a:endParaRPr lang="en-US" sz="1600" b="0" dirty="0"/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8229600" y="5568251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5791200" y="4125933"/>
            <a:ext cx="21777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8349311" y="4131033"/>
            <a:ext cx="18508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7467600" y="4804095"/>
            <a:ext cx="0" cy="265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7467600" y="5284023"/>
            <a:ext cx="3349" cy="2757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 flipV="1">
            <a:off x="7467600" y="5410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372350" y="5638800"/>
            <a:ext cx="1905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7434943" y="57150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7078226" y="3900606"/>
            <a:ext cx="0" cy="16491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6724427" y="3598827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bitline</a:t>
            </a:r>
            <a:endParaRPr lang="en-US" sz="1600" b="0" dirty="0"/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7078226" y="5568251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7608441" y="560407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bit 0</a:t>
            </a:r>
            <a:endParaRPr lang="en-US" sz="1600" b="0" dirty="0"/>
          </a:p>
        </p:txBody>
      </p:sp>
      <p:sp>
        <p:nvSpPr>
          <p:cNvPr id="71" name="TextBox 70"/>
          <p:cNvSpPr txBox="1"/>
          <p:nvPr/>
        </p:nvSpPr>
        <p:spPr>
          <a:xfrm>
            <a:off x="6392039" y="56050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bit 1</a:t>
            </a:r>
            <a:endParaRPr lang="en-US" sz="1600" b="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7391400" y="4993125"/>
            <a:ext cx="138793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 rot="5400000" flipV="1">
            <a:off x="6428707" y="4699843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 flipH="1" flipV="1">
            <a:off x="6466807" y="4737943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5400000" flipV="1">
            <a:off x="6695407" y="4509343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5400000" flipV="1">
            <a:off x="6771607" y="4737943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5400000" flipV="1">
            <a:off x="6962107" y="4699843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rot="5400000" flipV="1">
            <a:off x="6695407" y="4433143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6695407" y="4135981"/>
            <a:ext cx="1" cy="4495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6314407" y="4814143"/>
            <a:ext cx="0" cy="265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6314407" y="5294071"/>
            <a:ext cx="3349" cy="2741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5400000" flipV="1">
            <a:off x="6314407" y="5420248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6219157" y="5648848"/>
            <a:ext cx="1905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6281750" y="5725048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Freeform 89"/>
          <p:cNvSpPr/>
          <p:nvPr/>
        </p:nvSpPr>
        <p:spPr bwMode="auto">
          <a:xfrm>
            <a:off x="6237684" y="5003006"/>
            <a:ext cx="140494" cy="197644"/>
          </a:xfrm>
          <a:custGeom>
            <a:avLst/>
            <a:gdLst>
              <a:gd name="connsiteX0" fmla="*/ 0 w 140494"/>
              <a:gd name="connsiteY0" fmla="*/ 0 h 214313"/>
              <a:gd name="connsiteX1" fmla="*/ 138113 w 140494"/>
              <a:gd name="connsiteY1" fmla="*/ 0 h 214313"/>
              <a:gd name="connsiteX2" fmla="*/ 140494 w 140494"/>
              <a:gd name="connsiteY2" fmla="*/ 154782 h 214313"/>
              <a:gd name="connsiteX3" fmla="*/ 2382 w 140494"/>
              <a:gd name="connsiteY3" fmla="*/ 214313 h 214313"/>
              <a:gd name="connsiteX4" fmla="*/ 0 w 140494"/>
              <a:gd name="connsiteY4" fmla="*/ 0 h 214313"/>
              <a:gd name="connsiteX0" fmla="*/ 0 w 142875"/>
              <a:gd name="connsiteY0" fmla="*/ 0 h 214313"/>
              <a:gd name="connsiteX1" fmla="*/ 138113 w 142875"/>
              <a:gd name="connsiteY1" fmla="*/ 0 h 214313"/>
              <a:gd name="connsiteX2" fmla="*/ 142875 w 142875"/>
              <a:gd name="connsiteY2" fmla="*/ 133351 h 214313"/>
              <a:gd name="connsiteX3" fmla="*/ 2382 w 142875"/>
              <a:gd name="connsiteY3" fmla="*/ 214313 h 214313"/>
              <a:gd name="connsiteX4" fmla="*/ 0 w 142875"/>
              <a:gd name="connsiteY4" fmla="*/ 0 h 214313"/>
              <a:gd name="connsiteX0" fmla="*/ 0 w 142875"/>
              <a:gd name="connsiteY0" fmla="*/ 0 h 197644"/>
              <a:gd name="connsiteX1" fmla="*/ 138113 w 142875"/>
              <a:gd name="connsiteY1" fmla="*/ 0 h 197644"/>
              <a:gd name="connsiteX2" fmla="*/ 142875 w 142875"/>
              <a:gd name="connsiteY2" fmla="*/ 133351 h 197644"/>
              <a:gd name="connsiteX3" fmla="*/ 2382 w 142875"/>
              <a:gd name="connsiteY3" fmla="*/ 197644 h 197644"/>
              <a:gd name="connsiteX4" fmla="*/ 0 w 142875"/>
              <a:gd name="connsiteY4" fmla="*/ 0 h 197644"/>
              <a:gd name="connsiteX0" fmla="*/ 0 w 140494"/>
              <a:gd name="connsiteY0" fmla="*/ 0 h 197644"/>
              <a:gd name="connsiteX1" fmla="*/ 138113 w 140494"/>
              <a:gd name="connsiteY1" fmla="*/ 0 h 197644"/>
              <a:gd name="connsiteX2" fmla="*/ 140494 w 140494"/>
              <a:gd name="connsiteY2" fmla="*/ 133351 h 197644"/>
              <a:gd name="connsiteX3" fmla="*/ 2382 w 140494"/>
              <a:gd name="connsiteY3" fmla="*/ 197644 h 197644"/>
              <a:gd name="connsiteX4" fmla="*/ 0 w 140494"/>
              <a:gd name="connsiteY4" fmla="*/ 0 h 197644"/>
              <a:gd name="connsiteX0" fmla="*/ 0 w 140494"/>
              <a:gd name="connsiteY0" fmla="*/ 0 h 197644"/>
              <a:gd name="connsiteX1" fmla="*/ 138113 w 140494"/>
              <a:gd name="connsiteY1" fmla="*/ 0 h 197644"/>
              <a:gd name="connsiteX2" fmla="*/ 140494 w 140494"/>
              <a:gd name="connsiteY2" fmla="*/ 133351 h 197644"/>
              <a:gd name="connsiteX3" fmla="*/ 1 w 140494"/>
              <a:gd name="connsiteY3" fmla="*/ 197644 h 197644"/>
              <a:gd name="connsiteX4" fmla="*/ 0 w 140494"/>
              <a:gd name="connsiteY4" fmla="*/ 0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94" h="197644">
                <a:moveTo>
                  <a:pt x="0" y="0"/>
                </a:moveTo>
                <a:lnTo>
                  <a:pt x="138113" y="0"/>
                </a:lnTo>
                <a:cubicBezTo>
                  <a:pt x="138907" y="51594"/>
                  <a:pt x="139700" y="81757"/>
                  <a:pt x="140494" y="133351"/>
                </a:cubicBezTo>
                <a:lnTo>
                  <a:pt x="1" y="197644"/>
                </a:lnTo>
                <a:cubicBezTo>
                  <a:pt x="1" y="131763"/>
                  <a:pt x="0" y="658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 rot="10800000">
            <a:off x="6237684" y="5188910"/>
            <a:ext cx="140494" cy="195263"/>
          </a:xfrm>
          <a:custGeom>
            <a:avLst/>
            <a:gdLst>
              <a:gd name="connsiteX0" fmla="*/ 0 w 140494"/>
              <a:gd name="connsiteY0" fmla="*/ 0 h 214313"/>
              <a:gd name="connsiteX1" fmla="*/ 138113 w 140494"/>
              <a:gd name="connsiteY1" fmla="*/ 0 h 214313"/>
              <a:gd name="connsiteX2" fmla="*/ 140494 w 140494"/>
              <a:gd name="connsiteY2" fmla="*/ 154782 h 214313"/>
              <a:gd name="connsiteX3" fmla="*/ 2382 w 140494"/>
              <a:gd name="connsiteY3" fmla="*/ 214313 h 214313"/>
              <a:gd name="connsiteX4" fmla="*/ 0 w 140494"/>
              <a:gd name="connsiteY4" fmla="*/ 0 h 214313"/>
              <a:gd name="connsiteX0" fmla="*/ 0 w 140494"/>
              <a:gd name="connsiteY0" fmla="*/ 0 h 214313"/>
              <a:gd name="connsiteX1" fmla="*/ 138113 w 140494"/>
              <a:gd name="connsiteY1" fmla="*/ 0 h 214313"/>
              <a:gd name="connsiteX2" fmla="*/ 140494 w 140494"/>
              <a:gd name="connsiteY2" fmla="*/ 130970 h 214313"/>
              <a:gd name="connsiteX3" fmla="*/ 2382 w 140494"/>
              <a:gd name="connsiteY3" fmla="*/ 214313 h 214313"/>
              <a:gd name="connsiteX4" fmla="*/ 0 w 140494"/>
              <a:gd name="connsiteY4" fmla="*/ 0 h 214313"/>
              <a:gd name="connsiteX0" fmla="*/ 0 w 140494"/>
              <a:gd name="connsiteY0" fmla="*/ 0 h 195263"/>
              <a:gd name="connsiteX1" fmla="*/ 138113 w 140494"/>
              <a:gd name="connsiteY1" fmla="*/ 0 h 195263"/>
              <a:gd name="connsiteX2" fmla="*/ 140494 w 140494"/>
              <a:gd name="connsiteY2" fmla="*/ 130970 h 195263"/>
              <a:gd name="connsiteX3" fmla="*/ 2382 w 140494"/>
              <a:gd name="connsiteY3" fmla="*/ 195263 h 195263"/>
              <a:gd name="connsiteX4" fmla="*/ 0 w 140494"/>
              <a:gd name="connsiteY4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94" h="195263">
                <a:moveTo>
                  <a:pt x="0" y="0"/>
                </a:moveTo>
                <a:lnTo>
                  <a:pt x="138113" y="0"/>
                </a:lnTo>
                <a:cubicBezTo>
                  <a:pt x="138907" y="51594"/>
                  <a:pt x="139700" y="79376"/>
                  <a:pt x="140494" y="130970"/>
                </a:cubicBezTo>
                <a:lnTo>
                  <a:pt x="2382" y="1952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9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9466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EPROM/EEPROM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Floating gate transistor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Programming by application of higher voltage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	(hot charge injection into floating gate)</a:t>
            </a:r>
            <a:endParaRPr lang="en-US" b="0" dirty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Erasure by 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EPROM: </a:t>
            </a:r>
            <a:r>
              <a:rPr lang="en-US" b="0" dirty="0" smtClean="0"/>
              <a:t>exposing the die to UV light 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EEPROM: applying reverse voltage (electron tunneling from </a:t>
            </a:r>
          </a:p>
          <a:p>
            <a:pPr lvl="1"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98513" algn="l"/>
                <a:tab pos="1081088" algn="l"/>
                <a:tab pos="1712913" algn="l"/>
              </a:tabLst>
            </a:pPr>
            <a:r>
              <a:rPr lang="en-US" b="0" dirty="0" smtClean="0"/>
              <a:t>	floating gate)</a:t>
            </a:r>
            <a:endParaRPr lang="en-US" b="0" dirty="0" smtClean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	</a:t>
            </a:r>
            <a:endParaRPr lang="en-US" b="0" dirty="0" smtClean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229600" y="1447800"/>
            <a:ext cx="0" cy="15111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6705600" y="1673127"/>
            <a:ext cx="1643711" cy="526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 flipV="1">
            <a:off x="7581900" y="2339412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 flipH="1" flipV="1">
            <a:off x="7620000" y="2377512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V="1">
            <a:off x="7848600" y="2148912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V="1">
            <a:off x="7924800" y="2377512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V="1">
            <a:off x="8115300" y="2339412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V="1">
            <a:off x="7848600" y="1970289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848600" y="1673127"/>
            <a:ext cx="1" cy="4495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673907" y="1371600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wordline</a:t>
            </a:r>
            <a:endParaRPr lang="en-US" sz="16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7875801" y="1146021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bitline</a:t>
            </a:r>
            <a:endParaRPr lang="en-US" sz="1600" b="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229600" y="2895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477000" y="1673127"/>
            <a:ext cx="21777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8349311" y="1678227"/>
            <a:ext cx="18508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467600" y="2453712"/>
            <a:ext cx="0" cy="265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470949" y="2617023"/>
            <a:ext cx="0" cy="265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 flipV="1">
            <a:off x="7467600" y="2743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391400" y="2971800"/>
            <a:ext cx="1905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453993" y="30480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 flipV="1">
            <a:off x="7848600" y="2057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7112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4011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Look-up Table (LUT)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ROM can implement any CL function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N-bit address, M-bit word width = N-bit input, M-bit output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Often used for controllers, FSMs, nonlinear transformations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Depending on the function, logic/arithmetic implementation might be 	advantageous</a:t>
            </a: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5214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603558" y="4420850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95638" y="4420850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242516" y="4422135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285207" y="4420850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677287" y="4420850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24165" y="4422135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014756" y="4422118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406836" y="4422118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653714" y="4423403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92279" y="4420850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84359" y="4420850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09544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System Bus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From Latin </a:t>
            </a:r>
            <a:r>
              <a:rPr lang="en-US" b="0" i="1" dirty="0" smtClean="0"/>
              <a:t>omnibus</a:t>
            </a:r>
            <a:r>
              <a:rPr lang="en-US" b="0" dirty="0" smtClean="0"/>
              <a:t> (=“for all”); English plural: </a:t>
            </a:r>
            <a:r>
              <a:rPr lang="en-US" b="0" i="1" dirty="0" smtClean="0"/>
              <a:t>buses</a:t>
            </a:r>
            <a:r>
              <a:rPr lang="en-US" b="0" dirty="0" smtClean="0"/>
              <a:t> or </a:t>
            </a:r>
            <a:r>
              <a:rPr lang="en-US" b="0" i="1" dirty="0" smtClean="0"/>
              <a:t>busses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A commu</a:t>
            </a:r>
            <a:r>
              <a:rPr lang="en-US" b="0" dirty="0" smtClean="0"/>
              <a:t>nication system connecting internal components of a 	computer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Common data highway is cheaper than many point-to-point links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  <p:sp>
        <p:nvSpPr>
          <p:cNvPr id="5" name="Left-Right Arrow 4"/>
          <p:cNvSpPr/>
          <p:nvPr/>
        </p:nvSpPr>
        <p:spPr bwMode="auto">
          <a:xfrm>
            <a:off x="838200" y="5454580"/>
            <a:ext cx="7391400" cy="533400"/>
          </a:xfrm>
          <a:prstGeom prst="leftRightArrow">
            <a:avLst>
              <a:gd name="adj1" fmla="val 68838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850900" y="6019800"/>
            <a:ext cx="7391400" cy="533400"/>
          </a:xfrm>
          <a:prstGeom prst="leftRightArrow">
            <a:avLst>
              <a:gd name="adj1" fmla="val 68838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572259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ADDRESS</a:t>
            </a:r>
            <a:endParaRPr lang="en-US" sz="16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4351275" y="6117223"/>
            <a:ext cx="699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DATA</a:t>
            </a:r>
            <a:endParaRPr lang="en-US" sz="1600" b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524000" y="32766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43933" y="32766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29544" y="32766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15155" y="32766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8485" y="3678823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CPU</a:t>
            </a:r>
            <a:endParaRPr lang="en-US" sz="16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138071" y="3555712"/>
            <a:ext cx="11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/>
              <a:t>PRIMARY</a:t>
            </a:r>
          </a:p>
          <a:p>
            <a:pPr algn="ctr"/>
            <a:r>
              <a:rPr lang="en-US" sz="1600" b="0" dirty="0" smtClean="0"/>
              <a:t>MEMORY</a:t>
            </a:r>
            <a:endParaRPr lang="en-US" sz="16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4819730" y="3546070"/>
            <a:ext cx="1117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/>
              <a:t>SECOND.</a:t>
            </a:r>
          </a:p>
          <a:p>
            <a:pPr algn="ctr"/>
            <a:r>
              <a:rPr lang="en-US" sz="1600" b="0" dirty="0" smtClean="0"/>
              <a:t>MEMORY</a:t>
            </a:r>
            <a:endParaRPr lang="en-US" sz="16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6837385" y="3678823"/>
            <a:ext cx="460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/>
              <a:t>I/O</a:t>
            </a:r>
            <a:endParaRPr lang="en-US" sz="1600" b="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631237" y="4422135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Left-Right Arrow 1"/>
          <p:cNvSpPr/>
          <p:nvPr/>
        </p:nvSpPr>
        <p:spPr bwMode="auto">
          <a:xfrm>
            <a:off x="838200" y="4844980"/>
            <a:ext cx="7391400" cy="533400"/>
          </a:xfrm>
          <a:prstGeom prst="leftRightArrow">
            <a:avLst>
              <a:gd name="adj1" fmla="val 68838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930839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CONTROL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495223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603558" y="2287250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95638" y="2287250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242516" y="2288535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285207" y="2287250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677287" y="2287250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24165" y="2288535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014756" y="2288518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406836" y="2288518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653714" y="2289803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92279" y="2287250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84359" y="2287250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09544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System Bus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4648200"/>
            <a:ext cx="8585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Address bus</a:t>
            </a:r>
            <a:r>
              <a:rPr lang="en-US" b="0" dirty="0" smtClean="0"/>
              <a:t> – selects device (and address within)</a:t>
            </a: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Control bus </a:t>
            </a:r>
            <a:r>
              <a:rPr lang="en-US" b="0" dirty="0" smtClean="0"/>
              <a:t>– specifies what action the device needs to perform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Data bus </a:t>
            </a:r>
            <a:r>
              <a:rPr lang="en-US" b="0" dirty="0" smtClean="0"/>
              <a:t>– transfers data</a:t>
            </a:r>
          </a:p>
        </p:txBody>
      </p:sp>
      <p:sp>
        <p:nvSpPr>
          <p:cNvPr id="5" name="Left-Right Arrow 4"/>
          <p:cNvSpPr/>
          <p:nvPr/>
        </p:nvSpPr>
        <p:spPr bwMode="auto">
          <a:xfrm>
            <a:off x="838200" y="3320980"/>
            <a:ext cx="7391400" cy="533400"/>
          </a:xfrm>
          <a:prstGeom prst="leftRightArrow">
            <a:avLst>
              <a:gd name="adj1" fmla="val 68838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850900" y="3886200"/>
            <a:ext cx="7391400" cy="533400"/>
          </a:xfrm>
          <a:prstGeom prst="leftRightArrow">
            <a:avLst>
              <a:gd name="adj1" fmla="val 68838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438659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ADDRESS</a:t>
            </a:r>
            <a:endParaRPr lang="en-US" sz="16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4351275" y="3983623"/>
            <a:ext cx="699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DATA</a:t>
            </a:r>
            <a:endParaRPr lang="en-US" sz="1600" b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524000" y="11430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43933" y="11430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29544" y="11430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15155" y="11430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8485" y="1545223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CPU</a:t>
            </a:r>
            <a:endParaRPr lang="en-US" sz="16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138071" y="1422112"/>
            <a:ext cx="11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/>
              <a:t>PRIMARY</a:t>
            </a:r>
          </a:p>
          <a:p>
            <a:pPr algn="ctr"/>
            <a:r>
              <a:rPr lang="en-US" sz="1600" b="0" dirty="0" smtClean="0"/>
              <a:t>MEMORY</a:t>
            </a:r>
            <a:endParaRPr lang="en-US" sz="16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4819730" y="1412470"/>
            <a:ext cx="1117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/>
              <a:t>SECOND.</a:t>
            </a:r>
          </a:p>
          <a:p>
            <a:pPr algn="ctr"/>
            <a:r>
              <a:rPr lang="en-US" sz="1600" b="0" dirty="0" smtClean="0"/>
              <a:t>MEMORY</a:t>
            </a:r>
            <a:endParaRPr lang="en-US" sz="16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6837385" y="1545223"/>
            <a:ext cx="460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/>
              <a:t>I/O</a:t>
            </a:r>
            <a:endParaRPr lang="en-US" sz="1600" b="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631237" y="2288535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Left-Right Arrow 1"/>
          <p:cNvSpPr/>
          <p:nvPr/>
        </p:nvSpPr>
        <p:spPr bwMode="auto">
          <a:xfrm>
            <a:off x="838200" y="2711380"/>
            <a:ext cx="7391400" cy="533400"/>
          </a:xfrm>
          <a:prstGeom prst="leftRightArrow">
            <a:avLst>
              <a:gd name="adj1" fmla="val 68838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797239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CONTROL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70417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603558" y="2287250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95638" y="2287250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242516" y="2288535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285207" y="2287250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677287" y="2287250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24165" y="2288535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014756" y="2288518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406836" y="2288518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653714" y="2289803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92279" y="2287250"/>
            <a:ext cx="141321" cy="114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84359" y="2287250"/>
            <a:ext cx="130241" cy="1675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9129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Master and Slave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4648200"/>
            <a:ext cx="8585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Electrically a bus is a wire (actually, a bundle thereof)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Bus </a:t>
            </a:r>
            <a:r>
              <a:rPr lang="en-US" dirty="0"/>
              <a:t>master </a:t>
            </a:r>
            <a:r>
              <a:rPr lang="en-US" b="0" dirty="0"/>
              <a:t>– device that drives the </a:t>
            </a:r>
            <a:r>
              <a:rPr lang="en-US" b="0" dirty="0" smtClean="0"/>
              <a:t>bus (its output sets the voltage)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Bus slave </a:t>
            </a:r>
            <a:r>
              <a:rPr lang="en-US" b="0" dirty="0" smtClean="0"/>
              <a:t>– device that is driven by the bus (its input receives the 	signals from the bus)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  <p:sp>
        <p:nvSpPr>
          <p:cNvPr id="5" name="Left-Right Arrow 4"/>
          <p:cNvSpPr/>
          <p:nvPr/>
        </p:nvSpPr>
        <p:spPr bwMode="auto">
          <a:xfrm>
            <a:off x="838200" y="3320980"/>
            <a:ext cx="7391400" cy="533400"/>
          </a:xfrm>
          <a:prstGeom prst="leftRightArrow">
            <a:avLst>
              <a:gd name="adj1" fmla="val 68838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850900" y="3886200"/>
            <a:ext cx="7391400" cy="533400"/>
          </a:xfrm>
          <a:prstGeom prst="leftRightArrow">
            <a:avLst>
              <a:gd name="adj1" fmla="val 68838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4457" y="3438659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ADDRESS</a:t>
            </a:r>
            <a:endParaRPr lang="en-US" sz="16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7301834" y="3983623"/>
            <a:ext cx="699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DATA</a:t>
            </a:r>
            <a:endParaRPr lang="en-US" sz="1600" b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524000" y="11430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43933" y="11430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29544" y="11430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15155" y="1143000"/>
            <a:ext cx="110484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8485" y="1545223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CPU</a:t>
            </a:r>
            <a:endParaRPr lang="en-US" sz="16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138071" y="1422112"/>
            <a:ext cx="11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/>
              <a:t>PRIMARY</a:t>
            </a:r>
          </a:p>
          <a:p>
            <a:pPr algn="ctr"/>
            <a:r>
              <a:rPr lang="en-US" sz="1600" b="0" dirty="0" smtClean="0"/>
              <a:t>MEMORY</a:t>
            </a:r>
            <a:endParaRPr lang="en-US" sz="16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4819730" y="1412470"/>
            <a:ext cx="1117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/>
              <a:t>SECOND.</a:t>
            </a:r>
          </a:p>
          <a:p>
            <a:pPr algn="ctr"/>
            <a:r>
              <a:rPr lang="en-US" sz="1600" b="0" dirty="0" smtClean="0"/>
              <a:t>MEMORY</a:t>
            </a:r>
            <a:endParaRPr lang="en-US" sz="16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6837385" y="1545223"/>
            <a:ext cx="460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/>
              <a:t>I/O</a:t>
            </a:r>
            <a:endParaRPr lang="en-US" sz="1600" b="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631237" y="2288535"/>
            <a:ext cx="134870" cy="508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Left-Right Arrow 1"/>
          <p:cNvSpPr/>
          <p:nvPr/>
        </p:nvSpPr>
        <p:spPr bwMode="auto">
          <a:xfrm>
            <a:off x="838200" y="2711380"/>
            <a:ext cx="7391400" cy="533400"/>
          </a:xfrm>
          <a:prstGeom prst="leftRightArrow">
            <a:avLst>
              <a:gd name="adj1" fmla="val 68838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4457" y="2797239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CONTROL</a:t>
            </a:r>
            <a:endParaRPr lang="en-US" sz="1600" b="0" dirty="0"/>
          </a:p>
        </p:txBody>
      </p:sp>
      <p:cxnSp>
        <p:nvCxnSpPr>
          <p:cNvPr id="10" name="Elbow Connector 9"/>
          <p:cNvCxnSpPr>
            <a:stCxn id="21" idx="0"/>
            <a:endCxn id="24" idx="0"/>
          </p:cNvCxnSpPr>
          <p:nvPr/>
        </p:nvCxnSpPr>
        <p:spPr bwMode="auto">
          <a:xfrm rot="5400000" flipH="1" flipV="1">
            <a:off x="2504311" y="1482896"/>
            <a:ext cx="12700" cy="1611279"/>
          </a:xfrm>
          <a:prstGeom prst="bentConnector3">
            <a:avLst>
              <a:gd name="adj1" fmla="val -5479134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502513" y="2708845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READ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4" name="Elbow Connector 33"/>
          <p:cNvCxnSpPr>
            <a:stCxn id="19" idx="0"/>
            <a:endCxn id="22" idx="0"/>
          </p:cNvCxnSpPr>
          <p:nvPr/>
        </p:nvCxnSpPr>
        <p:spPr bwMode="auto">
          <a:xfrm rot="5400000" flipH="1" flipV="1">
            <a:off x="2868579" y="1481611"/>
            <a:ext cx="12700" cy="1611279"/>
          </a:xfrm>
          <a:prstGeom prst="bentConnector3">
            <a:avLst>
              <a:gd name="adj1" fmla="val -10147276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Elbow Connector 37"/>
          <p:cNvCxnSpPr>
            <a:stCxn id="23" idx="0"/>
            <a:endCxn id="20" idx="0"/>
          </p:cNvCxnSpPr>
          <p:nvPr/>
        </p:nvCxnSpPr>
        <p:spPr bwMode="auto">
          <a:xfrm rot="16200000" flipV="1">
            <a:off x="3255120" y="1481610"/>
            <a:ext cx="12700" cy="1611279"/>
          </a:xfrm>
          <a:prstGeom prst="bentConnector3">
            <a:avLst>
              <a:gd name="adj1" fmla="val -14815402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663606" y="3254623"/>
            <a:ext cx="787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123FA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6291" y="3875604"/>
            <a:ext cx="962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&lt;DATA&gt;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54353" y="2712666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WRITE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5" name="Elbow Connector 44"/>
          <p:cNvCxnSpPr/>
          <p:nvPr/>
        </p:nvCxnSpPr>
        <p:spPr bwMode="auto">
          <a:xfrm rot="16200000" flipV="1">
            <a:off x="3254019" y="1486711"/>
            <a:ext cx="12700" cy="1611279"/>
          </a:xfrm>
          <a:prstGeom prst="bentConnector3">
            <a:avLst>
              <a:gd name="adj1" fmla="val -14815402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11906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6711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Abstraction Hierarchy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03387" y="990600"/>
            <a:ext cx="60452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Application Software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Operating System </a:t>
            </a:r>
            <a:r>
              <a:rPr lang="en-US" b="0" dirty="0" smtClean="0"/>
              <a:t>(</a:t>
            </a:r>
            <a:r>
              <a:rPr lang="en-US" b="0" i="1" dirty="0" smtClean="0"/>
              <a:t>threads, files, exceptions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Computer Architecture </a:t>
            </a:r>
            <a:r>
              <a:rPr lang="en-US" b="0" dirty="0" smtClean="0"/>
              <a:t>(</a:t>
            </a:r>
            <a:r>
              <a:rPr lang="en-US" b="0" i="1" dirty="0" smtClean="0"/>
              <a:t>instruction set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Micro-Architecture</a:t>
            </a:r>
            <a:r>
              <a:rPr lang="en-US" b="0" dirty="0" smtClean="0"/>
              <a:t> (</a:t>
            </a:r>
            <a:r>
              <a:rPr lang="en-US" b="0" i="1" dirty="0" smtClean="0"/>
              <a:t>execution pipeline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Logic </a:t>
            </a:r>
            <a:r>
              <a:rPr lang="en-US" b="0" dirty="0" smtClean="0"/>
              <a:t>(</a:t>
            </a:r>
            <a:r>
              <a:rPr lang="en-US" b="0" i="1" dirty="0" smtClean="0"/>
              <a:t>adders, multipliers, FSMs</a:t>
            </a:r>
            <a:r>
              <a:rPr lang="en-US" b="0" dirty="0" smtClean="0"/>
              <a:t>)</a:t>
            </a:r>
            <a:endParaRPr lang="en-US" dirty="0" smtClean="0"/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Digital Circuits </a:t>
            </a:r>
            <a:r>
              <a:rPr lang="en-US" b="0" dirty="0" smtClean="0"/>
              <a:t>(</a:t>
            </a:r>
            <a:r>
              <a:rPr lang="en-US" b="0" i="1" dirty="0" smtClean="0"/>
              <a:t>gates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Analog Circuits </a:t>
            </a:r>
            <a:r>
              <a:rPr lang="en-US" b="0" dirty="0" smtClean="0"/>
              <a:t>(</a:t>
            </a:r>
            <a:r>
              <a:rPr lang="en-US" b="0" i="1" dirty="0" smtClean="0"/>
              <a:t>amplifiers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Process and Devices </a:t>
            </a:r>
            <a:r>
              <a:rPr lang="en-US" b="0" dirty="0" smtClean="0"/>
              <a:t>(</a:t>
            </a:r>
            <a:r>
              <a:rPr lang="en-US" b="0" i="1" dirty="0" smtClean="0"/>
              <a:t>MOS FET transistors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Physics</a:t>
            </a:r>
            <a:r>
              <a:rPr lang="en-US" b="0" dirty="0" smtClean="0"/>
              <a:t> (</a:t>
            </a:r>
            <a:r>
              <a:rPr lang="en-US" b="0" i="1" dirty="0" smtClean="0"/>
              <a:t>electrons, holes, tunneling, band gap</a:t>
            </a:r>
            <a:r>
              <a:rPr lang="en-US" b="0" dirty="0" smtClean="0"/>
              <a:t>)</a:t>
            </a:r>
            <a:endParaRPr lang="en-US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38" y="3025202"/>
            <a:ext cx="736009" cy="44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38" y="3579805"/>
            <a:ext cx="764954" cy="537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21" y="4267200"/>
            <a:ext cx="669851" cy="3886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304" y="4864053"/>
            <a:ext cx="702930" cy="5168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015" y="5419342"/>
            <a:ext cx="570614" cy="5085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364" y="6004791"/>
            <a:ext cx="595423" cy="533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363" y="1095807"/>
            <a:ext cx="835247" cy="5747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938" y="1756538"/>
            <a:ext cx="686391" cy="578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2429115"/>
            <a:ext cx="913810" cy="4300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764362" y="3505200"/>
            <a:ext cx="5179237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38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211353" y="1936108"/>
            <a:ext cx="32692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211353" y="3234528"/>
            <a:ext cx="32692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7772873" y="2599055"/>
            <a:ext cx="60912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490" idx="3"/>
            <a:endCxn id="20505" idx="0"/>
          </p:cNvCxnSpPr>
          <p:nvPr/>
        </p:nvCxnSpPr>
        <p:spPr bwMode="auto">
          <a:xfrm>
            <a:off x="3976676" y="2590800"/>
            <a:ext cx="105299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5018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Tri-State Logic</a:t>
            </a:r>
            <a:endParaRPr lang="en-US" sz="2600" dirty="0"/>
          </a:p>
        </p:txBody>
      </p:sp>
      <p:sp>
        <p:nvSpPr>
          <p:cNvPr id="20490" name="Flowchart: Delay 20489"/>
          <p:cNvSpPr/>
          <p:nvPr/>
        </p:nvSpPr>
        <p:spPr bwMode="auto">
          <a:xfrm>
            <a:off x="1538276" y="1371600"/>
            <a:ext cx="2438400" cy="2438400"/>
          </a:xfrm>
          <a:prstGeom prst="flowChartDelay">
            <a:avLst/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211353" y="1560588"/>
            <a:ext cx="3124200" cy="2133600"/>
            <a:chOff x="1211353" y="1560588"/>
            <a:chExt cx="3124200" cy="21336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3047527" y="15605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2895127" y="17891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895127" y="1789188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895127" y="20939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047527" y="20939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818927" y="1789188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047527" y="20939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2895127" y="23225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895127" y="2322588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895127" y="26273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047527" y="26273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818927" y="2322588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354353" y="28559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2201953" y="30845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2201953" y="3084588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2201953" y="33893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354353" y="33893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125753" y="3091962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040153" y="2855988"/>
              <a:ext cx="0" cy="21139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2887753" y="3067382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887753" y="3067382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887753" y="3372182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040153" y="3372182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811553" y="3067382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Oval 16"/>
            <p:cNvSpPr/>
            <p:nvPr/>
          </p:nvSpPr>
          <p:spPr bwMode="auto">
            <a:xfrm>
              <a:off x="2044637" y="3197657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730438" y="3180451"/>
              <a:ext cx="76200" cy="76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2201953" y="3617988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887753" y="3600782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887753" y="1560588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2346979" y="2853527"/>
              <a:ext cx="1133167" cy="246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1211353" y="1941588"/>
              <a:ext cx="160757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211353" y="3234528"/>
              <a:ext cx="83328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Elbow Connector 53"/>
            <p:cNvCxnSpPr>
              <a:stCxn id="38" idx="3"/>
            </p:cNvCxnSpPr>
            <p:nvPr/>
          </p:nvCxnSpPr>
          <p:spPr bwMode="auto">
            <a:xfrm rot="5400000" flipH="1">
              <a:off x="2006021" y="2509917"/>
              <a:ext cx="1309385" cy="161767"/>
            </a:xfrm>
            <a:prstGeom prst="bentConnector3">
              <a:avLst>
                <a:gd name="adj1" fmla="val 196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0483" name="Elbow Connector 20482"/>
            <p:cNvCxnSpPr/>
            <p:nvPr/>
          </p:nvCxnSpPr>
          <p:spPr bwMode="auto">
            <a:xfrm rot="10800000" flipV="1">
              <a:off x="1820954" y="2474988"/>
              <a:ext cx="985685" cy="759540"/>
            </a:xfrm>
            <a:prstGeom prst="bentConnector3">
              <a:avLst>
                <a:gd name="adj1" fmla="val 9987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0494" name="Elbow Connector 20493"/>
            <p:cNvCxnSpPr/>
            <p:nvPr/>
          </p:nvCxnSpPr>
          <p:spPr bwMode="auto">
            <a:xfrm flipV="1">
              <a:off x="3480146" y="2590800"/>
              <a:ext cx="855407" cy="262727"/>
            </a:xfrm>
            <a:prstGeom prst="bentConnector3">
              <a:avLst>
                <a:gd name="adj1" fmla="val 57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2275030" y="3694188"/>
              <a:ext cx="16337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2965842" y="3686814"/>
              <a:ext cx="16337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505" name="Isosceles Triangle 20504"/>
          <p:cNvSpPr/>
          <p:nvPr/>
        </p:nvSpPr>
        <p:spPr bwMode="auto">
          <a:xfrm rot="16200000" flipH="1">
            <a:off x="5029673" y="1219200"/>
            <a:ext cx="2743200" cy="2743200"/>
          </a:xfrm>
          <a:prstGeom prst="triangl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flipH="1">
            <a:off x="4514868" y="2590799"/>
            <a:ext cx="2095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grpSp>
        <p:nvGrpSpPr>
          <p:cNvPr id="75" name="Group 74"/>
          <p:cNvGrpSpPr/>
          <p:nvPr/>
        </p:nvGrpSpPr>
        <p:grpSpPr>
          <a:xfrm>
            <a:off x="4335553" y="2588339"/>
            <a:ext cx="388847" cy="2460"/>
            <a:chOff x="4335553" y="2588339"/>
            <a:chExt cx="388847" cy="2460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4513353" y="2590799"/>
              <a:ext cx="21104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Elbow Connector 69"/>
            <p:cNvCxnSpPr/>
            <p:nvPr/>
          </p:nvCxnSpPr>
          <p:spPr bwMode="auto">
            <a:xfrm flipV="1">
              <a:off x="4335553" y="2588339"/>
              <a:ext cx="170426" cy="2460"/>
            </a:xfrm>
            <a:prstGeom prst="bentConnector3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766885" y="17360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62000" y="30309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8588066" y="23882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648200" y="1838492"/>
            <a:ext cx="3733800" cy="1612775"/>
            <a:chOff x="4648200" y="1838492"/>
            <a:chExt cx="3733800" cy="1612775"/>
          </a:xfrm>
        </p:grpSpPr>
        <p:cxnSp>
          <p:nvCxnSpPr>
            <p:cNvPr id="87" name="Straight Connector 86"/>
            <p:cNvCxnSpPr/>
            <p:nvPr/>
          </p:nvCxnSpPr>
          <p:spPr bwMode="auto">
            <a:xfrm flipH="1">
              <a:off x="6934200" y="1838492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6934200" y="1838492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934200" y="2067092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H="1">
              <a:off x="7086600" y="2067092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flipH="1">
              <a:off x="6934200" y="2371892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flipH="1">
              <a:off x="6934200" y="2371892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flipH="1">
              <a:off x="7162800" y="2067092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flipH="1">
              <a:off x="6941574" y="2600492"/>
              <a:ext cx="0" cy="21139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6941574" y="2811886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>
              <a:off x="7093974" y="2811886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H="1">
              <a:off x="6941574" y="3116686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flipH="1">
              <a:off x="6941574" y="3116686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H="1">
              <a:off x="7170174" y="2811886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flipH="1">
              <a:off x="6789174" y="3345286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flipH="1">
              <a:off x="6781800" y="1838492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H="1">
              <a:off x="7548716" y="2600492"/>
              <a:ext cx="83328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20499" name="Elbow Connector 20498"/>
            <p:cNvCxnSpPr/>
            <p:nvPr/>
          </p:nvCxnSpPr>
          <p:spPr bwMode="auto">
            <a:xfrm flipH="1" flipV="1">
              <a:off x="7175089" y="2232067"/>
              <a:ext cx="373627" cy="358733"/>
            </a:xfrm>
            <a:prstGeom prst="bentConnector3">
              <a:avLst>
                <a:gd name="adj1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01" name="Elbow Connector 20500"/>
            <p:cNvCxnSpPr/>
            <p:nvPr/>
          </p:nvCxnSpPr>
          <p:spPr bwMode="auto">
            <a:xfrm rot="5400000">
              <a:off x="7155024" y="2576594"/>
              <a:ext cx="408843" cy="378544"/>
            </a:xfrm>
            <a:prstGeom prst="bentConnector3">
              <a:avLst>
                <a:gd name="adj1" fmla="val 10050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 flipV="1">
              <a:off x="4648200" y="2590800"/>
              <a:ext cx="2286000" cy="1186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flipH="1">
              <a:off x="6852515" y="3451267"/>
              <a:ext cx="16337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Oval 140"/>
            <p:cNvSpPr/>
            <p:nvPr/>
          </p:nvSpPr>
          <p:spPr bwMode="auto">
            <a:xfrm flipH="1">
              <a:off x="7170174" y="2189191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14862" y="2594840"/>
            <a:ext cx="2428221" cy="770396"/>
            <a:chOff x="4513353" y="2596732"/>
            <a:chExt cx="2428221" cy="770396"/>
          </a:xfrm>
        </p:grpSpPr>
        <p:cxnSp>
          <p:nvCxnSpPr>
            <p:cNvPr id="81" name="Straight Connector 80"/>
            <p:cNvCxnSpPr/>
            <p:nvPr/>
          </p:nvCxnSpPr>
          <p:spPr bwMode="auto">
            <a:xfrm>
              <a:off x="4513353" y="2596732"/>
              <a:ext cx="2428221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6934200" y="2596732"/>
              <a:ext cx="7374" cy="77039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3041662" y="1572072"/>
            <a:ext cx="1465826" cy="1284201"/>
            <a:chOff x="3040153" y="1573964"/>
            <a:chExt cx="1465826" cy="1284201"/>
          </a:xfrm>
        </p:grpSpPr>
        <p:cxnSp>
          <p:nvCxnSpPr>
            <p:cNvPr id="149" name="Straight Connector 148"/>
            <p:cNvCxnSpPr/>
            <p:nvPr/>
          </p:nvCxnSpPr>
          <p:spPr bwMode="auto">
            <a:xfrm flipV="1">
              <a:off x="3480146" y="2593115"/>
              <a:ext cx="1025833" cy="36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3040153" y="1573964"/>
              <a:ext cx="7374" cy="128420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>
              <a:off x="3054244" y="2853527"/>
              <a:ext cx="425901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 flipH="1">
              <a:off x="3478163" y="2594923"/>
              <a:ext cx="1982" cy="25860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9" name="TextBox 158"/>
          <p:cNvSpPr txBox="1"/>
          <p:nvPr/>
        </p:nvSpPr>
        <p:spPr>
          <a:xfrm>
            <a:off x="4017641" y="21361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581895" y="21361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4230815" y="2652294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BUS</a:t>
            </a:r>
            <a:endParaRPr lang="en-US" sz="1600" b="0" dirty="0"/>
          </a:p>
        </p:txBody>
      </p:sp>
      <p:sp>
        <p:nvSpPr>
          <p:cNvPr id="162" name="TextBox 161"/>
          <p:cNvSpPr txBox="1"/>
          <p:nvPr/>
        </p:nvSpPr>
        <p:spPr>
          <a:xfrm>
            <a:off x="1913842" y="4001445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CPU OUTPUT</a:t>
            </a:r>
            <a:endParaRPr lang="en-US" sz="1600" b="0" dirty="0"/>
          </a:p>
        </p:txBody>
      </p:sp>
      <p:sp>
        <p:nvSpPr>
          <p:cNvPr id="163" name="TextBox 162"/>
          <p:cNvSpPr txBox="1"/>
          <p:nvPr/>
        </p:nvSpPr>
        <p:spPr>
          <a:xfrm>
            <a:off x="5337357" y="3995156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RAM OUTPUT</a:t>
            </a:r>
            <a:endParaRPr lang="en-US" sz="1600" b="0" dirty="0"/>
          </a:p>
        </p:txBody>
      </p:sp>
      <p:sp>
        <p:nvSpPr>
          <p:cNvPr id="120" name="TextBox 119"/>
          <p:cNvSpPr txBox="1"/>
          <p:nvPr/>
        </p:nvSpPr>
        <p:spPr>
          <a:xfrm>
            <a:off x="4331582" y="214209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6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34" grpId="0"/>
      <p:bldP spid="135" grpId="0"/>
      <p:bldP spid="159" grpId="0"/>
      <p:bldP spid="159" grpId="1"/>
      <p:bldP spid="159" grpId="2"/>
      <p:bldP spid="159" grpId="3"/>
      <p:bldP spid="160" grpId="0"/>
      <p:bldP spid="160" grpId="1"/>
      <p:bldP spid="160" grpId="2"/>
      <p:bldP spid="160" grpId="3"/>
      <p:bldP spid="120" grpId="0"/>
      <p:bldP spid="1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oundRect">
            <a:avLst>
              <a:gd name="adj" fmla="val 2153"/>
            </a:avLst>
          </a:prstGeom>
          <a:noFill/>
          <a:ln w="152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8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211353" y="1936108"/>
            <a:ext cx="32692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211353" y="3234528"/>
            <a:ext cx="32692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7772873" y="2599055"/>
            <a:ext cx="60912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490" idx="3"/>
          </p:cNvCxnSpPr>
          <p:nvPr/>
        </p:nvCxnSpPr>
        <p:spPr bwMode="auto">
          <a:xfrm>
            <a:off x="3976676" y="2590800"/>
            <a:ext cx="1509724" cy="158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5018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Tri-State Logic</a:t>
            </a:r>
            <a:endParaRPr lang="en-US" sz="2600" dirty="0"/>
          </a:p>
        </p:txBody>
      </p:sp>
      <p:sp>
        <p:nvSpPr>
          <p:cNvPr id="20490" name="Flowchart: Delay 20489"/>
          <p:cNvSpPr/>
          <p:nvPr/>
        </p:nvSpPr>
        <p:spPr bwMode="auto">
          <a:xfrm>
            <a:off x="1538276" y="1371600"/>
            <a:ext cx="2438400" cy="2438400"/>
          </a:xfrm>
          <a:prstGeom prst="flowChartDelay">
            <a:avLst/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211353" y="1560588"/>
            <a:ext cx="3124200" cy="2133600"/>
            <a:chOff x="1211353" y="1560588"/>
            <a:chExt cx="3124200" cy="21336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3047527" y="15605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2895127" y="17891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895127" y="1789188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895127" y="20939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047527" y="20939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818927" y="1789188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047527" y="20939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2895127" y="23225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895127" y="2322588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895127" y="26273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047527" y="26273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818927" y="2322588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354353" y="28559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2201953" y="30845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2201953" y="3084588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2201953" y="3389388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354353" y="3389388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125753" y="3091962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040153" y="2855988"/>
              <a:ext cx="0" cy="21139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2887753" y="3067382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887753" y="3067382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887753" y="3372182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040153" y="3372182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811553" y="3067382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2201953" y="3617988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887753" y="3600782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887753" y="1560588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2346979" y="2851067"/>
              <a:ext cx="963023" cy="492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1211353" y="1941588"/>
              <a:ext cx="160757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211353" y="3234528"/>
              <a:ext cx="83328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Elbow Connector 53"/>
            <p:cNvCxnSpPr>
              <a:stCxn id="102" idx="6"/>
            </p:cNvCxnSpPr>
            <p:nvPr/>
          </p:nvCxnSpPr>
          <p:spPr bwMode="auto">
            <a:xfrm rot="10800000">
              <a:off x="2579832" y="1936110"/>
              <a:ext cx="162331" cy="1279984"/>
            </a:xfrm>
            <a:prstGeom prst="bent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0483" name="Elbow Connector 20482"/>
            <p:cNvCxnSpPr/>
            <p:nvPr/>
          </p:nvCxnSpPr>
          <p:spPr bwMode="auto">
            <a:xfrm rot="10800000" flipV="1">
              <a:off x="1820954" y="2474988"/>
              <a:ext cx="985685" cy="759540"/>
            </a:xfrm>
            <a:prstGeom prst="bentConnector3">
              <a:avLst>
                <a:gd name="adj1" fmla="val 9987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0494" name="Elbow Connector 20493"/>
            <p:cNvCxnSpPr/>
            <p:nvPr/>
          </p:nvCxnSpPr>
          <p:spPr bwMode="auto">
            <a:xfrm flipV="1">
              <a:off x="3830138" y="2590801"/>
              <a:ext cx="505415" cy="260266"/>
            </a:xfrm>
            <a:prstGeom prst="bentConnector3">
              <a:avLst>
                <a:gd name="adj1" fmla="val 136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2275030" y="3694188"/>
              <a:ext cx="16337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2965842" y="3686814"/>
              <a:ext cx="16337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505" name="Isosceles Triangle 20504"/>
          <p:cNvSpPr/>
          <p:nvPr/>
        </p:nvSpPr>
        <p:spPr bwMode="auto">
          <a:xfrm rot="16200000" flipH="1">
            <a:off x="5029673" y="1219200"/>
            <a:ext cx="2743200" cy="2743200"/>
          </a:xfrm>
          <a:prstGeom prst="triangl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flipH="1">
            <a:off x="4522006" y="2601715"/>
            <a:ext cx="2095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6934200" y="1838492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6934200" y="1838492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6934200" y="2067092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H="1">
            <a:off x="7086600" y="2067092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H="1">
            <a:off x="6934200" y="2371892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6934200" y="2371892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7162800" y="2067092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H="1">
            <a:off x="6941574" y="2600492"/>
            <a:ext cx="0" cy="21139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6941574" y="2811886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7093974" y="2811886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6941574" y="3116686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6941574" y="3116686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7170174" y="2811886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6789174" y="3345286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flipH="1">
            <a:off x="6781800" y="1838492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7548716" y="2600492"/>
            <a:ext cx="8332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499" name="Elbow Connector 20498"/>
          <p:cNvCxnSpPr/>
          <p:nvPr/>
        </p:nvCxnSpPr>
        <p:spPr bwMode="auto">
          <a:xfrm flipH="1" flipV="1">
            <a:off x="7175089" y="2232067"/>
            <a:ext cx="373627" cy="358733"/>
          </a:xfrm>
          <a:prstGeom prst="bentConnector3">
            <a:avLst>
              <a:gd name="adj1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01" name="Elbow Connector 20500"/>
          <p:cNvCxnSpPr/>
          <p:nvPr/>
        </p:nvCxnSpPr>
        <p:spPr bwMode="auto">
          <a:xfrm rot="5400000">
            <a:off x="7155024" y="2576594"/>
            <a:ext cx="408843" cy="378544"/>
          </a:xfrm>
          <a:prstGeom prst="bentConnector3">
            <a:avLst>
              <a:gd name="adj1" fmla="val 1005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flipH="1">
            <a:off x="6247454" y="2602666"/>
            <a:ext cx="686746" cy="39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 flipH="1">
            <a:off x="6852515" y="3451267"/>
            <a:ext cx="16337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Oval 140"/>
          <p:cNvSpPr/>
          <p:nvPr/>
        </p:nvSpPr>
        <p:spPr bwMode="auto">
          <a:xfrm flipH="1">
            <a:off x="7170174" y="2189191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 flipH="1">
            <a:off x="2029416" y="3197658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 flipH="1">
            <a:off x="2742162" y="3177994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16200000">
            <a:off x="3334839" y="2586827"/>
            <a:ext cx="228600" cy="762000"/>
            <a:chOff x="3679249" y="5181600"/>
            <a:chExt cx="228600" cy="762000"/>
          </a:xfrm>
        </p:grpSpPr>
        <p:cxnSp>
          <p:nvCxnSpPr>
            <p:cNvPr id="111" name="Straight Connector 110"/>
            <p:cNvCxnSpPr/>
            <p:nvPr/>
          </p:nvCxnSpPr>
          <p:spPr bwMode="auto">
            <a:xfrm>
              <a:off x="3907849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flipH="1">
              <a:off x="3755449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3755449" y="5410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3755449" y="57150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3907849" y="5715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3679249" y="5410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8" name="Group 127"/>
          <p:cNvGrpSpPr/>
          <p:nvPr/>
        </p:nvGrpSpPr>
        <p:grpSpPr>
          <a:xfrm rot="16200000">
            <a:off x="5753100" y="2339934"/>
            <a:ext cx="228600" cy="762000"/>
            <a:chOff x="3679249" y="5181600"/>
            <a:chExt cx="228600" cy="762000"/>
          </a:xfrm>
        </p:grpSpPr>
        <p:cxnSp>
          <p:nvCxnSpPr>
            <p:cNvPr id="129" name="Straight Connector 128"/>
            <p:cNvCxnSpPr/>
            <p:nvPr/>
          </p:nvCxnSpPr>
          <p:spPr bwMode="auto">
            <a:xfrm>
              <a:off x="3907849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>
              <a:off x="3755449" y="5410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3755449" y="5410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3755449" y="57150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3907849" y="5715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3679249" y="54102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9" name="Straight Connector 48"/>
          <p:cNvCxnSpPr/>
          <p:nvPr/>
        </p:nvCxnSpPr>
        <p:spPr bwMode="auto">
          <a:xfrm>
            <a:off x="3449139" y="3082126"/>
            <a:ext cx="0" cy="9344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5865416" y="2831548"/>
            <a:ext cx="0" cy="11850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3192553" y="3980448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5619402" y="3978711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</a:t>
            </a:r>
            <a:endParaRPr lang="en-US" dirty="0"/>
          </a:p>
        </p:txBody>
      </p:sp>
      <p:sp>
        <p:nvSpPr>
          <p:cNvPr id="140" name="Rectangle 4"/>
          <p:cNvSpPr>
            <a:spLocks noChangeArrowheads="1"/>
          </p:cNvSpPr>
          <p:nvPr/>
        </p:nvSpPr>
        <p:spPr bwMode="auto">
          <a:xfrm>
            <a:off x="254000" y="4572000"/>
            <a:ext cx="858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Add Enable signal to disconnect output from the bus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When disconnected, the</a:t>
            </a:r>
            <a:r>
              <a:rPr lang="en-US" b="0" dirty="0" smtClean="0"/>
              <a:t> output is </a:t>
            </a:r>
            <a:r>
              <a:rPr lang="en-US" b="0" i="1" dirty="0" smtClean="0"/>
              <a:t>floating</a:t>
            </a:r>
            <a:r>
              <a:rPr lang="en-US" b="0" dirty="0" smtClean="0"/>
              <a:t> (</a:t>
            </a:r>
            <a:r>
              <a:rPr lang="en-US" b="0" i="1" dirty="0" smtClean="0"/>
              <a:t>high impedance</a:t>
            </a:r>
            <a:r>
              <a:rPr lang="en-US" b="0" dirty="0" smtClean="0"/>
              <a:t>, </a:t>
            </a:r>
            <a:r>
              <a:rPr lang="en-US" b="0" i="1" dirty="0" smtClean="0"/>
              <a:t>high Z</a:t>
            </a:r>
            <a:r>
              <a:rPr lang="en-US" b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60871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5018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Tri-State Logic</a:t>
            </a:r>
            <a:endParaRPr lang="en-US" sz="2600" dirty="0"/>
          </a:p>
        </p:txBody>
      </p:sp>
      <p:sp>
        <p:nvSpPr>
          <p:cNvPr id="140" name="Rectangle 4"/>
          <p:cNvSpPr>
            <a:spLocks noChangeArrowheads="1"/>
          </p:cNvSpPr>
          <p:nvPr/>
        </p:nvSpPr>
        <p:spPr bwMode="auto">
          <a:xfrm>
            <a:off x="254000" y="4923472"/>
            <a:ext cx="8585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err="1" smtClean="0"/>
              <a:t>Tri-state</a:t>
            </a:r>
            <a:r>
              <a:rPr lang="en-US" b="0" dirty="0" smtClean="0"/>
              <a:t> logic can be in 3 states: 0, 1, and Z</a:t>
            </a:r>
            <a:endParaRPr lang="en-US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Buffers</a:t>
            </a:r>
            <a:r>
              <a:rPr lang="en-US" b="0" dirty="0" smtClean="0"/>
              <a:t> amplify signal, improve </a:t>
            </a:r>
            <a:r>
              <a:rPr lang="en-US" b="0" dirty="0" err="1" smtClean="0"/>
              <a:t>fanout</a:t>
            </a:r>
            <a:r>
              <a:rPr lang="en-US" b="0" dirty="0" smtClean="0"/>
              <a:t> and isolate systems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Inverters</a:t>
            </a:r>
            <a:r>
              <a:rPr lang="en-US" b="0" dirty="0" smtClean="0"/>
              <a:t> further invert output</a:t>
            </a:r>
            <a:endParaRPr lang="en-US" b="0" dirty="0"/>
          </a:p>
        </p:txBody>
      </p:sp>
      <p:sp>
        <p:nvSpPr>
          <p:cNvPr id="2" name="Isosceles Triangle 1"/>
          <p:cNvSpPr/>
          <p:nvPr/>
        </p:nvSpPr>
        <p:spPr bwMode="auto">
          <a:xfrm rot="5400000">
            <a:off x="1118124" y="2184737"/>
            <a:ext cx="707136" cy="609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>
            <a:endCxn id="2" idx="3"/>
          </p:cNvCxnSpPr>
          <p:nvPr/>
        </p:nvCxnSpPr>
        <p:spPr bwMode="auto">
          <a:xfrm>
            <a:off x="889524" y="2489537"/>
            <a:ext cx="27736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" idx="0"/>
          </p:cNvCxnSpPr>
          <p:nvPr/>
        </p:nvCxnSpPr>
        <p:spPr bwMode="auto">
          <a:xfrm>
            <a:off x="1776492" y="2489537"/>
            <a:ext cx="2560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1499124" y="2641937"/>
            <a:ext cx="1" cy="28967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584724" y="232026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X</a:t>
            </a:r>
            <a:endParaRPr lang="en-US" sz="1600" b="0" dirty="0"/>
          </a:p>
        </p:txBody>
      </p:sp>
      <p:sp>
        <p:nvSpPr>
          <p:cNvPr id="107" name="TextBox 106"/>
          <p:cNvSpPr txBox="1"/>
          <p:nvPr/>
        </p:nvSpPr>
        <p:spPr>
          <a:xfrm>
            <a:off x="1973434" y="232026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Y</a:t>
            </a:r>
            <a:endParaRPr lang="en-US" sz="1600" b="0" dirty="0"/>
          </a:p>
        </p:txBody>
      </p:sp>
      <p:sp>
        <p:nvSpPr>
          <p:cNvPr id="108" name="TextBox 107"/>
          <p:cNvSpPr txBox="1"/>
          <p:nvPr/>
        </p:nvSpPr>
        <p:spPr>
          <a:xfrm>
            <a:off x="1475667" y="270560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E</a:t>
            </a:r>
            <a:endParaRPr lang="en-US" sz="1600" b="0" dirty="0"/>
          </a:p>
        </p:txBody>
      </p:sp>
      <p:sp>
        <p:nvSpPr>
          <p:cNvPr id="109" name="TextBox 108"/>
          <p:cNvSpPr txBox="1"/>
          <p:nvPr/>
        </p:nvSpPr>
        <p:spPr>
          <a:xfrm>
            <a:off x="870444" y="3256068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8463"/>
            <a:r>
              <a:rPr lang="en-US" sz="1600" dirty="0" smtClean="0"/>
              <a:t>E	X	Y</a:t>
            </a:r>
          </a:p>
          <a:p>
            <a:pPr defTabSz="398463"/>
            <a:r>
              <a:rPr lang="en-US" sz="1600" b="0" dirty="0" smtClean="0"/>
              <a:t>0	0	Z</a:t>
            </a:r>
          </a:p>
          <a:p>
            <a:pPr defTabSz="398463"/>
            <a:r>
              <a:rPr lang="en-US" sz="1600" b="0" dirty="0" smtClean="0"/>
              <a:t>0	1	Z</a:t>
            </a:r>
          </a:p>
          <a:p>
            <a:pPr defTabSz="398463"/>
            <a:r>
              <a:rPr lang="en-US" sz="1600" b="0" dirty="0" smtClean="0"/>
              <a:t>1	0	0</a:t>
            </a:r>
          </a:p>
          <a:p>
            <a:pPr defTabSz="398463"/>
            <a:r>
              <a:rPr lang="en-US" sz="1600" b="0" dirty="0" smtClean="0"/>
              <a:t>1	1	1</a:t>
            </a:r>
            <a:endParaRPr lang="en-US" sz="1600" b="0" dirty="0"/>
          </a:p>
        </p:txBody>
      </p:sp>
      <p:sp>
        <p:nvSpPr>
          <p:cNvPr id="110" name="Isosceles Triangle 109"/>
          <p:cNvSpPr/>
          <p:nvPr/>
        </p:nvSpPr>
        <p:spPr bwMode="auto">
          <a:xfrm rot="5400000">
            <a:off x="3009556" y="2184737"/>
            <a:ext cx="707136" cy="609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0" name="Straight Connector 119"/>
          <p:cNvCxnSpPr>
            <a:endCxn id="110" idx="3"/>
          </p:cNvCxnSpPr>
          <p:nvPr/>
        </p:nvCxnSpPr>
        <p:spPr bwMode="auto">
          <a:xfrm>
            <a:off x="2780956" y="2489537"/>
            <a:ext cx="27736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0" idx="0"/>
          </p:cNvCxnSpPr>
          <p:nvPr/>
        </p:nvCxnSpPr>
        <p:spPr bwMode="auto">
          <a:xfrm>
            <a:off x="3667924" y="2489537"/>
            <a:ext cx="2560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>
            <a:stCxn id="44" idx="0"/>
          </p:cNvCxnSpPr>
          <p:nvPr/>
        </p:nvCxnSpPr>
        <p:spPr bwMode="auto">
          <a:xfrm>
            <a:off x="3390556" y="2658814"/>
            <a:ext cx="1" cy="27279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2476156" y="232026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X</a:t>
            </a:r>
            <a:endParaRPr lang="en-US" sz="1600" b="0" dirty="0"/>
          </a:p>
        </p:txBody>
      </p:sp>
      <p:sp>
        <p:nvSpPr>
          <p:cNvPr id="125" name="TextBox 124"/>
          <p:cNvSpPr txBox="1"/>
          <p:nvPr/>
        </p:nvSpPr>
        <p:spPr>
          <a:xfrm>
            <a:off x="3864866" y="232026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Y</a:t>
            </a:r>
            <a:endParaRPr lang="en-US" sz="1600" b="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81687" y="2705606"/>
            <a:ext cx="29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E</a:t>
            </a:r>
            <a:endParaRPr lang="en-US" sz="1600" b="0" dirty="0"/>
          </a:p>
        </p:txBody>
      </p:sp>
      <p:sp>
        <p:nvSpPr>
          <p:cNvPr id="127" name="TextBox 126"/>
          <p:cNvSpPr txBox="1"/>
          <p:nvPr/>
        </p:nvSpPr>
        <p:spPr>
          <a:xfrm>
            <a:off x="2761876" y="3256068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8463"/>
            <a:r>
              <a:rPr lang="en-US" sz="1600" dirty="0" smtClean="0"/>
              <a:t>E	X	Y</a:t>
            </a:r>
          </a:p>
          <a:p>
            <a:pPr defTabSz="398463"/>
            <a:r>
              <a:rPr lang="en-US" sz="1600" b="0" dirty="0" smtClean="0"/>
              <a:t>0	0	0</a:t>
            </a:r>
          </a:p>
          <a:p>
            <a:pPr defTabSz="398463"/>
            <a:r>
              <a:rPr lang="en-US" sz="1600" b="0" dirty="0" smtClean="0"/>
              <a:t>0	1	1</a:t>
            </a:r>
          </a:p>
          <a:p>
            <a:pPr defTabSz="398463"/>
            <a:r>
              <a:rPr lang="en-US" sz="1600" b="0" dirty="0" smtClean="0"/>
              <a:t>1	0	Z</a:t>
            </a:r>
          </a:p>
          <a:p>
            <a:pPr defTabSz="398463"/>
            <a:r>
              <a:rPr lang="en-US" sz="1600" b="0" dirty="0" smtClean="0"/>
              <a:t>1	1	Z</a:t>
            </a:r>
            <a:endParaRPr lang="en-US" sz="1600" b="0" dirty="0"/>
          </a:p>
        </p:txBody>
      </p:sp>
      <p:sp>
        <p:nvSpPr>
          <p:cNvPr id="134" name="Isosceles Triangle 133"/>
          <p:cNvSpPr/>
          <p:nvPr/>
        </p:nvSpPr>
        <p:spPr bwMode="auto">
          <a:xfrm rot="5400000">
            <a:off x="5214248" y="2184737"/>
            <a:ext cx="707136" cy="609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5" name="Straight Connector 134"/>
          <p:cNvCxnSpPr>
            <a:endCxn id="134" idx="3"/>
          </p:cNvCxnSpPr>
          <p:nvPr/>
        </p:nvCxnSpPr>
        <p:spPr bwMode="auto">
          <a:xfrm>
            <a:off x="4985648" y="2489537"/>
            <a:ext cx="27736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>
            <a:stCxn id="134" idx="0"/>
          </p:cNvCxnSpPr>
          <p:nvPr/>
        </p:nvCxnSpPr>
        <p:spPr bwMode="auto">
          <a:xfrm>
            <a:off x="5872616" y="2489537"/>
            <a:ext cx="2560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 flipH="1">
            <a:off x="5595248" y="2641937"/>
            <a:ext cx="1" cy="28967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4680848" y="232026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X</a:t>
            </a:r>
            <a:endParaRPr lang="en-US" sz="1600" b="0" dirty="0"/>
          </a:p>
        </p:txBody>
      </p:sp>
      <p:sp>
        <p:nvSpPr>
          <p:cNvPr id="145" name="TextBox 144"/>
          <p:cNvSpPr txBox="1"/>
          <p:nvPr/>
        </p:nvSpPr>
        <p:spPr>
          <a:xfrm>
            <a:off x="6069558" y="232026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Y</a:t>
            </a:r>
            <a:endParaRPr lang="en-US" sz="1600" b="0" dirty="0"/>
          </a:p>
        </p:txBody>
      </p:sp>
      <p:sp>
        <p:nvSpPr>
          <p:cNvPr id="146" name="TextBox 145"/>
          <p:cNvSpPr txBox="1"/>
          <p:nvPr/>
        </p:nvSpPr>
        <p:spPr>
          <a:xfrm>
            <a:off x="5571791" y="270560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E</a:t>
            </a:r>
            <a:endParaRPr lang="en-US" sz="1600" b="0" dirty="0"/>
          </a:p>
        </p:txBody>
      </p:sp>
      <p:sp>
        <p:nvSpPr>
          <p:cNvPr id="147" name="TextBox 146"/>
          <p:cNvSpPr txBox="1"/>
          <p:nvPr/>
        </p:nvSpPr>
        <p:spPr>
          <a:xfrm>
            <a:off x="4966568" y="3256068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8463"/>
            <a:r>
              <a:rPr lang="en-US" sz="1600" dirty="0" smtClean="0"/>
              <a:t>E	X	Y</a:t>
            </a:r>
          </a:p>
          <a:p>
            <a:pPr defTabSz="398463"/>
            <a:r>
              <a:rPr lang="en-US" sz="1600" b="0" dirty="0" smtClean="0"/>
              <a:t>0	0	Z</a:t>
            </a:r>
          </a:p>
          <a:p>
            <a:pPr defTabSz="398463"/>
            <a:r>
              <a:rPr lang="en-US" sz="1600" b="0" dirty="0" smtClean="0"/>
              <a:t>0	1	Z</a:t>
            </a:r>
          </a:p>
          <a:p>
            <a:pPr defTabSz="398463"/>
            <a:r>
              <a:rPr lang="en-US" sz="1600" b="0" dirty="0" smtClean="0"/>
              <a:t>1	0	1</a:t>
            </a:r>
          </a:p>
          <a:p>
            <a:pPr defTabSz="398463"/>
            <a:r>
              <a:rPr lang="en-US" sz="1600" b="0" dirty="0" smtClean="0"/>
              <a:t>1	1	0</a:t>
            </a:r>
            <a:endParaRPr lang="en-US" sz="1600" b="0" dirty="0"/>
          </a:p>
        </p:txBody>
      </p:sp>
      <p:sp>
        <p:nvSpPr>
          <p:cNvPr id="148" name="Isosceles Triangle 147"/>
          <p:cNvSpPr/>
          <p:nvPr/>
        </p:nvSpPr>
        <p:spPr bwMode="auto">
          <a:xfrm rot="5400000">
            <a:off x="7105680" y="2184737"/>
            <a:ext cx="707136" cy="609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9" name="Straight Connector 148"/>
          <p:cNvCxnSpPr>
            <a:endCxn id="148" idx="3"/>
          </p:cNvCxnSpPr>
          <p:nvPr/>
        </p:nvCxnSpPr>
        <p:spPr bwMode="auto">
          <a:xfrm>
            <a:off x="6877080" y="2489537"/>
            <a:ext cx="27736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8" idx="0"/>
          </p:cNvCxnSpPr>
          <p:nvPr/>
        </p:nvCxnSpPr>
        <p:spPr bwMode="auto">
          <a:xfrm>
            <a:off x="7764048" y="2489537"/>
            <a:ext cx="2560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flipH="1">
            <a:off x="7486680" y="2641937"/>
            <a:ext cx="1" cy="28967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6572280" y="232026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X</a:t>
            </a:r>
            <a:endParaRPr lang="en-US" sz="16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7960990" y="232026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Y</a:t>
            </a:r>
            <a:endParaRPr lang="en-US" sz="1600" b="0" dirty="0"/>
          </a:p>
        </p:txBody>
      </p:sp>
      <p:sp>
        <p:nvSpPr>
          <p:cNvPr id="154" name="TextBox 153"/>
          <p:cNvSpPr txBox="1"/>
          <p:nvPr/>
        </p:nvSpPr>
        <p:spPr>
          <a:xfrm>
            <a:off x="7463223" y="270560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E</a:t>
            </a:r>
            <a:endParaRPr lang="en-US" sz="1600" b="0" dirty="0"/>
          </a:p>
        </p:txBody>
      </p:sp>
      <p:sp>
        <p:nvSpPr>
          <p:cNvPr id="155" name="TextBox 154"/>
          <p:cNvSpPr txBox="1"/>
          <p:nvPr/>
        </p:nvSpPr>
        <p:spPr>
          <a:xfrm>
            <a:off x="6858000" y="3256068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8463"/>
            <a:r>
              <a:rPr lang="en-US" sz="1600" dirty="0" smtClean="0"/>
              <a:t>E	X	Y</a:t>
            </a:r>
          </a:p>
          <a:p>
            <a:pPr defTabSz="398463"/>
            <a:r>
              <a:rPr lang="en-US" sz="1600" b="0" dirty="0" smtClean="0"/>
              <a:t>0	0	1</a:t>
            </a:r>
          </a:p>
          <a:p>
            <a:pPr defTabSz="398463"/>
            <a:r>
              <a:rPr lang="en-US" sz="1600" b="0" dirty="0" smtClean="0"/>
              <a:t>0	1	0</a:t>
            </a:r>
          </a:p>
          <a:p>
            <a:pPr defTabSz="398463"/>
            <a:r>
              <a:rPr lang="en-US" sz="1600" b="0" dirty="0" smtClean="0"/>
              <a:t>1	0	Z</a:t>
            </a:r>
          </a:p>
          <a:p>
            <a:pPr defTabSz="398463"/>
            <a:r>
              <a:rPr lang="en-US" sz="1600" b="0" dirty="0" smtClean="0"/>
              <a:t>1	1	Z</a:t>
            </a:r>
            <a:endParaRPr lang="en-US" sz="1600" b="0" dirty="0"/>
          </a:p>
        </p:txBody>
      </p:sp>
      <p:sp>
        <p:nvSpPr>
          <p:cNvPr id="156" name="TextBox 155"/>
          <p:cNvSpPr txBox="1"/>
          <p:nvPr/>
        </p:nvSpPr>
        <p:spPr>
          <a:xfrm>
            <a:off x="3393735" y="24970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_</a:t>
            </a:r>
            <a:endParaRPr lang="en-US" sz="1600" b="0" dirty="0"/>
          </a:p>
        </p:txBody>
      </p:sp>
      <p:sp>
        <p:nvSpPr>
          <p:cNvPr id="157" name="TextBox 156"/>
          <p:cNvSpPr txBox="1"/>
          <p:nvPr/>
        </p:nvSpPr>
        <p:spPr>
          <a:xfrm>
            <a:off x="2769221" y="305550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_</a:t>
            </a:r>
            <a:endParaRPr lang="en-US" sz="1600" b="0" dirty="0"/>
          </a:p>
        </p:txBody>
      </p:sp>
      <p:sp>
        <p:nvSpPr>
          <p:cNvPr id="44" name="Oval 43"/>
          <p:cNvSpPr/>
          <p:nvPr/>
        </p:nvSpPr>
        <p:spPr bwMode="auto">
          <a:xfrm>
            <a:off x="3357618" y="2658814"/>
            <a:ext cx="65876" cy="6366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478828" y="24936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_</a:t>
            </a:r>
            <a:endParaRPr lang="en-US" sz="1600" b="0" dirty="0"/>
          </a:p>
        </p:txBody>
      </p:sp>
      <p:sp>
        <p:nvSpPr>
          <p:cNvPr id="159" name="TextBox 158"/>
          <p:cNvSpPr txBox="1"/>
          <p:nvPr/>
        </p:nvSpPr>
        <p:spPr>
          <a:xfrm>
            <a:off x="6861151" y="30480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_</a:t>
            </a:r>
            <a:endParaRPr lang="en-US" sz="1600" b="0" dirty="0"/>
          </a:p>
        </p:txBody>
      </p:sp>
      <p:sp>
        <p:nvSpPr>
          <p:cNvPr id="160" name="Oval 159"/>
          <p:cNvSpPr/>
          <p:nvPr/>
        </p:nvSpPr>
        <p:spPr bwMode="auto">
          <a:xfrm>
            <a:off x="7449548" y="2651307"/>
            <a:ext cx="65876" cy="6366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7751875" y="2457702"/>
            <a:ext cx="65876" cy="6366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5867159" y="2457702"/>
            <a:ext cx="65876" cy="6366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232806" y="1143000"/>
            <a:ext cx="229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8463"/>
            <a:r>
              <a:rPr lang="en-US" dirty="0" err="1" smtClean="0"/>
              <a:t>Tri-state</a:t>
            </a:r>
            <a:r>
              <a:rPr lang="en-US" dirty="0" smtClean="0"/>
              <a:t> buffers</a:t>
            </a:r>
            <a:endParaRPr lang="en-US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5282540" y="1143000"/>
            <a:ext cx="246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8463"/>
            <a:r>
              <a:rPr lang="en-US" dirty="0" err="1" smtClean="0"/>
              <a:t>Tri-state</a:t>
            </a:r>
            <a:r>
              <a:rPr lang="en-US" dirty="0" smtClean="0"/>
              <a:t> inverters</a:t>
            </a:r>
            <a:endParaRPr lang="en-US" b="0" dirty="0"/>
          </a:p>
        </p:txBody>
      </p:sp>
      <p:sp>
        <p:nvSpPr>
          <p:cNvPr id="166" name="TextBox 165"/>
          <p:cNvSpPr txBox="1"/>
          <p:nvPr/>
        </p:nvSpPr>
        <p:spPr>
          <a:xfrm>
            <a:off x="304800" y="1575137"/>
            <a:ext cx="2294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8463"/>
            <a:r>
              <a:rPr lang="en-US" sz="1600" b="0" dirty="0" smtClean="0"/>
              <a:t>Active high enable</a:t>
            </a:r>
            <a:endParaRPr lang="en-US" sz="1600" b="0" dirty="0"/>
          </a:p>
        </p:txBody>
      </p:sp>
      <p:sp>
        <p:nvSpPr>
          <p:cNvPr id="167" name="TextBox 166"/>
          <p:cNvSpPr txBox="1"/>
          <p:nvPr/>
        </p:nvSpPr>
        <p:spPr>
          <a:xfrm>
            <a:off x="2210241" y="1575137"/>
            <a:ext cx="2294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8463"/>
            <a:r>
              <a:rPr lang="en-US" sz="1600" b="0" dirty="0" smtClean="0"/>
              <a:t>Active low enable</a:t>
            </a:r>
            <a:endParaRPr lang="en-US" sz="1600" b="0" dirty="0"/>
          </a:p>
        </p:txBody>
      </p:sp>
      <p:sp>
        <p:nvSpPr>
          <p:cNvPr id="168" name="TextBox 167"/>
          <p:cNvSpPr txBox="1"/>
          <p:nvPr/>
        </p:nvSpPr>
        <p:spPr>
          <a:xfrm>
            <a:off x="4410405" y="1577201"/>
            <a:ext cx="2294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8463"/>
            <a:r>
              <a:rPr lang="en-US" sz="1600" b="0" dirty="0" smtClean="0"/>
              <a:t>Active high enable</a:t>
            </a:r>
            <a:endParaRPr lang="en-US" sz="1600" b="0" dirty="0"/>
          </a:p>
        </p:txBody>
      </p:sp>
      <p:sp>
        <p:nvSpPr>
          <p:cNvPr id="169" name="TextBox 168"/>
          <p:cNvSpPr txBox="1"/>
          <p:nvPr/>
        </p:nvSpPr>
        <p:spPr>
          <a:xfrm>
            <a:off x="6315846" y="1577201"/>
            <a:ext cx="2294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8463"/>
            <a:r>
              <a:rPr lang="en-US" sz="1600" b="0" dirty="0" smtClean="0"/>
              <a:t>Active low enable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404054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45600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Bidirectional Tristate Buffer</a:t>
            </a:r>
            <a:endParaRPr lang="en-US" sz="2600" dirty="0"/>
          </a:p>
        </p:txBody>
      </p:sp>
      <p:sp>
        <p:nvSpPr>
          <p:cNvPr id="140" name="Rectangle 4"/>
          <p:cNvSpPr>
            <a:spLocks noChangeArrowheads="1"/>
          </p:cNvSpPr>
          <p:nvPr/>
        </p:nvSpPr>
        <p:spPr bwMode="auto">
          <a:xfrm>
            <a:off x="254000" y="3810000"/>
            <a:ext cx="8585200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Allows to access the bus for reading or writing</a:t>
            </a:r>
            <a:endParaRPr lang="en-US" b="0" dirty="0"/>
          </a:p>
        </p:txBody>
      </p:sp>
      <p:sp>
        <p:nvSpPr>
          <p:cNvPr id="2" name="Isosceles Triangle 1"/>
          <p:cNvSpPr/>
          <p:nvPr/>
        </p:nvSpPr>
        <p:spPr bwMode="auto">
          <a:xfrm rot="5400000">
            <a:off x="4085958" y="1801368"/>
            <a:ext cx="707136" cy="609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>
            <a:endCxn id="2" idx="3"/>
          </p:cNvCxnSpPr>
          <p:nvPr/>
        </p:nvCxnSpPr>
        <p:spPr bwMode="auto">
          <a:xfrm>
            <a:off x="3857358" y="2106168"/>
            <a:ext cx="27736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" idx="0"/>
          </p:cNvCxnSpPr>
          <p:nvPr/>
        </p:nvCxnSpPr>
        <p:spPr bwMode="auto">
          <a:xfrm>
            <a:off x="4744326" y="2106168"/>
            <a:ext cx="2560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endCxn id="54" idx="0"/>
          </p:cNvCxnSpPr>
          <p:nvPr/>
        </p:nvCxnSpPr>
        <p:spPr bwMode="auto">
          <a:xfrm>
            <a:off x="4466960" y="2258568"/>
            <a:ext cx="5504" cy="56076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3085812" y="1914353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to bus</a:t>
            </a:r>
            <a:endParaRPr lang="en-US" sz="1600" b="0" dirty="0"/>
          </a:p>
        </p:txBody>
      </p:sp>
      <p:sp>
        <p:nvSpPr>
          <p:cNvPr id="50" name="Isosceles Triangle 49"/>
          <p:cNvSpPr/>
          <p:nvPr/>
        </p:nvSpPr>
        <p:spPr bwMode="auto">
          <a:xfrm rot="16200000">
            <a:off x="4085958" y="2770631"/>
            <a:ext cx="707136" cy="609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77817" y="2906154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from bus</a:t>
            </a:r>
            <a:endParaRPr lang="en-US" sz="1600" b="0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3857358" y="3083168"/>
            <a:ext cx="27736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4744326" y="3075431"/>
            <a:ext cx="256032" cy="77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4439526" y="2819332"/>
            <a:ext cx="65876" cy="6366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flipH="1">
            <a:off x="5000358" y="2106168"/>
            <a:ext cx="1118" cy="977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5000358" y="2582063"/>
            <a:ext cx="429768" cy="679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5428715" y="2404646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bus</a:t>
            </a:r>
            <a:endParaRPr lang="en-US" sz="1600" b="0" dirty="0"/>
          </a:p>
        </p:txBody>
      </p:sp>
      <p:cxnSp>
        <p:nvCxnSpPr>
          <p:cNvPr id="63" name="Straight Connector 62"/>
          <p:cNvCxnSpPr/>
          <p:nvPr/>
        </p:nvCxnSpPr>
        <p:spPr bwMode="auto">
          <a:xfrm flipH="1">
            <a:off x="3857358" y="2582063"/>
            <a:ext cx="61257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2871009" y="2404646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direction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37600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198849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Bus Arbiter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A multi-master bus requires an </a:t>
            </a:r>
            <a:r>
              <a:rPr lang="en-US" dirty="0" smtClean="0"/>
              <a:t>arbiter</a:t>
            </a:r>
            <a:r>
              <a:rPr lang="en-US" b="0" dirty="0"/>
              <a:t> </a:t>
            </a:r>
            <a:r>
              <a:rPr lang="en-US" b="0" dirty="0" smtClean="0"/>
              <a:t>to decide which master is going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	</a:t>
            </a:r>
            <a:r>
              <a:rPr lang="en-US" b="0" dirty="0" smtClean="0"/>
              <a:t>to control the bus at each clock cycle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Arbiter can be </a:t>
            </a:r>
            <a:r>
              <a:rPr lang="en-US" dirty="0" smtClean="0"/>
              <a:t>centralized</a:t>
            </a:r>
            <a:r>
              <a:rPr lang="en-US" b="0" dirty="0" smtClean="0"/>
              <a:t> (a dedicated circuit) such as in PCI, or 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	</a:t>
            </a:r>
            <a:r>
              <a:rPr lang="en-US" dirty="0" smtClean="0"/>
              <a:t>decentralized </a:t>
            </a:r>
            <a:r>
              <a:rPr lang="en-US" b="0" dirty="0" smtClean="0"/>
              <a:t>implementing some handshake protocol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54072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48258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Direct Memory Access (DMA)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Using the CPU to directly control I/O devices can be very costly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It would be better if an I/O device (e.g., a </a:t>
            </a:r>
            <a:r>
              <a:rPr lang="en-US" b="0" dirty="0" err="1" smtClean="0"/>
              <a:t>harddrive</a:t>
            </a:r>
            <a:r>
              <a:rPr lang="en-US" b="0" dirty="0" smtClean="0"/>
              <a:t>) could transfer data 	directly to/from RAM without the CPU needing to execute any in/out 	instructions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Direct Memory Access Controller </a:t>
            </a:r>
            <a:r>
              <a:rPr lang="en-US" b="0" dirty="0" smtClean="0"/>
              <a:t>(DMAC) has the capability to 	become the bus master to control the bus to transfer data between I/O	 	device and memory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CPU sets up the DMAC to transfer a sequence of bytes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DMAC can handle several concurrent transfers (channels) competing 	over the bus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1840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6908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DMAC Bus Arbitration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37913" y="1445345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Device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0755" y="1445345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DMAC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447803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1447803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49005" y="2150254"/>
            <a:ext cx="6230237" cy="3564745"/>
            <a:chOff x="1449005" y="1956510"/>
            <a:chExt cx="6230237" cy="4863559"/>
          </a:xfrm>
        </p:grpSpPr>
        <p:cxnSp>
          <p:nvCxnSpPr>
            <p:cNvPr id="3" name="Straight Connector 2"/>
            <p:cNvCxnSpPr>
              <a:stCxn id="4" idx="2"/>
            </p:cNvCxnSpPr>
            <p:nvPr/>
          </p:nvCxnSpPr>
          <p:spPr bwMode="auto">
            <a:xfrm>
              <a:off x="1449005" y="1956510"/>
              <a:ext cx="0" cy="4860148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5" idx="2"/>
            </p:cNvCxnSpPr>
            <p:nvPr/>
          </p:nvCxnSpPr>
          <p:spPr bwMode="auto">
            <a:xfrm flipH="1">
              <a:off x="3528610" y="1956510"/>
              <a:ext cx="1" cy="4860148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 bwMode="auto">
            <a:xfrm flipH="1">
              <a:off x="5608215" y="1958968"/>
              <a:ext cx="4639" cy="4861101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 bwMode="auto">
            <a:xfrm>
              <a:off x="7679242" y="1958968"/>
              <a:ext cx="0" cy="4857690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Straight Arrow Connector 15"/>
          <p:cNvCxnSpPr/>
          <p:nvPr/>
        </p:nvCxnSpPr>
        <p:spPr bwMode="auto">
          <a:xfrm>
            <a:off x="1449005" y="2209803"/>
            <a:ext cx="207960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52600" y="1871249"/>
            <a:ext cx="1449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DMA Request</a:t>
            </a:r>
            <a:endParaRPr lang="en-US" sz="1600" b="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518274" y="2362203"/>
            <a:ext cx="4160968" cy="3375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821869" y="2057403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Hold Request asserted</a:t>
            </a:r>
            <a:endParaRPr lang="en-US" sz="1600" b="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3528610" y="2700757"/>
            <a:ext cx="4160968" cy="3375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832205" y="2395957"/>
            <a:ext cx="2712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Hold Acknowledge asserted</a:t>
            </a:r>
            <a:endParaRPr lang="en-US" sz="1600" b="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449004" y="3050456"/>
            <a:ext cx="207960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524000" y="2711902"/>
            <a:ext cx="1891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DMA Acknowledge</a:t>
            </a:r>
            <a:endParaRPr lang="en-US" sz="1600" b="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1449004" y="3415766"/>
            <a:ext cx="4160968" cy="3375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492585" y="3079524"/>
            <a:ext cx="2079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Data transfer via bus</a:t>
            </a:r>
            <a:endParaRPr lang="en-US" sz="1600" b="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1438670" y="4339600"/>
            <a:ext cx="4160968" cy="3375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482251" y="4003358"/>
            <a:ext cx="2079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Data transfer via bus</a:t>
            </a:r>
            <a:endParaRPr lang="en-US" sz="1600" b="0" dirty="0"/>
          </a:p>
        </p:txBody>
      </p:sp>
      <p:sp>
        <p:nvSpPr>
          <p:cNvPr id="36" name="TextBox 35"/>
          <p:cNvSpPr txBox="1"/>
          <p:nvPr/>
        </p:nvSpPr>
        <p:spPr>
          <a:xfrm>
            <a:off x="2502119" y="3276603"/>
            <a:ext cx="242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.</a:t>
            </a:r>
          </a:p>
          <a:p>
            <a:r>
              <a:rPr lang="en-US" sz="1600" b="0" dirty="0" smtClean="0"/>
              <a:t>.</a:t>
            </a:r>
          </a:p>
          <a:p>
            <a:r>
              <a:rPr lang="en-US" sz="1600" b="0" dirty="0" smtClean="0"/>
              <a:t>.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3524973" y="4681098"/>
            <a:ext cx="4160968" cy="3375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828568" y="4376298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Hold Request </a:t>
            </a:r>
            <a:r>
              <a:rPr lang="en-US" sz="1600" b="0" dirty="0" err="1" smtClean="0"/>
              <a:t>deasserted</a:t>
            </a:r>
            <a:endParaRPr lang="en-US" sz="1600" b="0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3535309" y="5019652"/>
            <a:ext cx="4160968" cy="3375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838904" y="4714852"/>
            <a:ext cx="2940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Hold Acknowledge </a:t>
            </a:r>
            <a:r>
              <a:rPr lang="en-US" sz="1600" b="0" dirty="0" err="1" smtClean="0"/>
              <a:t>deasserted</a:t>
            </a:r>
            <a:endParaRPr lang="en-US" sz="1600" b="0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6870206" y="356837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/>
              <a:t>Cycle</a:t>
            </a:r>
          </a:p>
          <a:p>
            <a:pPr algn="ctr"/>
            <a:r>
              <a:rPr lang="en-US" sz="1600" b="0" dirty="0" smtClean="0"/>
              <a:t>stealing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346017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6503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Reminder: D Flip Flop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Positive edge-triggered D flip-flop (DFF)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Logical characteristic: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	</a:t>
            </a:r>
            <a:r>
              <a:rPr lang="en-US" b="0" dirty="0" smtClean="0"/>
              <a:t>Output Q assumes the value of D after CLK rise</a:t>
            </a:r>
            <a:endParaRPr lang="en-US" b="0" dirty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Timing characteristic: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	</a:t>
            </a:r>
            <a:r>
              <a:rPr lang="en-US" dirty="0" smtClean="0"/>
              <a:t>If</a:t>
            </a:r>
            <a:r>
              <a:rPr lang="en-US" b="0" dirty="0" smtClean="0"/>
              <a:t> input is held constant </a:t>
            </a:r>
            <a:r>
              <a:rPr lang="en-US" b="0" dirty="0" err="1" smtClean="0"/>
              <a:t>t</a:t>
            </a:r>
            <a:r>
              <a:rPr lang="en-US" b="0" baseline="-25000" dirty="0" err="1" smtClean="0"/>
              <a:t>SU</a:t>
            </a:r>
            <a:r>
              <a:rPr lang="en-US" b="0" baseline="-25000" dirty="0" smtClean="0"/>
              <a:t> </a:t>
            </a:r>
            <a:r>
              <a:rPr lang="en-US" b="0" dirty="0" smtClean="0"/>
              <a:t>before 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	and </a:t>
            </a:r>
            <a:r>
              <a:rPr lang="en-US" b="0" dirty="0" err="1" smtClean="0"/>
              <a:t>t</a:t>
            </a:r>
            <a:r>
              <a:rPr lang="en-US" b="0" baseline="-25000" dirty="0" err="1" smtClean="0"/>
              <a:t>H</a:t>
            </a:r>
            <a:r>
              <a:rPr lang="en-US" b="0" baseline="-25000" dirty="0" smtClean="0"/>
              <a:t> </a:t>
            </a:r>
            <a:r>
              <a:rPr lang="en-US" b="0" dirty="0" smtClean="0"/>
              <a:t>after clock rise </a:t>
            </a:r>
            <a:r>
              <a:rPr lang="en-US" dirty="0" smtClean="0"/>
              <a:t>then 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	old output will stay valid at least </a:t>
            </a:r>
            <a:r>
              <a:rPr lang="en-US" b="0" dirty="0" err="1" smtClean="0"/>
              <a:t>t</a:t>
            </a:r>
            <a:r>
              <a:rPr lang="en-US" b="0" baseline="-25000" dirty="0" err="1" smtClean="0"/>
              <a:t>cCQ</a:t>
            </a:r>
            <a:r>
              <a:rPr lang="en-US" b="0" dirty="0" smtClean="0"/>
              <a:t> 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	</a:t>
            </a:r>
            <a:r>
              <a:rPr lang="en-US" b="0" dirty="0" smtClean="0"/>
              <a:t>and new output will become valid 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	at most </a:t>
            </a:r>
            <a:r>
              <a:rPr lang="en-US" b="0" dirty="0" err="1" smtClean="0"/>
              <a:t>t</a:t>
            </a:r>
            <a:r>
              <a:rPr lang="en-US" b="0" baseline="-25000" dirty="0" err="1" smtClean="0"/>
              <a:t>pCQ</a:t>
            </a:r>
            <a:r>
              <a:rPr lang="en-US" b="0" dirty="0" smtClean="0"/>
              <a:t> after clock rise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629400" y="1447800"/>
            <a:ext cx="1371600" cy="990600"/>
            <a:chOff x="6324600" y="2743200"/>
            <a:chExt cx="1371600" cy="990600"/>
          </a:xfrm>
        </p:grpSpPr>
        <p:grpSp>
          <p:nvGrpSpPr>
            <p:cNvPr id="9" name="Group 8"/>
            <p:cNvGrpSpPr/>
            <p:nvPr/>
          </p:nvGrpSpPr>
          <p:grpSpPr>
            <a:xfrm>
              <a:off x="6324600" y="2743200"/>
              <a:ext cx="1371600" cy="990600"/>
              <a:chOff x="6324600" y="4724400"/>
              <a:chExt cx="1371600" cy="9906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6705600" y="4724400"/>
                <a:ext cx="609600" cy="9906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 bwMode="auto">
              <a:xfrm>
                <a:off x="6934200" y="5562600"/>
                <a:ext cx="152400" cy="15240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6324600" y="5029200"/>
                <a:ext cx="38100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flipH="1">
                <a:off x="7315200" y="5029200"/>
                <a:ext cx="38100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6629400" y="4843046"/>
                <a:ext cx="332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/>
                  <a:t>D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46434" y="4843046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/>
                  <a:t>Q</a:t>
                </a:r>
                <a:endParaRPr lang="en-US" sz="16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719294" y="3268246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CLK</a:t>
              </a:r>
              <a:endParaRPr lang="en-US" sz="1600" dirty="0"/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 flipV="1">
            <a:off x="6477000" y="3581400"/>
            <a:ext cx="1143000" cy="11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600700" y="3928647"/>
            <a:ext cx="8763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6096000" y="4478596"/>
            <a:ext cx="1371600" cy="347134"/>
            <a:chOff x="2667000" y="3843753"/>
            <a:chExt cx="838200" cy="347134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667000" y="3843753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2667000" y="4190887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638800" y="4487176"/>
            <a:ext cx="152400" cy="338554"/>
            <a:chOff x="2057400" y="3852333"/>
            <a:chExt cx="152400" cy="338554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5791200" y="4478596"/>
            <a:ext cx="152400" cy="338554"/>
            <a:chOff x="2057400" y="3852333"/>
            <a:chExt cx="152400" cy="338554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5943600" y="4478596"/>
            <a:ext cx="152400" cy="338554"/>
            <a:chOff x="2057400" y="3852333"/>
            <a:chExt cx="152400" cy="338554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6500439" y="4487176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NEW</a:t>
            </a:r>
            <a:endParaRPr lang="en-US" sz="1600" b="0" dirty="0"/>
          </a:p>
        </p:txBody>
      </p:sp>
      <p:grpSp>
        <p:nvGrpSpPr>
          <p:cNvPr id="49" name="Group 48"/>
          <p:cNvGrpSpPr/>
          <p:nvPr/>
        </p:nvGrpSpPr>
        <p:grpSpPr>
          <a:xfrm>
            <a:off x="5600700" y="5356677"/>
            <a:ext cx="1333500" cy="347134"/>
            <a:chOff x="1522328" y="4455021"/>
            <a:chExt cx="838200" cy="347134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1522328" y="4455021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522328" y="4802155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5715000" y="5365144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OLD</a:t>
            </a:r>
            <a:endParaRPr lang="en-US" sz="1600" b="0" dirty="0"/>
          </a:p>
        </p:txBody>
      </p:sp>
      <p:grpSp>
        <p:nvGrpSpPr>
          <p:cNvPr id="53" name="Group 52"/>
          <p:cNvGrpSpPr/>
          <p:nvPr/>
        </p:nvGrpSpPr>
        <p:grpSpPr>
          <a:xfrm>
            <a:off x="7391399" y="5356564"/>
            <a:ext cx="1310287" cy="347134"/>
            <a:chOff x="2667000" y="3843753"/>
            <a:chExt cx="838200" cy="347134"/>
          </a:xfrm>
        </p:grpSpPr>
        <p:cxnSp>
          <p:nvCxnSpPr>
            <p:cNvPr id="54" name="Straight Connector 53"/>
            <p:cNvCxnSpPr/>
            <p:nvPr/>
          </p:nvCxnSpPr>
          <p:spPr bwMode="auto">
            <a:xfrm>
              <a:off x="2667000" y="3843753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667000" y="4190887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6934200" y="5365144"/>
            <a:ext cx="152400" cy="338554"/>
            <a:chOff x="2057400" y="3852333"/>
            <a:chExt cx="152400" cy="338554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7086600" y="5356564"/>
            <a:ext cx="152400" cy="338554"/>
            <a:chOff x="2057400" y="3852333"/>
            <a:chExt cx="152400" cy="338554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7239000" y="5356564"/>
            <a:ext cx="152400" cy="338554"/>
            <a:chOff x="2057400" y="3852333"/>
            <a:chExt cx="152400" cy="338554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5" name="TextBox 64"/>
          <p:cNvSpPr txBox="1"/>
          <p:nvPr/>
        </p:nvSpPr>
        <p:spPr>
          <a:xfrm>
            <a:off x="7489141" y="5365144"/>
            <a:ext cx="1502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NEW</a:t>
            </a:r>
            <a:endParaRPr lang="en-US" sz="1600" b="0" dirty="0"/>
          </a:p>
        </p:txBody>
      </p:sp>
      <p:sp>
        <p:nvSpPr>
          <p:cNvPr id="66" name="TextBox 65"/>
          <p:cNvSpPr txBox="1"/>
          <p:nvPr/>
        </p:nvSpPr>
        <p:spPr>
          <a:xfrm>
            <a:off x="4980389" y="35814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CLK</a:t>
            </a:r>
            <a:endParaRPr lang="en-US" sz="1600" b="0" dirty="0"/>
          </a:p>
        </p:txBody>
      </p:sp>
      <p:sp>
        <p:nvSpPr>
          <p:cNvPr id="67" name="TextBox 66"/>
          <p:cNvSpPr txBox="1"/>
          <p:nvPr/>
        </p:nvSpPr>
        <p:spPr>
          <a:xfrm>
            <a:off x="5217634" y="447859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</a:t>
            </a:r>
            <a:endParaRPr lang="en-US" sz="1600" b="0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5217433" y="5343807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Q</a:t>
            </a:r>
            <a:endParaRPr lang="en-US" sz="1600" b="0" baseline="-25000" dirty="0"/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7620000" y="3919954"/>
            <a:ext cx="1081686" cy="869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7620000" y="3588970"/>
            <a:ext cx="0" cy="33967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6477000" y="3588970"/>
            <a:ext cx="0" cy="33967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8" name="Group 77"/>
          <p:cNvGrpSpPr/>
          <p:nvPr/>
        </p:nvGrpSpPr>
        <p:grpSpPr>
          <a:xfrm>
            <a:off x="7467600" y="4493191"/>
            <a:ext cx="152400" cy="338554"/>
            <a:chOff x="2057400" y="3852333"/>
            <a:chExt cx="152400" cy="338554"/>
          </a:xfrm>
        </p:grpSpPr>
        <p:cxnSp>
          <p:nvCxnSpPr>
            <p:cNvPr id="79" name="Straight Connector 78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1" name="Group 80"/>
          <p:cNvGrpSpPr/>
          <p:nvPr/>
        </p:nvGrpSpPr>
        <p:grpSpPr>
          <a:xfrm>
            <a:off x="7620000" y="4484611"/>
            <a:ext cx="152400" cy="338554"/>
            <a:chOff x="2057400" y="3852333"/>
            <a:chExt cx="152400" cy="338554"/>
          </a:xfrm>
        </p:grpSpPr>
        <p:cxnSp>
          <p:nvCxnSpPr>
            <p:cNvPr id="82" name="Straight Connector 81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 83"/>
          <p:cNvGrpSpPr/>
          <p:nvPr/>
        </p:nvGrpSpPr>
        <p:grpSpPr>
          <a:xfrm>
            <a:off x="7772400" y="4484611"/>
            <a:ext cx="152400" cy="338554"/>
            <a:chOff x="2057400" y="3852333"/>
            <a:chExt cx="152400" cy="338554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7" name="Group 86"/>
          <p:cNvGrpSpPr/>
          <p:nvPr/>
        </p:nvGrpSpPr>
        <p:grpSpPr>
          <a:xfrm>
            <a:off x="7924800" y="4484612"/>
            <a:ext cx="152400" cy="338554"/>
            <a:chOff x="2057400" y="3852333"/>
            <a:chExt cx="152400" cy="338554"/>
          </a:xfrm>
        </p:grpSpPr>
        <p:cxnSp>
          <p:nvCxnSpPr>
            <p:cNvPr id="88" name="Straight Connector 87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0" name="Group 89"/>
          <p:cNvGrpSpPr/>
          <p:nvPr/>
        </p:nvGrpSpPr>
        <p:grpSpPr>
          <a:xfrm>
            <a:off x="8077200" y="4476032"/>
            <a:ext cx="152400" cy="338554"/>
            <a:chOff x="2057400" y="3852333"/>
            <a:chExt cx="152400" cy="338554"/>
          </a:xfrm>
        </p:grpSpPr>
        <p:cxnSp>
          <p:nvCxnSpPr>
            <p:cNvPr id="91" name="Straight Connector 90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3" name="Group 92"/>
          <p:cNvGrpSpPr/>
          <p:nvPr/>
        </p:nvGrpSpPr>
        <p:grpSpPr>
          <a:xfrm>
            <a:off x="8229600" y="4476032"/>
            <a:ext cx="152400" cy="338554"/>
            <a:chOff x="2057400" y="3852333"/>
            <a:chExt cx="152400" cy="338554"/>
          </a:xfrm>
        </p:grpSpPr>
        <p:cxnSp>
          <p:nvCxnSpPr>
            <p:cNvPr id="94" name="Straight Connector 93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8382000" y="4484611"/>
            <a:ext cx="152400" cy="338554"/>
            <a:chOff x="2057400" y="3852333"/>
            <a:chExt cx="152400" cy="338554"/>
          </a:xfrm>
        </p:grpSpPr>
        <p:cxnSp>
          <p:nvCxnSpPr>
            <p:cNvPr id="97" name="Straight Connector 96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9" name="Group 98"/>
          <p:cNvGrpSpPr/>
          <p:nvPr/>
        </p:nvGrpSpPr>
        <p:grpSpPr>
          <a:xfrm>
            <a:off x="8534400" y="4476031"/>
            <a:ext cx="152400" cy="338554"/>
            <a:chOff x="2057400" y="3852333"/>
            <a:chExt cx="152400" cy="338554"/>
          </a:xfrm>
        </p:grpSpPr>
        <p:cxnSp>
          <p:nvCxnSpPr>
            <p:cNvPr id="100" name="Straight Connector 99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6" name="Straight Connector 105"/>
          <p:cNvCxnSpPr/>
          <p:nvPr/>
        </p:nvCxnSpPr>
        <p:spPr bwMode="auto">
          <a:xfrm flipV="1">
            <a:off x="6476749" y="3902240"/>
            <a:ext cx="52" cy="1985384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6096000" y="4298999"/>
            <a:ext cx="0" cy="19680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V="1">
            <a:off x="6889910" y="4268331"/>
            <a:ext cx="0" cy="19680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6040950" y="394564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t</a:t>
            </a:r>
            <a:r>
              <a:rPr lang="en-US" b="0" baseline="-25000" dirty="0" err="1" smtClean="0"/>
              <a:t>SU</a:t>
            </a:r>
            <a:endParaRPr lang="en-US" dirty="0"/>
          </a:p>
        </p:txBody>
      </p:sp>
      <p:cxnSp>
        <p:nvCxnSpPr>
          <p:cNvPr id="117" name="Straight Arrow Connector 116"/>
          <p:cNvCxnSpPr/>
          <p:nvPr/>
        </p:nvCxnSpPr>
        <p:spPr bwMode="auto">
          <a:xfrm>
            <a:off x="6096000" y="4366731"/>
            <a:ext cx="391962" cy="0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6479370" y="3946456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t</a:t>
            </a:r>
            <a:r>
              <a:rPr lang="en-US" b="0" baseline="-25000" dirty="0" err="1" smtClean="0"/>
              <a:t>H</a:t>
            </a:r>
            <a:endParaRPr lang="en-US" dirty="0"/>
          </a:p>
        </p:txBody>
      </p:sp>
      <p:cxnSp>
        <p:nvCxnSpPr>
          <p:cNvPr id="128" name="Straight Arrow Connector 127"/>
          <p:cNvCxnSpPr/>
          <p:nvPr/>
        </p:nvCxnSpPr>
        <p:spPr bwMode="auto">
          <a:xfrm flipV="1">
            <a:off x="6468937" y="4366731"/>
            <a:ext cx="431571" cy="807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6934200" y="5168343"/>
            <a:ext cx="0" cy="19680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TextBox 133"/>
          <p:cNvSpPr txBox="1"/>
          <p:nvPr/>
        </p:nvSpPr>
        <p:spPr>
          <a:xfrm>
            <a:off x="6400800" y="4828398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t</a:t>
            </a:r>
            <a:r>
              <a:rPr lang="en-US" b="0" baseline="-25000" dirty="0" err="1" smtClean="0"/>
              <a:t>cCQ</a:t>
            </a:r>
            <a:endParaRPr lang="en-US" dirty="0"/>
          </a:p>
        </p:txBody>
      </p:sp>
      <p:cxnSp>
        <p:nvCxnSpPr>
          <p:cNvPr id="135" name="Straight Arrow Connector 134"/>
          <p:cNvCxnSpPr/>
          <p:nvPr/>
        </p:nvCxnSpPr>
        <p:spPr bwMode="auto">
          <a:xfrm>
            <a:off x="6468937" y="5249481"/>
            <a:ext cx="478077" cy="869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6636977" y="571622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t</a:t>
            </a:r>
            <a:r>
              <a:rPr lang="en-US" b="0" baseline="-25000" dirty="0" err="1" smtClean="0"/>
              <a:t>pCQ</a:t>
            </a:r>
            <a:endParaRPr lang="en-US" dirty="0"/>
          </a:p>
        </p:txBody>
      </p:sp>
      <p:cxnSp>
        <p:nvCxnSpPr>
          <p:cNvPr id="138" name="Straight Arrow Connector 137"/>
          <p:cNvCxnSpPr/>
          <p:nvPr/>
        </p:nvCxnSpPr>
        <p:spPr bwMode="auto">
          <a:xfrm flipV="1">
            <a:off x="6476749" y="5789763"/>
            <a:ext cx="914650" cy="4886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 flipV="1">
            <a:off x="7391399" y="5695118"/>
            <a:ext cx="0" cy="19680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839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6853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Under the Hood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066800"/>
            <a:ext cx="5105400" cy="5236936"/>
          </a:xfrm>
          <a:prstGeom prst="rect">
            <a:avLst/>
          </a:prstGeom>
        </p:spPr>
      </p:pic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1 DFF = 2×gated D-latches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Based on positive feedback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	</a:t>
            </a:r>
            <a:r>
              <a:rPr lang="en-US" b="0" dirty="0" smtClean="0"/>
              <a:t>of inverting gates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~20 transistors / bit of memory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Pros: 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Fast!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Cons: 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Chip area (=$)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Power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00248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 bwMode="auto">
          <a:xfrm>
            <a:off x="8281416" y="1481393"/>
            <a:ext cx="0" cy="267585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8281231" y="1481393"/>
            <a:ext cx="0" cy="267585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843016" y="1715497"/>
            <a:ext cx="2743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5843016" y="1715497"/>
            <a:ext cx="2743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4164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Memory Array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Many circuits can be shared in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	</a:t>
            </a:r>
            <a:r>
              <a:rPr lang="en-US" b="0" dirty="0" smtClean="0"/>
              <a:t>a memory array</a:t>
            </a:r>
            <a:r>
              <a:rPr lang="en-US" b="0" dirty="0" smtClean="0"/>
              <a:t> 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N address bits (2</a:t>
            </a:r>
            <a:r>
              <a:rPr lang="en-US" b="0" baseline="30000" dirty="0" smtClean="0"/>
              <a:t>N</a:t>
            </a:r>
            <a:r>
              <a:rPr lang="en-US" b="0" dirty="0" smtClean="0"/>
              <a:t> addresses)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M bits word width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Decoder selects and asserts 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	</a:t>
            </a:r>
            <a:r>
              <a:rPr lang="en-US" b="0" dirty="0" smtClean="0"/>
              <a:t>a </a:t>
            </a:r>
            <a:r>
              <a:rPr lang="en-US" b="0" dirty="0" err="1" smtClean="0"/>
              <a:t>wordline</a:t>
            </a: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Data stored in bit cells are transferred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	</a:t>
            </a:r>
            <a:r>
              <a:rPr lang="en-US" b="0" dirty="0" smtClean="0"/>
              <a:t>to or from </a:t>
            </a:r>
            <a:r>
              <a:rPr lang="en-US" b="0" dirty="0" err="1" smtClean="0"/>
              <a:t>bitlines</a:t>
            </a:r>
            <a:r>
              <a:rPr lang="en-US" b="0" dirty="0" smtClean="0"/>
              <a:t> 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One word can be accessed at a time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Memories differ mainly by the bit cell structure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4748634" y="2607111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N:2</a:t>
            </a:r>
            <a:r>
              <a:rPr lang="en-US" sz="1600" b="0" baseline="30000" dirty="0" smtClean="0"/>
              <a:t>N</a:t>
            </a:r>
            <a:r>
              <a:rPr lang="en-US" sz="1600" b="0" dirty="0" smtClean="0"/>
              <a:t>  DECODER</a:t>
            </a:r>
            <a:endParaRPr lang="en-US" sz="16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385816" y="1486897"/>
            <a:ext cx="457200" cy="259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04816" y="2706097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260702" y="2536820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ADDR</a:t>
            </a:r>
            <a:endParaRPr lang="en-US" sz="1600" b="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5157216" y="2629897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033264" y="230904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</a:t>
            </a:r>
            <a:endParaRPr lang="en-US" sz="1600" b="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843016" y="2414683"/>
            <a:ext cx="2743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843016" y="3849097"/>
            <a:ext cx="2743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849336" y="141069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0</a:t>
            </a:r>
            <a:endParaRPr lang="en-US" sz="16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5843016" y="209649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1</a:t>
            </a:r>
            <a:endParaRPr lang="en-US" sz="16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5826150" y="353544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2</a:t>
            </a:r>
            <a:r>
              <a:rPr lang="en-US" sz="1600" b="0" baseline="30000" dirty="0"/>
              <a:t>N</a:t>
            </a:r>
            <a:endParaRPr lang="en-US" sz="1600" dirty="0"/>
          </a:p>
          <a:p>
            <a:endParaRPr lang="en-US" sz="1600" b="0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6528816" y="1486897"/>
            <a:ext cx="0" cy="267585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622471" y="1481393"/>
            <a:ext cx="0" cy="267585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8102532" y="4157246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</a:t>
            </a:r>
            <a:r>
              <a:rPr lang="en-US" sz="1600" b="0" baseline="-25000" dirty="0" smtClean="0"/>
              <a:t>0</a:t>
            </a:r>
            <a:endParaRPr lang="en-US" sz="1600" b="0" dirty="0"/>
          </a:p>
        </p:txBody>
      </p:sp>
      <p:sp>
        <p:nvSpPr>
          <p:cNvPr id="36" name="TextBox 35"/>
          <p:cNvSpPr txBox="1"/>
          <p:nvPr/>
        </p:nvSpPr>
        <p:spPr>
          <a:xfrm>
            <a:off x="7443216" y="4157246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</a:t>
            </a:r>
            <a:r>
              <a:rPr lang="en-US" sz="1600" b="0" baseline="-25000" dirty="0" smtClean="0"/>
              <a:t>1</a:t>
            </a:r>
            <a:endParaRPr lang="en-US" sz="16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6290228" y="4157246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</a:t>
            </a:r>
            <a:r>
              <a:rPr lang="en-US" sz="1600" b="0" baseline="-25000" dirty="0" smtClean="0"/>
              <a:t>M-1</a:t>
            </a:r>
            <a:endParaRPr lang="en-US" sz="1600" b="0" baseline="-250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7747831" y="1879609"/>
            <a:ext cx="381000" cy="3750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Straight Connector 38"/>
          <p:cNvCxnSpPr>
            <a:stCxn id="32" idx="0"/>
          </p:cNvCxnSpPr>
          <p:nvPr/>
        </p:nvCxnSpPr>
        <p:spPr bwMode="auto">
          <a:xfrm flipV="1">
            <a:off x="7938331" y="1727209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3" name="Straight Connector 42"/>
          <p:cNvCxnSpPr>
            <a:endCxn id="32" idx="3"/>
          </p:cNvCxnSpPr>
          <p:nvPr/>
        </p:nvCxnSpPr>
        <p:spPr bwMode="auto">
          <a:xfrm flipH="1">
            <a:off x="8128831" y="2067154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7088886" y="1881066"/>
            <a:ext cx="381000" cy="3750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7" name="Straight Connector 46"/>
          <p:cNvCxnSpPr>
            <a:stCxn id="46" idx="0"/>
          </p:cNvCxnSpPr>
          <p:nvPr/>
        </p:nvCxnSpPr>
        <p:spPr bwMode="auto">
          <a:xfrm flipV="1">
            <a:off x="7279386" y="1728666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8" name="Straight Connector 47"/>
          <p:cNvCxnSpPr>
            <a:endCxn id="46" idx="3"/>
          </p:cNvCxnSpPr>
          <p:nvPr/>
        </p:nvCxnSpPr>
        <p:spPr bwMode="auto">
          <a:xfrm flipH="1">
            <a:off x="7469886" y="2068611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7747831" y="2573210"/>
            <a:ext cx="381000" cy="3750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0" name="Straight Connector 49"/>
          <p:cNvCxnSpPr>
            <a:stCxn id="49" idx="0"/>
          </p:cNvCxnSpPr>
          <p:nvPr/>
        </p:nvCxnSpPr>
        <p:spPr bwMode="auto">
          <a:xfrm flipV="1">
            <a:off x="7938331" y="242081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1" name="Straight Connector 50"/>
          <p:cNvCxnSpPr>
            <a:endCxn id="49" idx="3"/>
          </p:cNvCxnSpPr>
          <p:nvPr/>
        </p:nvCxnSpPr>
        <p:spPr bwMode="auto">
          <a:xfrm flipH="1">
            <a:off x="8128831" y="2760755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5875333" y="2559566"/>
            <a:ext cx="242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.</a:t>
            </a:r>
          </a:p>
          <a:p>
            <a:r>
              <a:rPr lang="en-US" sz="1600" b="0" dirty="0" smtClean="0"/>
              <a:t>.</a:t>
            </a:r>
          </a:p>
          <a:p>
            <a:r>
              <a:rPr lang="en-US" sz="1600" b="0" dirty="0"/>
              <a:t>.</a:t>
            </a:r>
            <a:endParaRPr lang="en-US" sz="1600" b="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7747645" y="1889708"/>
            <a:ext cx="381000" cy="37509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28816" y="1412409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FF0000"/>
                </a:solidFill>
              </a:rPr>
              <a:t>wordline</a:t>
            </a:r>
            <a:r>
              <a:rPr lang="en-US" sz="1600" b="0" dirty="0" smtClean="0">
                <a:solidFill>
                  <a:srgbClr val="FF0000"/>
                </a:solidFill>
              </a:rPr>
              <a:t> 0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7996329" y="2659393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FF0000"/>
                </a:solidFill>
              </a:rPr>
              <a:t>bitline</a:t>
            </a:r>
            <a:r>
              <a:rPr lang="en-US" sz="1600" b="0" dirty="0" smtClean="0">
                <a:solidFill>
                  <a:srgbClr val="FF0000"/>
                </a:solidFill>
              </a:rPr>
              <a:t> 0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27296" y="2430444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</a:rPr>
              <a:t>stored </a:t>
            </a:r>
          </a:p>
          <a:p>
            <a:r>
              <a:rPr lang="en-US" sz="1600" b="0" dirty="0" smtClean="0">
                <a:solidFill>
                  <a:srgbClr val="FF0000"/>
                </a:solidFill>
              </a:rPr>
              <a:t>bit cell</a:t>
            </a:r>
            <a:endParaRPr lang="en-US" sz="1600" b="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7546086" y="2264798"/>
            <a:ext cx="201559" cy="23221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57368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 bwMode="auto">
          <a:xfrm>
            <a:off x="5773314" y="1600200"/>
            <a:ext cx="0" cy="255704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334914" y="1715497"/>
            <a:ext cx="253248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44539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Multi-Ported Memory </a:t>
            </a:r>
            <a:r>
              <a:rPr lang="en-US" sz="2600" dirty="0" smtClean="0"/>
              <a:t>Array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4572000"/>
            <a:ext cx="8585200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Allows more than one word to be accessed at the same time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Used for </a:t>
            </a:r>
            <a:r>
              <a:rPr lang="en-US" dirty="0" smtClean="0"/>
              <a:t>register files </a:t>
            </a:r>
            <a:r>
              <a:rPr lang="en-US" b="0" dirty="0" smtClean="0"/>
              <a:t>and </a:t>
            </a:r>
            <a:r>
              <a:rPr lang="en-US" dirty="0" smtClean="0"/>
              <a:t>video memories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2240532" y="2607111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N:2</a:t>
            </a:r>
            <a:r>
              <a:rPr lang="en-US" sz="1600" b="0" baseline="30000" dirty="0" smtClean="0"/>
              <a:t>N</a:t>
            </a:r>
            <a:r>
              <a:rPr lang="en-US" sz="1600" b="0" dirty="0" smtClean="0"/>
              <a:t>  DECODER</a:t>
            </a:r>
            <a:endParaRPr lang="en-US" sz="16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877714" y="1486897"/>
            <a:ext cx="457200" cy="259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96714" y="2706097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079866" y="253682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A1</a:t>
            </a:r>
            <a:endParaRPr lang="en-US" sz="1600" b="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649114" y="2629897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525162" y="230904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</a:t>
            </a:r>
            <a:endParaRPr lang="en-US" sz="1600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5594430" y="4157246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D</a:t>
            </a:r>
            <a:r>
              <a:rPr lang="en-US" sz="1600" b="0" baseline="-25000" dirty="0" smtClean="0"/>
              <a:t>0</a:t>
            </a:r>
            <a:endParaRPr lang="en-US" sz="1600" b="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5073207" y="2106857"/>
            <a:ext cx="381000" cy="3750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5181600" y="1715497"/>
            <a:ext cx="0" cy="3913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3" name="Straight Connector 42"/>
          <p:cNvCxnSpPr>
            <a:endCxn id="32" idx="3"/>
          </p:cNvCxnSpPr>
          <p:nvPr/>
        </p:nvCxnSpPr>
        <p:spPr bwMode="auto">
          <a:xfrm flipH="1">
            <a:off x="5454207" y="2286000"/>
            <a:ext cx="319107" cy="840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 rot="16200000">
            <a:off x="5603384" y="2614203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N:2</a:t>
            </a:r>
            <a:r>
              <a:rPr lang="en-US" sz="1600" b="0" baseline="30000" dirty="0" smtClean="0"/>
              <a:t>N</a:t>
            </a:r>
            <a:r>
              <a:rPr lang="en-US" sz="1600" b="0" dirty="0" smtClean="0"/>
              <a:t>  DECODER</a:t>
            </a:r>
            <a:endParaRPr lang="en-US" sz="1600" b="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6240566" y="1493989"/>
            <a:ext cx="457200" cy="259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697766" y="2703407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032866" y="2531175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A2</a:t>
            </a:r>
            <a:endParaRPr lang="en-US" sz="1600" b="0" dirty="0"/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6850166" y="2627207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6726214" y="230635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</a:t>
            </a:r>
            <a:endParaRPr lang="en-US" sz="1600" b="0" dirty="0"/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3810000" y="1867897"/>
            <a:ext cx="242051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H="1" flipV="1">
            <a:off x="5334000" y="1867897"/>
            <a:ext cx="2733" cy="2389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4643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7481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Illustrative Read Cycle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3962400"/>
            <a:ext cx="8585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2 read ports: Address A1 onto data output RD1, A2 onto RD2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Read cycle is driven by address line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err="1" smtClean="0"/>
              <a:t>t</a:t>
            </a:r>
            <a:r>
              <a:rPr lang="en-US" b="0" baseline="-25000" dirty="0" err="1" smtClean="0"/>
              <a:t>RC</a:t>
            </a:r>
            <a:r>
              <a:rPr lang="en-US" b="0" dirty="0"/>
              <a:t> </a:t>
            </a:r>
            <a:r>
              <a:rPr lang="en-US" b="0" dirty="0" smtClean="0"/>
              <a:t>– read cycle time</a:t>
            </a:r>
            <a:endParaRPr lang="en-US" b="0" baseline="-25000" dirty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err="1" smtClean="0"/>
              <a:t>t</a:t>
            </a:r>
            <a:r>
              <a:rPr lang="en-US" b="0" baseline="-25000" dirty="0" err="1" smtClean="0"/>
              <a:t>AA</a:t>
            </a:r>
            <a:r>
              <a:rPr lang="en-US" b="0" dirty="0"/>
              <a:t> – </a:t>
            </a:r>
            <a:r>
              <a:rPr lang="en-US" b="0" dirty="0" smtClean="0"/>
              <a:t>address access time (propagation delay)</a:t>
            </a:r>
            <a:endParaRPr lang="en-US" b="0" baseline="-2500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err="1" smtClean="0"/>
              <a:t>t</a:t>
            </a:r>
            <a:r>
              <a:rPr lang="en-US" b="0" baseline="-25000" dirty="0" err="1" smtClean="0"/>
              <a:t>OH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smtClean="0"/>
              <a:t>output hold from address change (contamination delay)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2439449" y="2121662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859717" y="194943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RD1</a:t>
            </a:r>
            <a:endParaRPr lang="en-US" sz="1600" b="0" dirty="0"/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2591849" y="2045462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467897" y="1724613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M</a:t>
            </a:r>
            <a:endParaRPr lang="en-US" sz="1600" b="0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85800" y="16764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013066" y="150712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A1</a:t>
            </a:r>
            <a:endParaRPr lang="en-US" sz="1600" b="0" dirty="0"/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838200" y="1600200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14248" y="12954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</a:t>
            </a:r>
            <a:endParaRPr lang="en-US" sz="1600" b="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85800" y="2131616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013066" y="1962339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A2</a:t>
            </a:r>
            <a:endParaRPr lang="en-US" sz="1600" b="0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838200" y="2055416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14248" y="175061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</a:t>
            </a:r>
            <a:endParaRPr lang="en-US" sz="1600" b="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685800" y="2689759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013066" y="2520482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A3</a:t>
            </a:r>
            <a:endParaRPr lang="en-US" sz="1600" b="0" dirty="0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838200" y="2613559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714248" y="2308759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</a:t>
            </a:r>
            <a:endParaRPr lang="en-US" sz="1600" b="0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686545" y="3117568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1037303" y="294829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WD</a:t>
            </a:r>
            <a:endParaRPr lang="en-US" sz="1600" b="0" dirty="0"/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838945" y="3041368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14993" y="273656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</a:t>
            </a:r>
            <a:endParaRPr lang="en-US" sz="16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0" y="1447800"/>
            <a:ext cx="1371600" cy="18390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1708727" y="3114613"/>
            <a:ext cx="152400" cy="172232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>
            <a:stCxn id="6" idx="3"/>
          </p:cNvCxnSpPr>
          <p:nvPr/>
        </p:nvCxnSpPr>
        <p:spPr bwMode="auto">
          <a:xfrm>
            <a:off x="1784927" y="3286845"/>
            <a:ext cx="0" cy="218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461494" y="3459077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CLK</a:t>
            </a:r>
            <a:endParaRPr lang="en-US" sz="1600" b="0" dirty="0"/>
          </a:p>
        </p:txBody>
      </p:sp>
      <p:sp>
        <p:nvSpPr>
          <p:cNvPr id="53" name="TextBox 52"/>
          <p:cNvSpPr txBox="1"/>
          <p:nvPr/>
        </p:nvSpPr>
        <p:spPr>
          <a:xfrm>
            <a:off x="1487938" y="144780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WE3</a:t>
            </a:r>
            <a:endParaRPr lang="en-US" sz="1600" b="0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2439449" y="2576878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1859717" y="2404646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RD2</a:t>
            </a:r>
            <a:endParaRPr lang="en-US" sz="1600" b="0" dirty="0"/>
          </a:p>
        </p:txBody>
      </p:sp>
      <p:cxnSp>
        <p:nvCxnSpPr>
          <p:cNvPr id="57" name="Straight Connector 56"/>
          <p:cNvCxnSpPr/>
          <p:nvPr/>
        </p:nvCxnSpPr>
        <p:spPr bwMode="auto">
          <a:xfrm flipV="1">
            <a:off x="2591849" y="2500678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2467897" y="2179829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M</a:t>
            </a:r>
            <a:endParaRPr lang="en-US" sz="1600" b="0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H="1" flipV="1">
            <a:off x="1763176" y="11430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5334000" y="1898489"/>
            <a:ext cx="1790700" cy="347134"/>
            <a:chOff x="2667000" y="3843753"/>
            <a:chExt cx="838200" cy="347134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2667000" y="3843753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667000" y="4190887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5181600" y="1898489"/>
            <a:ext cx="152400" cy="338554"/>
            <a:chOff x="2057400" y="3852333"/>
            <a:chExt cx="152400" cy="338554"/>
          </a:xfrm>
        </p:grpSpPr>
        <p:cxnSp>
          <p:nvCxnSpPr>
            <p:cNvPr id="73" name="Straight Connector 72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495800" y="2776570"/>
            <a:ext cx="1371518" cy="347134"/>
            <a:chOff x="1522328" y="4455021"/>
            <a:chExt cx="838200" cy="347134"/>
          </a:xfrm>
        </p:grpSpPr>
        <p:cxnSp>
          <p:nvCxnSpPr>
            <p:cNvPr id="77" name="Straight Connector 76"/>
            <p:cNvCxnSpPr/>
            <p:nvPr/>
          </p:nvCxnSpPr>
          <p:spPr bwMode="auto">
            <a:xfrm>
              <a:off x="1522328" y="4455021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522328" y="4802155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9" name="TextBox 78"/>
          <p:cNvSpPr txBox="1"/>
          <p:nvPr/>
        </p:nvSpPr>
        <p:spPr>
          <a:xfrm>
            <a:off x="4610100" y="2785037"/>
            <a:ext cx="1178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OLD DATA</a:t>
            </a:r>
            <a:endParaRPr lang="en-US" sz="1600" b="0" dirty="0"/>
          </a:p>
        </p:txBody>
      </p:sp>
      <p:grpSp>
        <p:nvGrpSpPr>
          <p:cNvPr id="80" name="Group 79"/>
          <p:cNvGrpSpPr/>
          <p:nvPr/>
        </p:nvGrpSpPr>
        <p:grpSpPr>
          <a:xfrm>
            <a:off x="6629400" y="2776457"/>
            <a:ext cx="1310287" cy="347134"/>
            <a:chOff x="2667000" y="3843753"/>
            <a:chExt cx="838200" cy="347134"/>
          </a:xfrm>
        </p:grpSpPr>
        <p:cxnSp>
          <p:nvCxnSpPr>
            <p:cNvPr id="81" name="Straight Connector 80"/>
            <p:cNvCxnSpPr/>
            <p:nvPr/>
          </p:nvCxnSpPr>
          <p:spPr bwMode="auto">
            <a:xfrm>
              <a:off x="2667000" y="3843753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2667000" y="4190887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" name="Group 82"/>
          <p:cNvGrpSpPr/>
          <p:nvPr/>
        </p:nvGrpSpPr>
        <p:grpSpPr>
          <a:xfrm>
            <a:off x="6172200" y="2785037"/>
            <a:ext cx="152400" cy="338554"/>
            <a:chOff x="2057400" y="3852333"/>
            <a:chExt cx="152400" cy="338554"/>
          </a:xfrm>
        </p:grpSpPr>
        <p:cxnSp>
          <p:nvCxnSpPr>
            <p:cNvPr id="84" name="Straight Connector 83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6324600" y="2776457"/>
            <a:ext cx="152400" cy="338554"/>
            <a:chOff x="2057400" y="3852333"/>
            <a:chExt cx="152400" cy="338554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9" name="Group 88"/>
          <p:cNvGrpSpPr/>
          <p:nvPr/>
        </p:nvGrpSpPr>
        <p:grpSpPr>
          <a:xfrm>
            <a:off x="6477000" y="2776457"/>
            <a:ext cx="152400" cy="338554"/>
            <a:chOff x="2057400" y="3852333"/>
            <a:chExt cx="152400" cy="338554"/>
          </a:xfrm>
        </p:grpSpPr>
        <p:cxnSp>
          <p:nvCxnSpPr>
            <p:cNvPr id="90" name="Straight Connector 89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6629400" y="2785037"/>
            <a:ext cx="1502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DATA VALID</a:t>
            </a:r>
            <a:endParaRPr lang="en-US" sz="1600" b="0" dirty="0"/>
          </a:p>
        </p:txBody>
      </p:sp>
      <p:sp>
        <p:nvSpPr>
          <p:cNvPr id="94" name="TextBox 93"/>
          <p:cNvSpPr txBox="1"/>
          <p:nvPr/>
        </p:nvSpPr>
        <p:spPr>
          <a:xfrm>
            <a:off x="4038600" y="1898489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A1</a:t>
            </a:r>
            <a:endParaRPr lang="en-US" sz="1600" b="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3886200" y="276370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RD1</a:t>
            </a:r>
            <a:endParaRPr lang="en-US" sz="1600" b="0" baseline="-250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114937" y="1905228"/>
            <a:ext cx="152400" cy="338554"/>
            <a:chOff x="2057400" y="3852333"/>
            <a:chExt cx="152400" cy="338554"/>
          </a:xfrm>
        </p:grpSpPr>
        <p:cxnSp>
          <p:nvCxnSpPr>
            <p:cNvPr id="100" name="Straight Connector 99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4" name="Straight Connector 123"/>
          <p:cNvCxnSpPr/>
          <p:nvPr/>
        </p:nvCxnSpPr>
        <p:spPr bwMode="auto">
          <a:xfrm flipH="1" flipV="1">
            <a:off x="5256752" y="1735307"/>
            <a:ext cx="14748" cy="101195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5943600" y="1366349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t</a:t>
            </a:r>
            <a:r>
              <a:rPr lang="en-US" b="0" baseline="-25000" dirty="0" err="1" smtClean="0"/>
              <a:t>RC</a:t>
            </a:r>
            <a:endParaRPr lang="en-US" dirty="0"/>
          </a:p>
        </p:txBody>
      </p:sp>
      <p:cxnSp>
        <p:nvCxnSpPr>
          <p:cNvPr id="130" name="Straight Arrow Connector 129"/>
          <p:cNvCxnSpPr/>
          <p:nvPr/>
        </p:nvCxnSpPr>
        <p:spPr bwMode="auto">
          <a:xfrm>
            <a:off x="5256751" y="1790434"/>
            <a:ext cx="1942057" cy="413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H="1" flipV="1">
            <a:off x="6553200" y="2607526"/>
            <a:ext cx="2458" cy="34678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flipV="1">
            <a:off x="5256751" y="2668529"/>
            <a:ext cx="1296449" cy="1208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137" name="Group 136"/>
          <p:cNvGrpSpPr/>
          <p:nvPr/>
        </p:nvGrpSpPr>
        <p:grpSpPr>
          <a:xfrm>
            <a:off x="4481145" y="1896648"/>
            <a:ext cx="701069" cy="347134"/>
            <a:chOff x="2667000" y="3843753"/>
            <a:chExt cx="838200" cy="347134"/>
          </a:xfrm>
        </p:grpSpPr>
        <p:cxnSp>
          <p:nvCxnSpPr>
            <p:cNvPr id="138" name="Straight Connector 137"/>
            <p:cNvCxnSpPr/>
            <p:nvPr/>
          </p:nvCxnSpPr>
          <p:spPr bwMode="auto">
            <a:xfrm>
              <a:off x="2667000" y="3843753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2667000" y="4190887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0" name="Group 139"/>
          <p:cNvGrpSpPr/>
          <p:nvPr/>
        </p:nvGrpSpPr>
        <p:grpSpPr>
          <a:xfrm>
            <a:off x="7267337" y="1892558"/>
            <a:ext cx="969706" cy="347134"/>
            <a:chOff x="2667000" y="3843753"/>
            <a:chExt cx="838200" cy="347134"/>
          </a:xfrm>
        </p:grpSpPr>
        <p:cxnSp>
          <p:nvCxnSpPr>
            <p:cNvPr id="141" name="Straight Connector 140"/>
            <p:cNvCxnSpPr/>
            <p:nvPr/>
          </p:nvCxnSpPr>
          <p:spPr bwMode="auto">
            <a:xfrm>
              <a:off x="2667000" y="3843753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2667000" y="4190887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3" name="Straight Connector 142"/>
          <p:cNvCxnSpPr/>
          <p:nvPr/>
        </p:nvCxnSpPr>
        <p:spPr bwMode="auto">
          <a:xfrm flipV="1">
            <a:off x="7186440" y="1738879"/>
            <a:ext cx="3340" cy="94509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4" name="Group 143"/>
          <p:cNvGrpSpPr/>
          <p:nvPr/>
        </p:nvGrpSpPr>
        <p:grpSpPr>
          <a:xfrm>
            <a:off x="7939686" y="2780747"/>
            <a:ext cx="152400" cy="338554"/>
            <a:chOff x="2057400" y="3852333"/>
            <a:chExt cx="152400" cy="338554"/>
          </a:xfrm>
        </p:grpSpPr>
        <p:cxnSp>
          <p:nvCxnSpPr>
            <p:cNvPr id="145" name="Straight Connector 144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7" name="Group 146"/>
          <p:cNvGrpSpPr/>
          <p:nvPr/>
        </p:nvGrpSpPr>
        <p:grpSpPr>
          <a:xfrm>
            <a:off x="8084643" y="2785646"/>
            <a:ext cx="152400" cy="338554"/>
            <a:chOff x="2057400" y="3852333"/>
            <a:chExt cx="152400" cy="338554"/>
          </a:xfrm>
        </p:grpSpPr>
        <p:cxnSp>
          <p:nvCxnSpPr>
            <p:cNvPr id="148" name="Straight Connector 147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0" name="Straight Connector 149"/>
          <p:cNvCxnSpPr/>
          <p:nvPr/>
        </p:nvCxnSpPr>
        <p:spPr bwMode="auto">
          <a:xfrm flipV="1">
            <a:off x="8010822" y="2633389"/>
            <a:ext cx="367" cy="34187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V="1">
            <a:off x="7177548" y="2664878"/>
            <a:ext cx="833274" cy="3313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154" name="Group 153"/>
          <p:cNvGrpSpPr/>
          <p:nvPr/>
        </p:nvGrpSpPr>
        <p:grpSpPr>
          <a:xfrm>
            <a:off x="6019718" y="2780747"/>
            <a:ext cx="152400" cy="338554"/>
            <a:chOff x="2057400" y="3852333"/>
            <a:chExt cx="152400" cy="338554"/>
          </a:xfrm>
        </p:grpSpPr>
        <p:cxnSp>
          <p:nvCxnSpPr>
            <p:cNvPr id="155" name="Straight Connector 154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oup 156"/>
          <p:cNvGrpSpPr/>
          <p:nvPr/>
        </p:nvGrpSpPr>
        <p:grpSpPr>
          <a:xfrm>
            <a:off x="5856860" y="2776794"/>
            <a:ext cx="152400" cy="338554"/>
            <a:chOff x="2057400" y="3852333"/>
            <a:chExt cx="152400" cy="338554"/>
          </a:xfrm>
        </p:grpSpPr>
        <p:cxnSp>
          <p:nvCxnSpPr>
            <p:cNvPr id="158" name="Straight Connector 157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5" name="TextBox 164"/>
          <p:cNvSpPr txBox="1"/>
          <p:nvPr/>
        </p:nvSpPr>
        <p:spPr>
          <a:xfrm>
            <a:off x="5666744" y="226547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t</a:t>
            </a:r>
            <a:r>
              <a:rPr lang="en-US" b="0" baseline="-25000" dirty="0" err="1" smtClean="0"/>
              <a:t>AA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7326231" y="2260479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t</a:t>
            </a:r>
            <a:r>
              <a:rPr lang="en-US" b="0" baseline="-25000" dirty="0" err="1" smtClean="0"/>
              <a:t>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52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7597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Illustrative Write Cycle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4205080"/>
            <a:ext cx="8585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1 write port: Writes data WD onto address A3 on clock rising edge if 	write enable WE3 is asserted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err="1" smtClean="0"/>
              <a:t>t</a:t>
            </a:r>
            <a:r>
              <a:rPr lang="en-US" b="0" baseline="-25000" dirty="0" err="1" smtClean="0"/>
              <a:t>AS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smtClean="0"/>
              <a:t>address setup before WE3 is asserted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err="1" smtClean="0"/>
              <a:t>t</a:t>
            </a:r>
            <a:r>
              <a:rPr lang="en-US" b="0" baseline="-25000" dirty="0" err="1" smtClean="0"/>
              <a:t>WR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smtClean="0"/>
              <a:t>write recovery (address hold)</a:t>
            </a:r>
            <a:endParaRPr lang="en-US" b="0" baseline="-25000" dirty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err="1" smtClean="0"/>
              <a:t>t</a:t>
            </a:r>
            <a:r>
              <a:rPr lang="en-US" b="0" baseline="-25000" dirty="0" err="1" smtClean="0"/>
              <a:t>DW</a:t>
            </a:r>
            <a:r>
              <a:rPr lang="en-US" b="0" dirty="0" smtClean="0"/>
              <a:t>, </a:t>
            </a:r>
            <a:r>
              <a:rPr lang="en-US" b="0" dirty="0" err="1" smtClean="0"/>
              <a:t>t</a:t>
            </a:r>
            <a:r>
              <a:rPr lang="en-US" b="0" baseline="-25000" dirty="0" err="1" smtClean="0"/>
              <a:t>DH</a:t>
            </a:r>
            <a:r>
              <a:rPr lang="en-US" b="0" dirty="0" smtClean="0"/>
              <a:t> – write data setup/hold times</a:t>
            </a:r>
            <a:endParaRPr lang="en-US" b="0" dirty="0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2439449" y="2121662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859717" y="194943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RD1</a:t>
            </a:r>
            <a:endParaRPr lang="en-US" sz="1600" b="0" dirty="0"/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2591849" y="2045462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467897" y="1724613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M</a:t>
            </a:r>
            <a:endParaRPr lang="en-US" sz="1600" b="0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85800" y="16764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013066" y="150712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A1</a:t>
            </a:r>
            <a:endParaRPr lang="en-US" sz="1600" b="0" dirty="0"/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838200" y="1600200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14248" y="12954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</a:t>
            </a:r>
            <a:endParaRPr lang="en-US" sz="1600" b="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85800" y="2131616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013066" y="1962339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A2</a:t>
            </a:r>
            <a:endParaRPr lang="en-US" sz="1600" b="0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838200" y="2055416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14248" y="175061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</a:t>
            </a:r>
            <a:endParaRPr lang="en-US" sz="1600" b="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685800" y="2689759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013066" y="2520482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A3</a:t>
            </a:r>
            <a:endParaRPr lang="en-US" sz="1600" b="0" dirty="0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838200" y="2613559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714248" y="2308759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</a:t>
            </a:r>
            <a:endParaRPr lang="en-US" sz="1600" b="0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686545" y="3117568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1037303" y="294829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WD</a:t>
            </a:r>
            <a:endParaRPr lang="en-US" sz="1600" b="0" dirty="0"/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838945" y="3041368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85800" y="2736568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M</a:t>
            </a:r>
            <a:endParaRPr lang="en-US" sz="16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0" y="1447800"/>
            <a:ext cx="1371600" cy="18390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1708727" y="3114613"/>
            <a:ext cx="152400" cy="172232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>
            <a:stCxn id="6" idx="3"/>
          </p:cNvCxnSpPr>
          <p:nvPr/>
        </p:nvCxnSpPr>
        <p:spPr bwMode="auto">
          <a:xfrm>
            <a:off x="1784927" y="3286845"/>
            <a:ext cx="0" cy="218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461494" y="3459077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CLK</a:t>
            </a:r>
            <a:endParaRPr lang="en-US" sz="1600" b="0" dirty="0"/>
          </a:p>
        </p:txBody>
      </p:sp>
      <p:sp>
        <p:nvSpPr>
          <p:cNvPr id="53" name="TextBox 52"/>
          <p:cNvSpPr txBox="1"/>
          <p:nvPr/>
        </p:nvSpPr>
        <p:spPr>
          <a:xfrm>
            <a:off x="1487938" y="144780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WE3</a:t>
            </a:r>
            <a:endParaRPr lang="en-US" sz="1600" b="0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2439449" y="2576878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1859717" y="2404646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RD2</a:t>
            </a:r>
            <a:endParaRPr lang="en-US" sz="1600" b="0" dirty="0"/>
          </a:p>
        </p:txBody>
      </p:sp>
      <p:cxnSp>
        <p:nvCxnSpPr>
          <p:cNvPr id="57" name="Straight Connector 56"/>
          <p:cNvCxnSpPr/>
          <p:nvPr/>
        </p:nvCxnSpPr>
        <p:spPr bwMode="auto">
          <a:xfrm flipV="1">
            <a:off x="2591849" y="2500678"/>
            <a:ext cx="76200" cy="1464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2467897" y="2179829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M</a:t>
            </a:r>
            <a:endParaRPr lang="en-US" sz="1600" b="0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H="1" flipV="1">
            <a:off x="1763176" y="11430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5334000" y="2736689"/>
            <a:ext cx="1790700" cy="347134"/>
            <a:chOff x="2667000" y="3843753"/>
            <a:chExt cx="838200" cy="347134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2667000" y="3843753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667000" y="4190887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5181600" y="2736689"/>
            <a:ext cx="152400" cy="338554"/>
            <a:chOff x="2057400" y="3852333"/>
            <a:chExt cx="152400" cy="338554"/>
          </a:xfrm>
        </p:grpSpPr>
        <p:cxnSp>
          <p:nvCxnSpPr>
            <p:cNvPr id="73" name="Straight Connector 72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166647" y="3614657"/>
            <a:ext cx="1310287" cy="347134"/>
            <a:chOff x="2667000" y="3843753"/>
            <a:chExt cx="838200" cy="347134"/>
          </a:xfrm>
        </p:grpSpPr>
        <p:cxnSp>
          <p:nvCxnSpPr>
            <p:cNvPr id="81" name="Straight Connector 80"/>
            <p:cNvCxnSpPr/>
            <p:nvPr/>
          </p:nvCxnSpPr>
          <p:spPr bwMode="auto">
            <a:xfrm>
              <a:off x="2667000" y="3843753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2667000" y="4190887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" name="Group 82"/>
          <p:cNvGrpSpPr/>
          <p:nvPr/>
        </p:nvGrpSpPr>
        <p:grpSpPr>
          <a:xfrm>
            <a:off x="5709447" y="3623237"/>
            <a:ext cx="152400" cy="338554"/>
            <a:chOff x="2057400" y="3852333"/>
            <a:chExt cx="152400" cy="338554"/>
          </a:xfrm>
        </p:grpSpPr>
        <p:cxnSp>
          <p:nvCxnSpPr>
            <p:cNvPr id="84" name="Straight Connector 83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5861847" y="3614657"/>
            <a:ext cx="152400" cy="338554"/>
            <a:chOff x="2057400" y="3852333"/>
            <a:chExt cx="152400" cy="338554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9" name="Group 88"/>
          <p:cNvGrpSpPr/>
          <p:nvPr/>
        </p:nvGrpSpPr>
        <p:grpSpPr>
          <a:xfrm>
            <a:off x="6014247" y="3614657"/>
            <a:ext cx="152400" cy="338554"/>
            <a:chOff x="2057400" y="3852333"/>
            <a:chExt cx="152400" cy="338554"/>
          </a:xfrm>
        </p:grpSpPr>
        <p:cxnSp>
          <p:nvCxnSpPr>
            <p:cNvPr id="90" name="Straight Connector 89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6166647" y="3623237"/>
            <a:ext cx="1502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DATA VALID</a:t>
            </a:r>
            <a:endParaRPr lang="en-US" sz="1600" b="0" dirty="0"/>
          </a:p>
        </p:txBody>
      </p:sp>
      <p:sp>
        <p:nvSpPr>
          <p:cNvPr id="94" name="TextBox 93"/>
          <p:cNvSpPr txBox="1"/>
          <p:nvPr/>
        </p:nvSpPr>
        <p:spPr>
          <a:xfrm>
            <a:off x="4038600" y="2736689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A3</a:t>
            </a:r>
            <a:endParaRPr lang="en-US" sz="1600" b="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3886200" y="36019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WD</a:t>
            </a:r>
            <a:endParaRPr lang="en-US" sz="1600" b="0" baseline="-250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114937" y="2743428"/>
            <a:ext cx="152400" cy="338554"/>
            <a:chOff x="2057400" y="3852333"/>
            <a:chExt cx="152400" cy="338554"/>
          </a:xfrm>
        </p:grpSpPr>
        <p:cxnSp>
          <p:nvCxnSpPr>
            <p:cNvPr id="100" name="Straight Connector 99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4" name="Straight Connector 123"/>
          <p:cNvCxnSpPr/>
          <p:nvPr/>
        </p:nvCxnSpPr>
        <p:spPr bwMode="auto">
          <a:xfrm flipH="1" flipV="1">
            <a:off x="6094223" y="3467728"/>
            <a:ext cx="228" cy="30770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7560676" y="3466768"/>
            <a:ext cx="9016" cy="33537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>
            <a:off x="6109240" y="3498575"/>
            <a:ext cx="663355" cy="2718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137" name="Group 136"/>
          <p:cNvGrpSpPr/>
          <p:nvPr/>
        </p:nvGrpSpPr>
        <p:grpSpPr>
          <a:xfrm>
            <a:off x="4481145" y="2734848"/>
            <a:ext cx="701069" cy="347134"/>
            <a:chOff x="2667000" y="3843753"/>
            <a:chExt cx="838200" cy="347134"/>
          </a:xfrm>
        </p:grpSpPr>
        <p:cxnSp>
          <p:nvCxnSpPr>
            <p:cNvPr id="138" name="Straight Connector 137"/>
            <p:cNvCxnSpPr/>
            <p:nvPr/>
          </p:nvCxnSpPr>
          <p:spPr bwMode="auto">
            <a:xfrm>
              <a:off x="2667000" y="3843753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2667000" y="4190887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0" name="Group 139"/>
          <p:cNvGrpSpPr/>
          <p:nvPr/>
        </p:nvGrpSpPr>
        <p:grpSpPr>
          <a:xfrm>
            <a:off x="7267337" y="2730758"/>
            <a:ext cx="969706" cy="347134"/>
            <a:chOff x="2667000" y="3843753"/>
            <a:chExt cx="838200" cy="347134"/>
          </a:xfrm>
        </p:grpSpPr>
        <p:cxnSp>
          <p:nvCxnSpPr>
            <p:cNvPr id="141" name="Straight Connector 140"/>
            <p:cNvCxnSpPr/>
            <p:nvPr/>
          </p:nvCxnSpPr>
          <p:spPr bwMode="auto">
            <a:xfrm>
              <a:off x="2667000" y="3843753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2667000" y="4190887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4" name="Group 143"/>
          <p:cNvGrpSpPr/>
          <p:nvPr/>
        </p:nvGrpSpPr>
        <p:grpSpPr>
          <a:xfrm>
            <a:off x="7476933" y="3618947"/>
            <a:ext cx="152400" cy="338554"/>
            <a:chOff x="2057400" y="3852333"/>
            <a:chExt cx="152400" cy="338554"/>
          </a:xfrm>
        </p:grpSpPr>
        <p:cxnSp>
          <p:nvCxnSpPr>
            <p:cNvPr id="145" name="Straight Connector 144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7" name="Group 146"/>
          <p:cNvGrpSpPr/>
          <p:nvPr/>
        </p:nvGrpSpPr>
        <p:grpSpPr>
          <a:xfrm>
            <a:off x="7621890" y="3623846"/>
            <a:ext cx="152400" cy="338554"/>
            <a:chOff x="2057400" y="3852333"/>
            <a:chExt cx="152400" cy="338554"/>
          </a:xfrm>
        </p:grpSpPr>
        <p:cxnSp>
          <p:nvCxnSpPr>
            <p:cNvPr id="148" name="Straight Connector 147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4" name="Group 153"/>
          <p:cNvGrpSpPr/>
          <p:nvPr/>
        </p:nvGrpSpPr>
        <p:grpSpPr>
          <a:xfrm>
            <a:off x="5556965" y="3618947"/>
            <a:ext cx="152400" cy="338554"/>
            <a:chOff x="2057400" y="3852333"/>
            <a:chExt cx="152400" cy="338554"/>
          </a:xfrm>
        </p:grpSpPr>
        <p:cxnSp>
          <p:nvCxnSpPr>
            <p:cNvPr id="155" name="Straight Connector 154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oup 156"/>
          <p:cNvGrpSpPr/>
          <p:nvPr/>
        </p:nvGrpSpPr>
        <p:grpSpPr>
          <a:xfrm>
            <a:off x="5394107" y="3614994"/>
            <a:ext cx="152400" cy="338554"/>
            <a:chOff x="2057400" y="3852333"/>
            <a:chExt cx="152400" cy="338554"/>
          </a:xfrm>
        </p:grpSpPr>
        <p:cxnSp>
          <p:nvCxnSpPr>
            <p:cNvPr id="158" name="Straight Connector 157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5" name="TextBox 164"/>
          <p:cNvSpPr txBox="1"/>
          <p:nvPr/>
        </p:nvSpPr>
        <p:spPr>
          <a:xfrm>
            <a:off x="6162871" y="3114422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t</a:t>
            </a:r>
            <a:r>
              <a:rPr lang="en-US" b="0" baseline="-25000" dirty="0" err="1" smtClean="0"/>
              <a:t>DW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3913589" y="1226574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CLK</a:t>
            </a:r>
            <a:endParaRPr lang="en-US" sz="1600" b="0" baseline="-25000" dirty="0"/>
          </a:p>
        </p:txBody>
      </p:sp>
      <p:cxnSp>
        <p:nvCxnSpPr>
          <p:cNvPr id="179" name="Straight Connector 178"/>
          <p:cNvCxnSpPr/>
          <p:nvPr/>
        </p:nvCxnSpPr>
        <p:spPr bwMode="auto">
          <a:xfrm>
            <a:off x="6010037" y="1984490"/>
            <a:ext cx="17907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 flipV="1">
            <a:off x="5857637" y="1984490"/>
            <a:ext cx="152400" cy="338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" name="TextBox 183"/>
          <p:cNvSpPr txBox="1"/>
          <p:nvPr/>
        </p:nvSpPr>
        <p:spPr>
          <a:xfrm>
            <a:off x="3810000" y="198449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WE3</a:t>
            </a:r>
            <a:endParaRPr lang="en-US" sz="1600" b="0" baseline="-25000" dirty="0"/>
          </a:p>
        </p:txBody>
      </p:sp>
      <p:cxnSp>
        <p:nvCxnSpPr>
          <p:cNvPr id="186" name="Straight Connector 185"/>
          <p:cNvCxnSpPr/>
          <p:nvPr/>
        </p:nvCxnSpPr>
        <p:spPr bwMode="auto">
          <a:xfrm>
            <a:off x="7790974" y="1991229"/>
            <a:ext cx="152400" cy="338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flipV="1">
            <a:off x="7943374" y="2325693"/>
            <a:ext cx="283906" cy="40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>
            <a:off x="4481145" y="2321938"/>
            <a:ext cx="1386255" cy="78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6867704" y="1125686"/>
            <a:ext cx="769443" cy="379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flipV="1">
            <a:off x="6715304" y="1125686"/>
            <a:ext cx="152400" cy="338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>
            <a:off x="7629704" y="1132425"/>
            <a:ext cx="152400" cy="338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>
            <a:off x="7782104" y="1457947"/>
            <a:ext cx="445176" cy="510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 flipV="1">
            <a:off x="5397438" y="1141780"/>
            <a:ext cx="408249" cy="37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5805687" y="1147087"/>
            <a:ext cx="152400" cy="338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 flipV="1">
            <a:off x="5958087" y="1465869"/>
            <a:ext cx="769443" cy="673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/>
          <p:cNvCxnSpPr/>
          <p:nvPr/>
        </p:nvCxnSpPr>
        <p:spPr bwMode="auto">
          <a:xfrm flipV="1">
            <a:off x="6772595" y="1094223"/>
            <a:ext cx="6115" cy="247056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6" name="Group 215"/>
          <p:cNvGrpSpPr/>
          <p:nvPr/>
        </p:nvGrpSpPr>
        <p:grpSpPr>
          <a:xfrm>
            <a:off x="7774290" y="3628354"/>
            <a:ext cx="152400" cy="338554"/>
            <a:chOff x="2057400" y="3852333"/>
            <a:chExt cx="152400" cy="338554"/>
          </a:xfrm>
        </p:grpSpPr>
        <p:cxnSp>
          <p:nvCxnSpPr>
            <p:cNvPr id="217" name="Straight Connector 216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9" name="Group 218"/>
          <p:cNvGrpSpPr/>
          <p:nvPr/>
        </p:nvGrpSpPr>
        <p:grpSpPr>
          <a:xfrm>
            <a:off x="7926690" y="3623237"/>
            <a:ext cx="152400" cy="338554"/>
            <a:chOff x="2057400" y="3852333"/>
            <a:chExt cx="152400" cy="338554"/>
          </a:xfrm>
        </p:grpSpPr>
        <p:cxnSp>
          <p:nvCxnSpPr>
            <p:cNvPr id="220" name="Straight Connector 219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2" name="Group 221"/>
          <p:cNvGrpSpPr/>
          <p:nvPr/>
        </p:nvGrpSpPr>
        <p:grpSpPr>
          <a:xfrm>
            <a:off x="8079090" y="3618297"/>
            <a:ext cx="152400" cy="338554"/>
            <a:chOff x="2057400" y="3852333"/>
            <a:chExt cx="152400" cy="338554"/>
          </a:xfrm>
        </p:grpSpPr>
        <p:cxnSp>
          <p:nvCxnSpPr>
            <p:cNvPr id="223" name="Straight Connector 222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5" name="Group 224"/>
          <p:cNvGrpSpPr/>
          <p:nvPr/>
        </p:nvGrpSpPr>
        <p:grpSpPr>
          <a:xfrm>
            <a:off x="4467818" y="3615647"/>
            <a:ext cx="152400" cy="338554"/>
            <a:chOff x="2057400" y="3852333"/>
            <a:chExt cx="152400" cy="338554"/>
          </a:xfrm>
        </p:grpSpPr>
        <p:cxnSp>
          <p:nvCxnSpPr>
            <p:cNvPr id="226" name="Straight Connector 225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8" name="Group 227"/>
          <p:cNvGrpSpPr/>
          <p:nvPr/>
        </p:nvGrpSpPr>
        <p:grpSpPr>
          <a:xfrm>
            <a:off x="4620218" y="3620155"/>
            <a:ext cx="152400" cy="338554"/>
            <a:chOff x="2057400" y="3852333"/>
            <a:chExt cx="152400" cy="338554"/>
          </a:xfrm>
        </p:grpSpPr>
        <p:cxnSp>
          <p:nvCxnSpPr>
            <p:cNvPr id="229" name="Straight Connector 228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1" name="Group 230"/>
          <p:cNvGrpSpPr/>
          <p:nvPr/>
        </p:nvGrpSpPr>
        <p:grpSpPr>
          <a:xfrm>
            <a:off x="4772618" y="3615038"/>
            <a:ext cx="152400" cy="338554"/>
            <a:chOff x="2057400" y="3852333"/>
            <a:chExt cx="152400" cy="338554"/>
          </a:xfrm>
        </p:grpSpPr>
        <p:cxnSp>
          <p:nvCxnSpPr>
            <p:cNvPr id="232" name="Straight Connector 231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4" name="Group 233"/>
          <p:cNvGrpSpPr/>
          <p:nvPr/>
        </p:nvGrpSpPr>
        <p:grpSpPr>
          <a:xfrm>
            <a:off x="4925018" y="3610098"/>
            <a:ext cx="152400" cy="338554"/>
            <a:chOff x="2057400" y="3852333"/>
            <a:chExt cx="152400" cy="338554"/>
          </a:xfrm>
        </p:grpSpPr>
        <p:cxnSp>
          <p:nvCxnSpPr>
            <p:cNvPr id="235" name="Straight Connector 234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7" name="Group 236"/>
          <p:cNvGrpSpPr/>
          <p:nvPr/>
        </p:nvGrpSpPr>
        <p:grpSpPr>
          <a:xfrm>
            <a:off x="5082264" y="3610098"/>
            <a:ext cx="152400" cy="338554"/>
            <a:chOff x="2057400" y="3852333"/>
            <a:chExt cx="152400" cy="338554"/>
          </a:xfrm>
        </p:grpSpPr>
        <p:cxnSp>
          <p:nvCxnSpPr>
            <p:cNvPr id="238" name="Straight Connector 237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0" name="Group 239"/>
          <p:cNvGrpSpPr/>
          <p:nvPr/>
        </p:nvGrpSpPr>
        <p:grpSpPr>
          <a:xfrm>
            <a:off x="5234664" y="3614606"/>
            <a:ext cx="152400" cy="338554"/>
            <a:chOff x="2057400" y="3852333"/>
            <a:chExt cx="152400" cy="338554"/>
          </a:xfrm>
        </p:grpSpPr>
        <p:cxnSp>
          <p:nvCxnSpPr>
            <p:cNvPr id="241" name="Straight Connector 240"/>
            <p:cNvCxnSpPr/>
            <p:nvPr/>
          </p:nvCxnSpPr>
          <p:spPr bwMode="auto">
            <a:xfrm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/>
            <p:nvPr/>
          </p:nvCxnSpPr>
          <p:spPr bwMode="auto">
            <a:xfrm flipV="1">
              <a:off x="2057400" y="3852333"/>
              <a:ext cx="152400" cy="338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3" name="Straight Arrow Connector 252"/>
          <p:cNvCxnSpPr/>
          <p:nvPr/>
        </p:nvCxnSpPr>
        <p:spPr bwMode="auto">
          <a:xfrm>
            <a:off x="6771400" y="3500284"/>
            <a:ext cx="807184" cy="255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71" name="Straight Connector 270"/>
          <p:cNvCxnSpPr/>
          <p:nvPr/>
        </p:nvCxnSpPr>
        <p:spPr bwMode="auto">
          <a:xfrm flipV="1">
            <a:off x="4588812" y="1472608"/>
            <a:ext cx="347248" cy="58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/>
          <p:cNvCxnSpPr/>
          <p:nvPr/>
        </p:nvCxnSpPr>
        <p:spPr bwMode="auto">
          <a:xfrm>
            <a:off x="5070602" y="1144352"/>
            <a:ext cx="4474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/>
          <p:nvPr/>
        </p:nvCxnSpPr>
        <p:spPr bwMode="auto">
          <a:xfrm flipV="1">
            <a:off x="4925586" y="1133142"/>
            <a:ext cx="152400" cy="338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/>
          <p:nvPr/>
        </p:nvCxnSpPr>
        <p:spPr bwMode="auto">
          <a:xfrm flipV="1">
            <a:off x="7186628" y="2567918"/>
            <a:ext cx="4509" cy="37965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Straight Connector 284"/>
          <p:cNvCxnSpPr/>
          <p:nvPr/>
        </p:nvCxnSpPr>
        <p:spPr bwMode="auto">
          <a:xfrm flipV="1">
            <a:off x="5264015" y="2564646"/>
            <a:ext cx="4509" cy="37965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Arrow Connector 285"/>
          <p:cNvCxnSpPr/>
          <p:nvPr/>
        </p:nvCxnSpPr>
        <p:spPr bwMode="auto">
          <a:xfrm flipV="1">
            <a:off x="6778710" y="2635045"/>
            <a:ext cx="413587" cy="1519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8" name="Straight Arrow Connector 287"/>
          <p:cNvCxnSpPr/>
          <p:nvPr/>
        </p:nvCxnSpPr>
        <p:spPr bwMode="auto">
          <a:xfrm flipV="1">
            <a:off x="5266269" y="2635045"/>
            <a:ext cx="664769" cy="1518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91" name="TextBox 290"/>
          <p:cNvSpPr txBox="1"/>
          <p:nvPr/>
        </p:nvSpPr>
        <p:spPr>
          <a:xfrm>
            <a:off x="6889339" y="3129215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t</a:t>
            </a:r>
            <a:r>
              <a:rPr lang="en-US" b="0" baseline="-25000" dirty="0" err="1" smtClean="0"/>
              <a:t>DH</a:t>
            </a:r>
            <a:endParaRPr lang="en-US" dirty="0"/>
          </a:p>
        </p:txBody>
      </p:sp>
      <p:sp>
        <p:nvSpPr>
          <p:cNvPr id="292" name="TextBox 291"/>
          <p:cNvSpPr txBox="1"/>
          <p:nvPr/>
        </p:nvSpPr>
        <p:spPr>
          <a:xfrm>
            <a:off x="6738875" y="2191701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t</a:t>
            </a:r>
            <a:r>
              <a:rPr lang="en-US" b="0" baseline="-25000" dirty="0" err="1" smtClean="0"/>
              <a:t>WR</a:t>
            </a:r>
            <a:endParaRPr lang="en-US" dirty="0"/>
          </a:p>
        </p:txBody>
      </p:sp>
      <p:sp>
        <p:nvSpPr>
          <p:cNvPr id="293" name="TextBox 292"/>
          <p:cNvSpPr txBox="1"/>
          <p:nvPr/>
        </p:nvSpPr>
        <p:spPr>
          <a:xfrm>
            <a:off x="5408391" y="2256799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t</a:t>
            </a:r>
            <a:r>
              <a:rPr lang="en-US" b="0" baseline="-25000" dirty="0" err="1" smtClean="0"/>
              <a:t>AS</a:t>
            </a:r>
            <a:endParaRPr lang="en-US" dirty="0"/>
          </a:p>
        </p:txBody>
      </p:sp>
      <p:cxnSp>
        <p:nvCxnSpPr>
          <p:cNvPr id="294" name="Straight Connector 293"/>
          <p:cNvCxnSpPr/>
          <p:nvPr/>
        </p:nvCxnSpPr>
        <p:spPr bwMode="auto">
          <a:xfrm flipV="1">
            <a:off x="5931038" y="2113959"/>
            <a:ext cx="2799" cy="57284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48795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4970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Memory Types</a:t>
            </a:r>
            <a:endParaRPr lang="en-US" sz="2600" dirty="0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557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Random </a:t>
            </a:r>
            <a:r>
              <a:rPr lang="en-US" dirty="0" smtClean="0"/>
              <a:t>Access Memory </a:t>
            </a:r>
            <a:r>
              <a:rPr lang="en-US" b="0" dirty="0" smtClean="0"/>
              <a:t>(</a:t>
            </a:r>
            <a:r>
              <a:rPr lang="en-US" b="0" dirty="0" smtClean="0"/>
              <a:t>RAM) – volatile </a:t>
            </a:r>
            <a:endParaRPr lang="en-US" b="0" dirty="0" smtClean="0"/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Static RAM (SRAM)</a:t>
            </a:r>
            <a:endParaRPr lang="en-US" b="0" dirty="0" smtClean="0"/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Dynamic RAM (DRAM)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Read-Only Memory </a:t>
            </a:r>
            <a:r>
              <a:rPr lang="en-US" b="0" dirty="0" smtClean="0"/>
              <a:t>(ROM) – non-volatile</a:t>
            </a:r>
            <a:endParaRPr lang="en-US" b="0" dirty="0" smtClean="0"/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ROM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Programmable ROM (PROM)</a:t>
            </a:r>
            <a:endParaRPr lang="en-US" b="0" dirty="0" smtClean="0"/>
          </a:p>
          <a:p>
            <a:pPr lvl="2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One-time programmable (OTP)</a:t>
            </a:r>
            <a:endParaRPr lang="en-US" b="0" dirty="0" smtClean="0"/>
          </a:p>
          <a:p>
            <a:pPr lvl="2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Erasable PROM (EPROM)</a:t>
            </a:r>
            <a:endParaRPr lang="en-US" b="0" dirty="0" smtClean="0"/>
          </a:p>
          <a:p>
            <a:pPr lvl="2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Electrically </a:t>
            </a:r>
            <a:r>
              <a:rPr lang="en-US" b="0" dirty="0" smtClean="0"/>
              <a:t>Erasable PROM (</a:t>
            </a:r>
            <a:r>
              <a:rPr lang="en-US" b="0" dirty="0" smtClean="0"/>
              <a:t>EEPROM)</a:t>
            </a:r>
            <a:endParaRPr lang="en-US" b="0" dirty="0" smtClean="0"/>
          </a:p>
          <a:p>
            <a:pPr lvl="2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Flash Memory</a:t>
            </a: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9415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IZE" val="10"/>
  <p:tag name="MAGPC" val="200"/>
  <p:tag name="PREAMBLE" val="\documentclass{article}&#10;\pagestyle{empty}&#10;\usepackage{xspace,amssymb,amsfonts,amsmath}&#10;\usepackage{color}&#10;\usepackage{TeX4PPT}&#10;"/>
  <p:tag name="DEFAULTFONTSIZE" val="10"/>
  <p:tag name="DEFAULTWIDTH" val="620"/>
  <p:tag name="DEFAULTHEIGHT" val="378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1630265</TotalTime>
  <Words>875</Words>
  <Application>Microsoft Office PowerPoint</Application>
  <PresentationFormat>On-screen Show (4:3)</PresentationFormat>
  <Paragraphs>390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Narrow</vt:lpstr>
      <vt:lpstr>Wingdings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Alex Bronstein</cp:lastModifiedBy>
  <cp:revision>4352</cp:revision>
  <dcterms:created xsi:type="dcterms:W3CDTF">2004-06-07T10:36:30Z</dcterms:created>
  <dcterms:modified xsi:type="dcterms:W3CDTF">2017-04-30T09:38:53Z</dcterms:modified>
</cp:coreProperties>
</file>