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2"/>
  </p:notesMasterIdLst>
  <p:handoutMasterIdLst>
    <p:handoutMasterId r:id="rId33"/>
  </p:handoutMasterIdLst>
  <p:sldIdLst>
    <p:sldId id="710" r:id="rId2"/>
    <p:sldId id="914" r:id="rId3"/>
    <p:sldId id="973" r:id="rId4"/>
    <p:sldId id="979" r:id="rId5"/>
    <p:sldId id="980" r:id="rId6"/>
    <p:sldId id="1004" r:id="rId7"/>
    <p:sldId id="981" r:id="rId8"/>
    <p:sldId id="990" r:id="rId9"/>
    <p:sldId id="991" r:id="rId10"/>
    <p:sldId id="992" r:id="rId11"/>
    <p:sldId id="993" r:id="rId12"/>
    <p:sldId id="994" r:id="rId13"/>
    <p:sldId id="995" r:id="rId14"/>
    <p:sldId id="996" r:id="rId15"/>
    <p:sldId id="982" r:id="rId16"/>
    <p:sldId id="989" r:id="rId17"/>
    <p:sldId id="997" r:id="rId18"/>
    <p:sldId id="1003" r:id="rId19"/>
    <p:sldId id="987" r:id="rId20"/>
    <p:sldId id="983" r:id="rId21"/>
    <p:sldId id="998" r:id="rId22"/>
    <p:sldId id="999" r:id="rId23"/>
    <p:sldId id="984" r:id="rId24"/>
    <p:sldId id="1000" r:id="rId25"/>
    <p:sldId id="1001" r:id="rId26"/>
    <p:sldId id="986" r:id="rId27"/>
    <p:sldId id="1005" r:id="rId28"/>
    <p:sldId id="985" r:id="rId29"/>
    <p:sldId id="1002" r:id="rId30"/>
    <p:sldId id="1006" r:id="rId31"/>
  </p:sldIdLst>
  <p:sldSz cx="9144000" cy="6858000" type="screen4x3"/>
  <p:notesSz cx="6858000" cy="9737725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buClr>
        <a:srgbClr val="FF3300"/>
      </a:buClr>
      <a:buFont typeface="Wingdings" pitchFamily="2" charset="2"/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buClr>
        <a:srgbClr val="FF3300"/>
      </a:buClr>
      <a:buFont typeface="Wingdings" pitchFamily="2" charset="2"/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buClr>
        <a:srgbClr val="FF3300"/>
      </a:buClr>
      <a:buFont typeface="Wingdings" pitchFamily="2" charset="2"/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buClr>
        <a:srgbClr val="FF3300"/>
      </a:buClr>
      <a:buFont typeface="Wingdings" pitchFamily="2" charset="2"/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buClr>
        <a:srgbClr val="FF3300"/>
      </a:buClr>
      <a:buFont typeface="Wingdings" pitchFamily="2" charset="2"/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B5527"/>
    <a:srgbClr val="81600B"/>
    <a:srgbClr val="9B1010"/>
    <a:srgbClr val="CCFFFF"/>
    <a:srgbClr val="CCFFCC"/>
    <a:srgbClr val="FFFF99"/>
    <a:srgbClr val="FFCCCC"/>
    <a:srgbClr val="FF0000"/>
    <a:srgbClr val="F1F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55" autoAdjust="0"/>
    <p:restoredTop sz="86571" autoAdjust="0"/>
  </p:normalViewPr>
  <p:slideViewPr>
    <p:cSldViewPr>
      <p:cViewPr varScale="1">
        <p:scale>
          <a:sx n="126" d="100"/>
          <a:sy n="126" d="100"/>
        </p:scale>
        <p:origin x="253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6"/>
    </p:cViewPr>
  </p:sorterViewPr>
  <p:notesViewPr>
    <p:cSldViewPr>
      <p:cViewPr varScale="1">
        <p:scale>
          <a:sx n="81" d="100"/>
          <a:sy n="81" d="100"/>
        </p:scale>
        <p:origin x="-1920" y="-90"/>
      </p:cViewPr>
      <p:guideLst>
        <p:guide orient="horz" pos="306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tags" Target="tags/tag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buClrTx/>
              <a:buFontTx/>
              <a:buNone/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buClrTx/>
              <a:buFontTx/>
              <a:buNone/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92503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buClrTx/>
              <a:buFontTx/>
              <a:buNone/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92503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buClrTx/>
              <a:buFontTx/>
              <a:buNone/>
              <a:defRPr sz="1300" b="0"/>
            </a:lvl1pPr>
          </a:lstStyle>
          <a:p>
            <a:pPr>
              <a:defRPr/>
            </a:pPr>
            <a:fld id="{11B4C896-1788-4030-8EDB-F872F83AF14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34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buClrTx/>
              <a:buFontTx/>
              <a:buNone/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buClrTx/>
              <a:buFontTx/>
              <a:buNone/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30250"/>
            <a:ext cx="4870450" cy="3652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25975"/>
            <a:ext cx="54864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92503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buClrTx/>
              <a:buFontTx/>
              <a:buNone/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2503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buClrTx/>
              <a:buFontTx/>
              <a:buNone/>
              <a:defRPr sz="1300" b="0"/>
            </a:lvl1pPr>
          </a:lstStyle>
          <a:p>
            <a:pPr>
              <a:defRPr/>
            </a:pPr>
            <a:fld id="{6EDCD874-F5C2-4497-B554-3E0EA53F841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95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DC91F9-AB47-469F-9375-38F26F63943F}" type="slidenum">
              <a:rPr lang="he-IL" smtClean="0"/>
              <a:pPr/>
              <a:t>1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30250"/>
            <a:ext cx="4868863" cy="36512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1642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10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53711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11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7323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12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29082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13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89954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14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59447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15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70731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16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08745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17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11380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18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42157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19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9198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2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53902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20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01571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21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969081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22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787462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23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561728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24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551953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25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458919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26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834612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27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957883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28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176494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29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92529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3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59382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30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6389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4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14277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5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57241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6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14277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7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61142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8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1577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08FBD-754D-491C-863D-C82C4D783E9C}" type="slidenum">
              <a:rPr lang="he-IL" smtClean="0"/>
              <a:pPr/>
              <a:t>9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9417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2" name="Text Box 4"/>
          <p:cNvSpPr txBox="1">
            <a:spLocks noChangeArrowheads="1"/>
          </p:cNvSpPr>
          <p:nvPr/>
        </p:nvSpPr>
        <p:spPr bwMode="auto">
          <a:xfrm>
            <a:off x="8308975" y="168275"/>
            <a:ext cx="644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buClrTx/>
              <a:buFontTx/>
              <a:buNone/>
              <a:defRPr/>
            </a:pPr>
            <a:fld id="{F8FE73F3-8C06-4483-8712-71119C12FC41}" type="slidenum">
              <a:rPr lang="he-IL">
                <a:solidFill>
                  <a:schemeClr val="bg1"/>
                </a:solidFill>
                <a:latin typeface="Arial Narrow" pitchFamily="34" charset="0"/>
              </a:rPr>
              <a:pPr algn="r">
                <a:buClrTx/>
                <a:buFontTx/>
                <a:buNone/>
                <a:defRPr/>
              </a:pPr>
              <a:t>‹#›</a:t>
            </a:fld>
            <a:endParaRPr lang="en-US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67354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3F3F3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30" name="Rectangle 2"/>
          <p:cNvSpPr>
            <a:spLocks noChangeArrowheads="1"/>
          </p:cNvSpPr>
          <p:nvPr/>
        </p:nvSpPr>
        <p:spPr bwMode="auto">
          <a:xfrm>
            <a:off x="0" y="14288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31" name="Rectangle 3"/>
          <p:cNvSpPr>
            <a:spLocks noChangeArrowheads="1"/>
          </p:cNvSpPr>
          <p:nvPr/>
        </p:nvSpPr>
        <p:spPr bwMode="auto">
          <a:xfrm>
            <a:off x="8686800" y="1233488"/>
            <a:ext cx="381000" cy="495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34" name="Rectangle 6"/>
          <p:cNvSpPr>
            <a:spLocks noChangeArrowheads="1"/>
          </p:cNvSpPr>
          <p:nvPr/>
        </p:nvSpPr>
        <p:spPr bwMode="auto">
          <a:xfrm>
            <a:off x="0" y="1233488"/>
            <a:ext cx="381000" cy="495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35" name="Rectangle 7"/>
          <p:cNvSpPr>
            <a:spLocks noChangeArrowheads="1"/>
          </p:cNvSpPr>
          <p:nvPr/>
        </p:nvSpPr>
        <p:spPr bwMode="auto">
          <a:xfrm>
            <a:off x="0" y="6186488"/>
            <a:ext cx="91440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36" name="Rectangle 8"/>
          <p:cNvSpPr>
            <a:spLocks noChangeArrowheads="1"/>
          </p:cNvSpPr>
          <p:nvPr/>
        </p:nvSpPr>
        <p:spPr bwMode="auto">
          <a:xfrm>
            <a:off x="-76200" y="1081088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39" name="Rectangle 11"/>
          <p:cNvSpPr>
            <a:spLocks noChangeArrowheads="1"/>
          </p:cNvSpPr>
          <p:nvPr/>
        </p:nvSpPr>
        <p:spPr bwMode="auto">
          <a:xfrm>
            <a:off x="457200" y="852488"/>
            <a:ext cx="8305800" cy="45720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40" name="Rectangle 12"/>
          <p:cNvSpPr>
            <a:spLocks noChangeArrowheads="1"/>
          </p:cNvSpPr>
          <p:nvPr/>
        </p:nvSpPr>
        <p:spPr bwMode="auto">
          <a:xfrm>
            <a:off x="457200" y="1385888"/>
            <a:ext cx="8305800" cy="487680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41" name="Rectangle 13"/>
          <p:cNvSpPr>
            <a:spLocks noChangeArrowheads="1"/>
          </p:cNvSpPr>
          <p:nvPr/>
        </p:nvSpPr>
        <p:spPr bwMode="auto">
          <a:xfrm>
            <a:off x="457200" y="6338888"/>
            <a:ext cx="8305800" cy="38100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42" name="AutoShape 14"/>
          <p:cNvSpPr>
            <a:spLocks noChangeArrowheads="1"/>
          </p:cNvSpPr>
          <p:nvPr/>
        </p:nvSpPr>
        <p:spPr bwMode="auto">
          <a:xfrm>
            <a:off x="-14288" y="0"/>
            <a:ext cx="9144001" cy="6858000"/>
          </a:xfrm>
          <a:prstGeom prst="roundRect">
            <a:avLst>
              <a:gd name="adj" fmla="val 2153"/>
            </a:avLst>
          </a:prstGeom>
          <a:noFill/>
          <a:ln w="152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43" name="Rectangle 15"/>
          <p:cNvSpPr>
            <a:spLocks noChangeArrowheads="1"/>
          </p:cNvSpPr>
          <p:nvPr/>
        </p:nvSpPr>
        <p:spPr bwMode="auto">
          <a:xfrm>
            <a:off x="457200" y="1385888"/>
            <a:ext cx="4152900" cy="487680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45" name="Rectangle 17"/>
          <p:cNvSpPr>
            <a:spLocks noChangeArrowheads="1"/>
          </p:cNvSpPr>
          <p:nvPr/>
        </p:nvSpPr>
        <p:spPr bwMode="auto">
          <a:xfrm>
            <a:off x="685800" y="1385888"/>
            <a:ext cx="8153400" cy="480060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46" name="Rectangle 18"/>
          <p:cNvSpPr>
            <a:spLocks noChangeArrowheads="1"/>
          </p:cNvSpPr>
          <p:nvPr/>
        </p:nvSpPr>
        <p:spPr bwMode="auto">
          <a:xfrm>
            <a:off x="685800" y="1385888"/>
            <a:ext cx="8153400" cy="22860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47" name="Rectangle 19"/>
          <p:cNvSpPr>
            <a:spLocks noChangeArrowheads="1"/>
          </p:cNvSpPr>
          <p:nvPr/>
        </p:nvSpPr>
        <p:spPr bwMode="auto">
          <a:xfrm>
            <a:off x="381000" y="6262688"/>
            <a:ext cx="8458200" cy="45720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67348" name="Rectangle 20"/>
          <p:cNvSpPr>
            <a:spLocks noChangeArrowheads="1"/>
          </p:cNvSpPr>
          <p:nvPr/>
        </p:nvSpPr>
        <p:spPr bwMode="auto">
          <a:xfrm>
            <a:off x="381000" y="1385888"/>
            <a:ext cx="8458200" cy="480060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"/>
          <p:cNvSpPr>
            <a:spLocks noChangeArrowheads="1"/>
          </p:cNvSpPr>
          <p:nvPr/>
        </p:nvSpPr>
        <p:spPr bwMode="auto">
          <a:xfrm>
            <a:off x="0" y="3276600"/>
            <a:ext cx="9144000" cy="35814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 flipH="1">
            <a:off x="0" y="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-14288" y="-14288"/>
            <a:ext cx="9144001" cy="6858001"/>
          </a:xfrm>
          <a:prstGeom prst="roundRect">
            <a:avLst>
              <a:gd name="adj" fmla="val 2153"/>
            </a:avLst>
          </a:prstGeom>
          <a:noFill/>
          <a:ln w="1270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304800" y="6205538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>
              <a:solidFill>
                <a:schemeClr val="bg2"/>
              </a:solidFill>
            </a:endParaRPr>
          </a:p>
          <a:p>
            <a:endParaRPr lang="en-US" sz="1200" i="1">
              <a:solidFill>
                <a:schemeClr val="bg2"/>
              </a:solidFill>
            </a:endParaRP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2095500" y="4038600"/>
            <a:ext cx="36391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800" dirty="0" smtClean="0"/>
              <a:t>Digital Logic Design</a:t>
            </a:r>
          </a:p>
          <a:p>
            <a:pPr>
              <a:buClrTx/>
              <a:buFontTx/>
              <a:buNone/>
            </a:pPr>
            <a:r>
              <a:rPr lang="en-US" sz="2800" b="0" dirty="0" smtClean="0"/>
              <a:t>234262</a:t>
            </a:r>
          </a:p>
          <a:p>
            <a:pPr>
              <a:buClrTx/>
              <a:buFontTx/>
              <a:buNone/>
            </a:pPr>
            <a:endParaRPr lang="en-US" sz="2800" dirty="0"/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2093913" y="5131713"/>
            <a:ext cx="20040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200" b="0" dirty="0"/>
              <a:t>Alex </a:t>
            </a:r>
            <a:r>
              <a:rPr lang="en-US" sz="2200" b="0" dirty="0" smtClean="0"/>
              <a:t>Bronstein</a:t>
            </a:r>
            <a:endParaRPr lang="en-US" sz="2200" b="0" dirty="0"/>
          </a:p>
        </p:txBody>
      </p:sp>
      <p:pic>
        <p:nvPicPr>
          <p:cNvPr id="2052" name="Picture 4" descr="Image result for process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23"/>
          <a:stretch/>
        </p:blipFill>
        <p:spPr bwMode="auto">
          <a:xfrm>
            <a:off x="13104" y="-76200"/>
            <a:ext cx="915828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-14288" y="0"/>
            <a:ext cx="9144001" cy="6858000"/>
          </a:xfrm>
          <a:prstGeom prst="roundRect">
            <a:avLst>
              <a:gd name="adj" fmla="val 2153"/>
            </a:avLst>
          </a:prstGeom>
          <a:noFill/>
          <a:ln w="152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090034" y="5969913"/>
            <a:ext cx="368402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200" b="0" dirty="0" smtClean="0"/>
              <a:t>Lecture 7: Multi-Cycle MIPS</a:t>
            </a:r>
            <a:endParaRPr lang="en-US" sz="22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 Box 2"/>
          <p:cNvSpPr txBox="1">
            <a:spLocks noChangeArrowheads="1"/>
          </p:cNvSpPr>
          <p:nvPr/>
        </p:nvSpPr>
        <p:spPr bwMode="auto">
          <a:xfrm>
            <a:off x="326357" y="196850"/>
            <a:ext cx="340990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err="1" smtClean="0"/>
              <a:t>Datapath</a:t>
            </a:r>
            <a:r>
              <a:rPr lang="en-US" sz="2600" dirty="0" smtClean="0"/>
              <a:t> </a:t>
            </a:r>
            <a:r>
              <a:rPr lang="en-US" sz="2600" dirty="0"/>
              <a:t>–</a:t>
            </a:r>
            <a:r>
              <a:rPr lang="en-US" sz="2600" dirty="0" smtClean="0"/>
              <a:t> DECODE</a:t>
            </a:r>
            <a:endParaRPr lang="en-US" sz="2600" dirty="0"/>
          </a:p>
        </p:txBody>
      </p:sp>
      <p:sp>
        <p:nvSpPr>
          <p:cNvPr id="75" name="Rectangle 74"/>
          <p:cNvSpPr/>
          <p:nvPr/>
        </p:nvSpPr>
        <p:spPr bwMode="auto">
          <a:xfrm>
            <a:off x="1234173" y="3200400"/>
            <a:ext cx="185573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977040" y="2622101"/>
            <a:ext cx="365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 smtClean="0"/>
              <a:t>Reg</a:t>
            </a:r>
            <a:endParaRPr lang="en-US" sz="1800" dirty="0" smtClean="0"/>
          </a:p>
          <a:p>
            <a:pPr algn="ctr"/>
            <a:r>
              <a:rPr lang="en-US" sz="1800" dirty="0" smtClean="0"/>
              <a:t>File</a:t>
            </a:r>
            <a:endParaRPr lang="en-US" sz="1800" dirty="0"/>
          </a:p>
        </p:txBody>
      </p:sp>
      <p:sp>
        <p:nvSpPr>
          <p:cNvPr id="79" name="Rectangle 78"/>
          <p:cNvSpPr/>
          <p:nvPr/>
        </p:nvSpPr>
        <p:spPr bwMode="auto">
          <a:xfrm>
            <a:off x="5754479" y="2551421"/>
            <a:ext cx="810273" cy="2133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63697" y="4352493"/>
            <a:ext cx="22217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D</a:t>
            </a:r>
            <a:endParaRPr lang="en-US" sz="1400" b="0" dirty="0"/>
          </a:p>
        </p:txBody>
      </p:sp>
      <p:sp>
        <p:nvSpPr>
          <p:cNvPr id="83" name="TextBox 82"/>
          <p:cNvSpPr txBox="1"/>
          <p:nvPr/>
        </p:nvSpPr>
        <p:spPr>
          <a:xfrm>
            <a:off x="5763697" y="3268544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A1</a:t>
            </a:r>
            <a:endParaRPr lang="en-US" sz="1400" b="0" dirty="0"/>
          </a:p>
        </p:txBody>
      </p:sp>
      <p:sp>
        <p:nvSpPr>
          <p:cNvPr id="84" name="TextBox 83"/>
          <p:cNvSpPr txBox="1"/>
          <p:nvPr/>
        </p:nvSpPr>
        <p:spPr>
          <a:xfrm>
            <a:off x="5763697" y="3604030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A2</a:t>
            </a:r>
            <a:endParaRPr lang="en-US" sz="1400" b="0" dirty="0"/>
          </a:p>
        </p:txBody>
      </p:sp>
      <p:sp>
        <p:nvSpPr>
          <p:cNvPr id="85" name="TextBox 84"/>
          <p:cNvSpPr txBox="1"/>
          <p:nvPr/>
        </p:nvSpPr>
        <p:spPr>
          <a:xfrm>
            <a:off x="5767588" y="3918263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A3</a:t>
            </a:r>
            <a:endParaRPr lang="en-US" sz="1400" b="0" dirty="0"/>
          </a:p>
        </p:txBody>
      </p:sp>
      <p:sp>
        <p:nvSpPr>
          <p:cNvPr id="86" name="TextBox 85"/>
          <p:cNvSpPr txBox="1"/>
          <p:nvPr/>
        </p:nvSpPr>
        <p:spPr>
          <a:xfrm>
            <a:off x="6233571" y="3268432"/>
            <a:ext cx="331181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O1</a:t>
            </a:r>
            <a:endParaRPr lang="en-US" sz="1400" b="0" dirty="0"/>
          </a:p>
        </p:txBody>
      </p:sp>
      <p:sp>
        <p:nvSpPr>
          <p:cNvPr id="87" name="TextBox 86"/>
          <p:cNvSpPr txBox="1"/>
          <p:nvPr/>
        </p:nvSpPr>
        <p:spPr>
          <a:xfrm>
            <a:off x="6233570" y="4250754"/>
            <a:ext cx="331181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O2</a:t>
            </a:r>
            <a:endParaRPr lang="en-US" sz="1400" b="0" dirty="0"/>
          </a:p>
        </p:txBody>
      </p:sp>
      <p:grpSp>
        <p:nvGrpSpPr>
          <p:cNvPr id="88" name="Group 87"/>
          <p:cNvGrpSpPr/>
          <p:nvPr/>
        </p:nvGrpSpPr>
        <p:grpSpPr>
          <a:xfrm>
            <a:off x="8218128" y="2909172"/>
            <a:ext cx="388168" cy="1188720"/>
            <a:chOff x="6078550" y="3124201"/>
            <a:chExt cx="685800" cy="1447800"/>
          </a:xfrm>
        </p:grpSpPr>
        <p:grpSp>
          <p:nvGrpSpPr>
            <p:cNvPr id="89" name="Group 88"/>
            <p:cNvGrpSpPr/>
            <p:nvPr/>
          </p:nvGrpSpPr>
          <p:grpSpPr>
            <a:xfrm rot="16200000">
              <a:off x="5697550" y="3505201"/>
              <a:ext cx="1447800" cy="685800"/>
              <a:chOff x="5410201" y="2590799"/>
              <a:chExt cx="1447800" cy="685800"/>
            </a:xfrm>
          </p:grpSpPr>
          <p:sp>
            <p:nvSpPr>
              <p:cNvPr id="91" name="Flowchart: Manual Operation 90"/>
              <p:cNvSpPr/>
              <p:nvPr/>
            </p:nvSpPr>
            <p:spPr bwMode="auto">
              <a:xfrm>
                <a:off x="5410201" y="2590799"/>
                <a:ext cx="1447800" cy="685800"/>
              </a:xfrm>
              <a:prstGeom prst="flowChartManualOpera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92" name="Isosceles Triangle 91"/>
              <p:cNvSpPr/>
              <p:nvPr/>
            </p:nvSpPr>
            <p:spPr bwMode="auto">
              <a:xfrm rot="10800000">
                <a:off x="5905500" y="2590800"/>
                <a:ext cx="419100" cy="311773"/>
              </a:xfrm>
              <a:prstGeom prst="triangl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93" name="Straight Connector 92"/>
              <p:cNvCxnSpPr>
                <a:stCxn id="92" idx="4"/>
                <a:endCxn id="92" idx="2"/>
              </p:cNvCxnSpPr>
              <p:nvPr/>
            </p:nvCxnSpPr>
            <p:spPr bwMode="auto">
              <a:xfrm>
                <a:off x="5905500" y="2590800"/>
                <a:ext cx="4191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90" name="TextBox 89"/>
            <p:cNvSpPr txBox="1"/>
            <p:nvPr/>
          </p:nvSpPr>
          <p:spPr>
            <a:xfrm>
              <a:off x="6376717" y="3294158"/>
              <a:ext cx="351379" cy="1124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A</a:t>
              </a:r>
            </a:p>
            <a:p>
              <a:pPr algn="ctr"/>
              <a:r>
                <a:rPr lang="en-US" sz="1800" dirty="0" smtClean="0"/>
                <a:t>L</a:t>
              </a:r>
            </a:p>
            <a:p>
              <a:pPr algn="ctr"/>
              <a:r>
                <a:rPr lang="en-US" sz="1800" dirty="0" smtClean="0"/>
                <a:t>U</a:t>
              </a:r>
              <a:endParaRPr lang="en-US" sz="1800" dirty="0"/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2876552" y="2618387"/>
            <a:ext cx="425584" cy="370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MEM</a:t>
            </a:r>
            <a:endParaRPr lang="en-US" sz="1800" dirty="0"/>
          </a:p>
        </p:txBody>
      </p:sp>
      <p:sp>
        <p:nvSpPr>
          <p:cNvPr id="162" name="Rectangle 161"/>
          <p:cNvSpPr/>
          <p:nvPr/>
        </p:nvSpPr>
        <p:spPr bwMode="auto">
          <a:xfrm>
            <a:off x="2688473" y="2541845"/>
            <a:ext cx="810420" cy="214317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688472" y="3512582"/>
            <a:ext cx="212559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</a:t>
            </a:r>
            <a:endParaRPr lang="en-US" sz="1400" b="0" dirty="0"/>
          </a:p>
        </p:txBody>
      </p:sp>
      <p:sp>
        <p:nvSpPr>
          <p:cNvPr id="165" name="TextBox 164"/>
          <p:cNvSpPr txBox="1"/>
          <p:nvPr/>
        </p:nvSpPr>
        <p:spPr>
          <a:xfrm>
            <a:off x="3203699" y="3512582"/>
            <a:ext cx="28148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 O</a:t>
            </a:r>
            <a:endParaRPr lang="en-US" sz="1400" b="0" dirty="0"/>
          </a:p>
        </p:txBody>
      </p:sp>
      <p:sp>
        <p:nvSpPr>
          <p:cNvPr id="160" name="TextBox 159"/>
          <p:cNvSpPr txBox="1"/>
          <p:nvPr/>
        </p:nvSpPr>
        <p:spPr>
          <a:xfrm>
            <a:off x="2690696" y="4250755"/>
            <a:ext cx="22217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D</a:t>
            </a:r>
            <a:endParaRPr lang="en-US" sz="1400" b="0" dirty="0"/>
          </a:p>
        </p:txBody>
      </p:sp>
      <p:sp>
        <p:nvSpPr>
          <p:cNvPr id="197" name="Rectangle 196"/>
          <p:cNvSpPr/>
          <p:nvPr/>
        </p:nvSpPr>
        <p:spPr bwMode="auto">
          <a:xfrm>
            <a:off x="3885380" y="3209335"/>
            <a:ext cx="185573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890518" y="3337803"/>
            <a:ext cx="259045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I</a:t>
            </a:r>
          </a:p>
          <a:p>
            <a:pPr algn="ctr"/>
            <a:r>
              <a:rPr lang="en-US" sz="1800" dirty="0" smtClean="0"/>
              <a:t>R</a:t>
            </a:r>
            <a:endParaRPr lang="en-US" sz="1800" dirty="0"/>
          </a:p>
        </p:txBody>
      </p:sp>
      <p:sp>
        <p:nvSpPr>
          <p:cNvPr id="3" name="Flowchart: Manual Operation 2"/>
          <p:cNvSpPr/>
          <p:nvPr/>
        </p:nvSpPr>
        <p:spPr bwMode="auto">
          <a:xfrm rot="16200000">
            <a:off x="4659690" y="3982413"/>
            <a:ext cx="432924" cy="182438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5" name="Straight Arrow Connector 204"/>
          <p:cNvCxnSpPr>
            <a:stCxn id="75" idx="3"/>
            <a:endCxn id="163" idx="1"/>
          </p:cNvCxnSpPr>
          <p:nvPr/>
        </p:nvCxnSpPr>
        <p:spPr bwMode="auto">
          <a:xfrm>
            <a:off x="1419746" y="3657600"/>
            <a:ext cx="1268726" cy="887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7" name="Straight Arrow Connector 206"/>
          <p:cNvCxnSpPr>
            <a:endCxn id="75" idx="1"/>
          </p:cNvCxnSpPr>
          <p:nvPr/>
        </p:nvCxnSpPr>
        <p:spPr bwMode="auto">
          <a:xfrm flipV="1">
            <a:off x="1032205" y="3657600"/>
            <a:ext cx="201968" cy="40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0" name="Straight Arrow Connector 249"/>
          <p:cNvCxnSpPr>
            <a:stCxn id="165" idx="3"/>
            <a:endCxn id="197" idx="1"/>
          </p:cNvCxnSpPr>
          <p:nvPr/>
        </p:nvCxnSpPr>
        <p:spPr bwMode="auto">
          <a:xfrm>
            <a:off x="3485186" y="3666471"/>
            <a:ext cx="400194" cy="6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5" name="Straight Arrow Connector 254"/>
          <p:cNvCxnSpPr/>
          <p:nvPr/>
        </p:nvCxnSpPr>
        <p:spPr bwMode="auto">
          <a:xfrm flipV="1">
            <a:off x="4067613" y="3660967"/>
            <a:ext cx="247375" cy="1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3" name="Straight Arrow Connector 262"/>
          <p:cNvCxnSpPr>
            <a:endCxn id="83" idx="1"/>
          </p:cNvCxnSpPr>
          <p:nvPr/>
        </p:nvCxnSpPr>
        <p:spPr bwMode="auto">
          <a:xfrm flipV="1">
            <a:off x="4508442" y="3422433"/>
            <a:ext cx="1255255" cy="2958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6" name="Straight Arrow Connector 265"/>
          <p:cNvCxnSpPr>
            <a:endCxn id="84" idx="1"/>
          </p:cNvCxnSpPr>
          <p:nvPr/>
        </p:nvCxnSpPr>
        <p:spPr bwMode="auto">
          <a:xfrm flipV="1">
            <a:off x="4498905" y="3757919"/>
            <a:ext cx="1264792" cy="2480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9" name="Straight Arrow Connector 268"/>
          <p:cNvCxnSpPr>
            <a:stCxn id="3" idx="2"/>
            <a:endCxn id="85" idx="1"/>
          </p:cNvCxnSpPr>
          <p:nvPr/>
        </p:nvCxnSpPr>
        <p:spPr bwMode="auto">
          <a:xfrm flipV="1">
            <a:off x="4967371" y="4072152"/>
            <a:ext cx="800217" cy="14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3" name="Straight Arrow Connector 272"/>
          <p:cNvCxnSpPr/>
          <p:nvPr/>
        </p:nvCxnSpPr>
        <p:spPr bwMode="auto">
          <a:xfrm>
            <a:off x="4501968" y="4156268"/>
            <a:ext cx="282965" cy="265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3" name="Elbow Connector 282"/>
          <p:cNvCxnSpPr/>
          <p:nvPr/>
        </p:nvCxnSpPr>
        <p:spPr bwMode="auto">
          <a:xfrm rot="16200000" flipH="1">
            <a:off x="4605716" y="3795311"/>
            <a:ext cx="216610" cy="141823"/>
          </a:xfrm>
          <a:prstGeom prst="bentConnector3">
            <a:avLst>
              <a:gd name="adj1" fmla="val 9490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292" name="Straight Arrow Connector 291"/>
          <p:cNvCxnSpPr>
            <a:endCxn id="82" idx="1"/>
          </p:cNvCxnSpPr>
          <p:nvPr/>
        </p:nvCxnSpPr>
        <p:spPr bwMode="auto">
          <a:xfrm>
            <a:off x="5589910" y="4504901"/>
            <a:ext cx="173787" cy="14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3" name="Trapezoid 302"/>
          <p:cNvSpPr/>
          <p:nvPr/>
        </p:nvSpPr>
        <p:spPr bwMode="auto">
          <a:xfrm rot="16200000" flipH="1">
            <a:off x="3621450" y="3619745"/>
            <a:ext cx="1595730" cy="174588"/>
          </a:xfrm>
          <a:prstGeom prst="trapezoid">
            <a:avLst>
              <a:gd name="adj" fmla="val 5608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6760923" y="2942769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6766616" y="2951098"/>
            <a:ext cx="259045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S</a:t>
            </a:r>
          </a:p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/>
              <a:t>1</a:t>
            </a:r>
            <a:endParaRPr lang="en-US" sz="1800" dirty="0" smtClean="0"/>
          </a:p>
        </p:txBody>
      </p:sp>
      <p:sp>
        <p:nvSpPr>
          <p:cNvPr id="309" name="Rectangle 308"/>
          <p:cNvSpPr/>
          <p:nvPr/>
        </p:nvSpPr>
        <p:spPr bwMode="auto">
          <a:xfrm>
            <a:off x="6758011" y="3923021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0" name="TextBox 309"/>
          <p:cNvSpPr txBox="1"/>
          <p:nvPr/>
        </p:nvSpPr>
        <p:spPr>
          <a:xfrm>
            <a:off x="6763704" y="3931350"/>
            <a:ext cx="259045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S</a:t>
            </a:r>
          </a:p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/>
              <a:t>2</a:t>
            </a:r>
          </a:p>
        </p:txBody>
      </p:sp>
      <p:sp>
        <p:nvSpPr>
          <p:cNvPr id="317" name="Flowchart: Manual Operation 316"/>
          <p:cNvSpPr/>
          <p:nvPr/>
        </p:nvSpPr>
        <p:spPr bwMode="auto">
          <a:xfrm rot="16200000">
            <a:off x="6817381" y="3034006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20" name="Straight Arrow Connector 319"/>
          <p:cNvCxnSpPr/>
          <p:nvPr/>
        </p:nvCxnSpPr>
        <p:spPr bwMode="auto">
          <a:xfrm flipV="1">
            <a:off x="6961272" y="3399968"/>
            <a:ext cx="24737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2" name="Straight Arrow Connector 321"/>
          <p:cNvCxnSpPr/>
          <p:nvPr/>
        </p:nvCxnSpPr>
        <p:spPr bwMode="auto">
          <a:xfrm flipV="1">
            <a:off x="6553203" y="3431859"/>
            <a:ext cx="213412" cy="2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4" name="Straight Arrow Connector 323"/>
          <p:cNvCxnSpPr/>
          <p:nvPr/>
        </p:nvCxnSpPr>
        <p:spPr bwMode="auto">
          <a:xfrm flipV="1">
            <a:off x="6547655" y="4411572"/>
            <a:ext cx="213412" cy="2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6" name="Elbow Connector 325"/>
          <p:cNvCxnSpPr/>
          <p:nvPr/>
        </p:nvCxnSpPr>
        <p:spPr bwMode="auto">
          <a:xfrm rot="16200000" flipV="1">
            <a:off x="1352828" y="2981644"/>
            <a:ext cx="1338840" cy="1929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328" name="Elbow Connector 327"/>
          <p:cNvCxnSpPr/>
          <p:nvPr/>
        </p:nvCxnSpPr>
        <p:spPr bwMode="auto">
          <a:xfrm>
            <a:off x="2015237" y="2313189"/>
            <a:ext cx="5189288" cy="547419"/>
          </a:xfrm>
          <a:prstGeom prst="bentConnector3">
            <a:avLst>
              <a:gd name="adj1" fmla="val 9349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1" name="Flowchart: Manual Operation 330"/>
          <p:cNvSpPr/>
          <p:nvPr/>
        </p:nvSpPr>
        <p:spPr bwMode="auto">
          <a:xfrm rot="16200000">
            <a:off x="7400445" y="4526173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32" name="Straight Arrow Connector 331"/>
          <p:cNvCxnSpPr/>
          <p:nvPr/>
        </p:nvCxnSpPr>
        <p:spPr bwMode="auto">
          <a:xfrm>
            <a:off x="6942891" y="4411572"/>
            <a:ext cx="851313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4" name="Straight Arrow Connector 333"/>
          <p:cNvCxnSpPr>
            <a:endCxn id="331" idx="0"/>
          </p:cNvCxnSpPr>
          <p:nvPr/>
        </p:nvCxnSpPr>
        <p:spPr bwMode="auto">
          <a:xfrm>
            <a:off x="7312007" y="4626991"/>
            <a:ext cx="482197" cy="72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6" name="Straight Arrow Connector 335"/>
          <p:cNvCxnSpPr/>
          <p:nvPr/>
        </p:nvCxnSpPr>
        <p:spPr bwMode="auto">
          <a:xfrm>
            <a:off x="7547506" y="4879158"/>
            <a:ext cx="24669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1" name="TextBox 340"/>
          <p:cNvSpPr txBox="1"/>
          <p:nvPr/>
        </p:nvSpPr>
        <p:spPr>
          <a:xfrm>
            <a:off x="7355787" y="4724400"/>
            <a:ext cx="191719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4</a:t>
            </a:r>
            <a:endParaRPr lang="en-US" sz="1400" b="0" dirty="0"/>
          </a:p>
        </p:txBody>
      </p:sp>
      <p:cxnSp>
        <p:nvCxnSpPr>
          <p:cNvPr id="357" name="Elbow Connector 356"/>
          <p:cNvCxnSpPr>
            <a:stCxn id="376" idx="3"/>
          </p:cNvCxnSpPr>
          <p:nvPr/>
        </p:nvCxnSpPr>
        <p:spPr bwMode="auto">
          <a:xfrm flipV="1">
            <a:off x="6386507" y="4619226"/>
            <a:ext cx="925499" cy="1203817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63" name="Elbow Connector 362"/>
          <p:cNvCxnSpPr/>
          <p:nvPr/>
        </p:nvCxnSpPr>
        <p:spPr bwMode="auto">
          <a:xfrm rot="5400000">
            <a:off x="6702455" y="4804919"/>
            <a:ext cx="787252" cy="56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/>
          </a:ln>
          <a:effectLst/>
        </p:spPr>
      </p:cxnSp>
      <p:cxnSp>
        <p:nvCxnSpPr>
          <p:cNvPr id="368" name="Elbow Connector 367"/>
          <p:cNvCxnSpPr>
            <a:endCxn id="160" idx="1"/>
          </p:cNvCxnSpPr>
          <p:nvPr/>
        </p:nvCxnSpPr>
        <p:spPr bwMode="auto">
          <a:xfrm rot="10800000">
            <a:off x="2690697" y="4404644"/>
            <a:ext cx="4413383" cy="794180"/>
          </a:xfrm>
          <a:prstGeom prst="bentConnector3">
            <a:avLst>
              <a:gd name="adj1" fmla="val 10518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6" name="TextBox 375"/>
          <p:cNvSpPr txBox="1"/>
          <p:nvPr/>
        </p:nvSpPr>
        <p:spPr>
          <a:xfrm>
            <a:off x="5961391" y="5669154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SX</a:t>
            </a:r>
            <a:endParaRPr lang="en-US" sz="1400" b="0" dirty="0"/>
          </a:p>
        </p:txBody>
      </p:sp>
      <p:sp>
        <p:nvSpPr>
          <p:cNvPr id="377" name="Rectangle 376"/>
          <p:cNvSpPr/>
          <p:nvPr/>
        </p:nvSpPr>
        <p:spPr bwMode="auto">
          <a:xfrm>
            <a:off x="5949478" y="5657805"/>
            <a:ext cx="448942" cy="3191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3" name="Rectangle 382"/>
          <p:cNvSpPr/>
          <p:nvPr/>
        </p:nvSpPr>
        <p:spPr bwMode="auto">
          <a:xfrm>
            <a:off x="5310753" y="4147939"/>
            <a:ext cx="267364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>
            <a:off x="5328910" y="4156268"/>
            <a:ext cx="310341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 smtClean="0"/>
              <a:t>W</a:t>
            </a:r>
          </a:p>
          <a:p>
            <a:pPr algn="ctr"/>
            <a:r>
              <a:rPr lang="en-US" sz="1800" dirty="0"/>
              <a:t>D</a:t>
            </a:r>
          </a:p>
        </p:txBody>
      </p:sp>
      <p:cxnSp>
        <p:nvCxnSpPr>
          <p:cNvPr id="397" name="Elbow Connector 396"/>
          <p:cNvCxnSpPr/>
          <p:nvPr/>
        </p:nvCxnSpPr>
        <p:spPr bwMode="auto">
          <a:xfrm rot="16200000" flipH="1">
            <a:off x="3840500" y="5020434"/>
            <a:ext cx="1470550" cy="134667"/>
          </a:xfrm>
          <a:prstGeom prst="bentConnector3">
            <a:avLst>
              <a:gd name="adj1" fmla="val -27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0" name="Straight Connector 399"/>
          <p:cNvCxnSpPr>
            <a:endCxn id="376" idx="1"/>
          </p:cNvCxnSpPr>
          <p:nvPr/>
        </p:nvCxnSpPr>
        <p:spPr bwMode="auto">
          <a:xfrm>
            <a:off x="4643109" y="5819743"/>
            <a:ext cx="1318282" cy="33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4" name="Straight Arrow Connector 403"/>
          <p:cNvCxnSpPr>
            <a:stCxn id="317" idx="2"/>
          </p:cNvCxnSpPr>
          <p:nvPr/>
        </p:nvCxnSpPr>
        <p:spPr bwMode="auto">
          <a:xfrm>
            <a:off x="7414222" y="3135547"/>
            <a:ext cx="814793" cy="705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0" name="Elbow Connector 409"/>
          <p:cNvCxnSpPr>
            <a:stCxn id="331" idx="2"/>
          </p:cNvCxnSpPr>
          <p:nvPr/>
        </p:nvCxnSpPr>
        <p:spPr bwMode="auto">
          <a:xfrm flipV="1">
            <a:off x="7997286" y="3911807"/>
            <a:ext cx="220842" cy="715907"/>
          </a:xfrm>
          <a:prstGeom prst="bentConnector4">
            <a:avLst>
              <a:gd name="adj1" fmla="val 44362"/>
              <a:gd name="adj2" fmla="val 10060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4" name="Elbow Connector 413"/>
          <p:cNvCxnSpPr>
            <a:stCxn id="91" idx="2"/>
          </p:cNvCxnSpPr>
          <p:nvPr/>
        </p:nvCxnSpPr>
        <p:spPr bwMode="auto">
          <a:xfrm>
            <a:off x="8606296" y="3503532"/>
            <a:ext cx="221433" cy="2629289"/>
          </a:xfrm>
          <a:prstGeom prst="bentConnector4">
            <a:avLst>
              <a:gd name="adj1" fmla="val 103237"/>
              <a:gd name="adj2" fmla="val 5369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6" name="Elbow Connector 415"/>
          <p:cNvCxnSpPr/>
          <p:nvPr/>
        </p:nvCxnSpPr>
        <p:spPr bwMode="auto">
          <a:xfrm rot="10800000">
            <a:off x="1032205" y="3666471"/>
            <a:ext cx="7806996" cy="2466353"/>
          </a:xfrm>
          <a:prstGeom prst="bentConnector3">
            <a:avLst>
              <a:gd name="adj1" fmla="val 9984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21" name="TextBox 420"/>
          <p:cNvSpPr txBox="1"/>
          <p:nvPr/>
        </p:nvSpPr>
        <p:spPr>
          <a:xfrm rot="16200000">
            <a:off x="8369000" y="3719893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err="1" smtClean="0">
                <a:latin typeface="+mj-lt"/>
                <a:cs typeface="Courier New" panose="02070309020205020404" pitchFamily="49" charset="0"/>
              </a:rPr>
              <a:t>ALUout</a:t>
            </a:r>
            <a:endParaRPr lang="en-US" sz="1200" b="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5" name="TextBox 424"/>
          <p:cNvSpPr txBox="1"/>
          <p:nvPr/>
        </p:nvSpPr>
        <p:spPr>
          <a:xfrm>
            <a:off x="4584343" y="4309330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IR[IM]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7" name="TextBox 426"/>
          <p:cNvSpPr txBox="1"/>
          <p:nvPr/>
        </p:nvSpPr>
        <p:spPr>
          <a:xfrm>
            <a:off x="4443849" y="3163323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IR[s]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8" name="TextBox 427"/>
          <p:cNvSpPr txBox="1"/>
          <p:nvPr/>
        </p:nvSpPr>
        <p:spPr>
          <a:xfrm>
            <a:off x="4432740" y="3505192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IR[t]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9" name="TextBox 428"/>
          <p:cNvSpPr txBox="1"/>
          <p:nvPr/>
        </p:nvSpPr>
        <p:spPr>
          <a:xfrm>
            <a:off x="4323694" y="3927597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IR[d]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431" name="Elbow Connector 430"/>
          <p:cNvCxnSpPr/>
          <p:nvPr/>
        </p:nvCxnSpPr>
        <p:spPr bwMode="auto">
          <a:xfrm rot="5400000" flipH="1" flipV="1">
            <a:off x="4457914" y="5279982"/>
            <a:ext cx="1219200" cy="486478"/>
          </a:xfrm>
          <a:prstGeom prst="bentConnector3">
            <a:avLst>
              <a:gd name="adj1" fmla="val 10026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445" name="TextBox 444"/>
          <p:cNvSpPr txBox="1"/>
          <p:nvPr/>
        </p:nvSpPr>
        <p:spPr>
          <a:xfrm>
            <a:off x="4803832" y="3899525"/>
            <a:ext cx="220573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0" dirty="0" smtClean="0"/>
              <a:t>M</a:t>
            </a:r>
          </a:p>
          <a:p>
            <a:pPr algn="ctr">
              <a:lnSpc>
                <a:spcPts val="1200"/>
              </a:lnSpc>
            </a:pPr>
            <a:r>
              <a:rPr lang="en-US" sz="1200" b="0" dirty="0" smtClean="0"/>
              <a:t>3</a:t>
            </a:r>
            <a:endParaRPr lang="en-US" sz="1200" b="0" dirty="0"/>
          </a:p>
        </p:txBody>
      </p:sp>
      <p:sp>
        <p:nvSpPr>
          <p:cNvPr id="447" name="TextBox 446"/>
          <p:cNvSpPr txBox="1"/>
          <p:nvPr/>
        </p:nvSpPr>
        <p:spPr>
          <a:xfrm>
            <a:off x="7238162" y="2901876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5</a:t>
            </a:r>
            <a:endParaRPr lang="en-US" sz="1200" b="0" dirty="0"/>
          </a:p>
        </p:txBody>
      </p:sp>
      <p:sp>
        <p:nvSpPr>
          <p:cNvPr id="448" name="TextBox 447"/>
          <p:cNvSpPr txBox="1"/>
          <p:nvPr/>
        </p:nvSpPr>
        <p:spPr>
          <a:xfrm>
            <a:off x="7819597" y="4413698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6</a:t>
            </a:r>
            <a:endParaRPr lang="en-US" sz="1200" b="0" dirty="0"/>
          </a:p>
        </p:txBody>
      </p:sp>
      <p:sp>
        <p:nvSpPr>
          <p:cNvPr id="116" name="TextBox 115"/>
          <p:cNvSpPr txBox="1"/>
          <p:nvPr/>
        </p:nvSpPr>
        <p:spPr>
          <a:xfrm>
            <a:off x="1242299" y="3328863"/>
            <a:ext cx="259045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P</a:t>
            </a:r>
          </a:p>
          <a:p>
            <a:pPr algn="ctr"/>
            <a:r>
              <a:rPr lang="en-US" sz="1800" dirty="0" smtClean="0"/>
              <a:t>C</a:t>
            </a:r>
            <a:endParaRPr lang="en-US" sz="1800" dirty="0"/>
          </a:p>
        </p:txBody>
      </p:sp>
      <p:sp>
        <p:nvSpPr>
          <p:cNvPr id="76" name="TextBox 75"/>
          <p:cNvSpPr txBox="1"/>
          <p:nvPr/>
        </p:nvSpPr>
        <p:spPr>
          <a:xfrm>
            <a:off x="1876389" y="1293194"/>
            <a:ext cx="1059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DECODE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004970" y="1155915"/>
            <a:ext cx="3657600" cy="6400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116456" y="1299077"/>
            <a:ext cx="1712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SR1 </a:t>
            </a:r>
            <a:r>
              <a:rPr lang="en-US" sz="1600" b="0" dirty="0">
                <a:cs typeface="Courier New" panose="02070309020205020404" pitchFamily="49" charset="0"/>
              </a:rPr>
              <a:t>←</a:t>
            </a:r>
            <a:r>
              <a:rPr lang="en-US" sz="1600" b="0" dirty="0" smtClean="0">
                <a:sym typeface="Wingdings" panose="05000000000000000000" pitchFamily="2" charset="2"/>
              </a:rPr>
              <a:t> REG[</a:t>
            </a:r>
            <a:r>
              <a:rPr lang="en-US" sz="1600" b="0" dirty="0" err="1" smtClean="0">
                <a:sym typeface="Wingdings" panose="05000000000000000000" pitchFamily="2" charset="2"/>
              </a:rPr>
              <a:t>Rs</a:t>
            </a:r>
            <a:r>
              <a:rPr lang="en-US" sz="1600" b="0" dirty="0" smtClean="0">
                <a:sym typeface="Wingdings" panose="05000000000000000000" pitchFamily="2" charset="2"/>
              </a:rPr>
              <a:t>]</a:t>
            </a:r>
            <a:endParaRPr lang="en-US" sz="1600" b="0" dirty="0"/>
          </a:p>
        </p:txBody>
      </p:sp>
      <p:sp>
        <p:nvSpPr>
          <p:cNvPr id="81" name="TextBox 80"/>
          <p:cNvSpPr txBox="1"/>
          <p:nvPr/>
        </p:nvSpPr>
        <p:spPr>
          <a:xfrm>
            <a:off x="4967371" y="1299077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SR2 </a:t>
            </a:r>
            <a:r>
              <a:rPr lang="en-US" sz="1600" b="0" dirty="0" smtClean="0">
                <a:cs typeface="Courier New" panose="02070309020205020404" pitchFamily="49" charset="0"/>
              </a:rPr>
              <a:t>←</a:t>
            </a:r>
            <a:r>
              <a:rPr lang="en-US" sz="1600" b="0" dirty="0" smtClean="0">
                <a:sym typeface="Wingdings" panose="05000000000000000000" pitchFamily="2" charset="2"/>
              </a:rPr>
              <a:t> REG[</a:t>
            </a:r>
            <a:r>
              <a:rPr lang="en-US" sz="1600" b="0" dirty="0" err="1" smtClean="0">
                <a:sym typeface="Wingdings" panose="05000000000000000000" pitchFamily="2" charset="2"/>
              </a:rPr>
              <a:t>Rt</a:t>
            </a:r>
            <a:r>
              <a:rPr lang="en-US" sz="1600" b="0" dirty="0" smtClean="0">
                <a:sym typeface="Wingdings" panose="05000000000000000000" pitchFamily="2" charset="2"/>
              </a:rPr>
              <a:t>]</a:t>
            </a:r>
            <a:endParaRPr lang="en-US" sz="1600" b="0" dirty="0"/>
          </a:p>
        </p:txBody>
      </p:sp>
      <p:cxnSp>
        <p:nvCxnSpPr>
          <p:cNvPr id="94" name="Elbow Connector 93"/>
          <p:cNvCxnSpPr>
            <a:stCxn id="95" idx="2"/>
          </p:cNvCxnSpPr>
          <p:nvPr/>
        </p:nvCxnSpPr>
        <p:spPr bwMode="auto">
          <a:xfrm rot="5400000">
            <a:off x="6441216" y="2579491"/>
            <a:ext cx="733933" cy="50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6377867" y="1905000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C000"/>
                </a:solidFill>
                <a:latin typeface="+mj-lt"/>
                <a:cs typeface="Courier New" panose="02070309020205020404" pitchFamily="49" charset="0"/>
              </a:rPr>
              <a:t>SR1</a:t>
            </a:r>
            <a:r>
              <a:rPr lang="en-US" sz="1400" b="0" baseline="-25000" dirty="0" smtClean="0">
                <a:solidFill>
                  <a:srgbClr val="FFC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400" b="0" baseline="-25000" dirty="0">
              <a:solidFill>
                <a:srgbClr val="FFC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418689" y="6267821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C000"/>
                </a:solidFill>
                <a:latin typeface="+mj-lt"/>
                <a:cs typeface="Courier New" panose="02070309020205020404" pitchFamily="49" charset="0"/>
              </a:rPr>
              <a:t>SR2</a:t>
            </a:r>
            <a:r>
              <a:rPr lang="en-US" sz="1400" b="0" baseline="-25000" dirty="0" smtClean="0">
                <a:solidFill>
                  <a:srgbClr val="FFC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400" b="0" baseline="-25000" dirty="0">
              <a:solidFill>
                <a:srgbClr val="FFC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00" name="Elbow Connector 99"/>
          <p:cNvCxnSpPr>
            <a:stCxn id="99" idx="0"/>
            <a:endCxn id="309" idx="2"/>
          </p:cNvCxnSpPr>
          <p:nvPr/>
        </p:nvCxnSpPr>
        <p:spPr bwMode="auto">
          <a:xfrm rot="5400000" flipH="1" flipV="1">
            <a:off x="6134827" y="5551850"/>
            <a:ext cx="1430400" cy="1542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9394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 Box 2"/>
          <p:cNvSpPr txBox="1">
            <a:spLocks noChangeArrowheads="1"/>
          </p:cNvSpPr>
          <p:nvPr/>
        </p:nvSpPr>
        <p:spPr bwMode="auto">
          <a:xfrm>
            <a:off x="326357" y="196850"/>
            <a:ext cx="474521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err="1" smtClean="0"/>
              <a:t>Datapath</a:t>
            </a:r>
            <a:r>
              <a:rPr lang="en-US" sz="2600" dirty="0" smtClean="0"/>
              <a:t> – EXECUTE 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sz="2600" dirty="0" smtClean="0"/>
              <a:t> (1)</a:t>
            </a:r>
            <a:endParaRPr lang="en-US" sz="2600" dirty="0"/>
          </a:p>
        </p:txBody>
      </p:sp>
      <p:sp>
        <p:nvSpPr>
          <p:cNvPr id="75" name="Rectangle 74"/>
          <p:cNvSpPr/>
          <p:nvPr/>
        </p:nvSpPr>
        <p:spPr bwMode="auto">
          <a:xfrm>
            <a:off x="1234173" y="3200400"/>
            <a:ext cx="185573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977040" y="2622101"/>
            <a:ext cx="365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 smtClean="0"/>
              <a:t>Reg</a:t>
            </a:r>
            <a:endParaRPr lang="en-US" sz="1800" dirty="0" smtClean="0"/>
          </a:p>
          <a:p>
            <a:pPr algn="ctr"/>
            <a:r>
              <a:rPr lang="en-US" sz="1800" dirty="0" smtClean="0"/>
              <a:t>File</a:t>
            </a:r>
            <a:endParaRPr lang="en-US" sz="1800" dirty="0"/>
          </a:p>
        </p:txBody>
      </p:sp>
      <p:sp>
        <p:nvSpPr>
          <p:cNvPr id="79" name="Rectangle 78"/>
          <p:cNvSpPr/>
          <p:nvPr/>
        </p:nvSpPr>
        <p:spPr bwMode="auto">
          <a:xfrm>
            <a:off x="5754479" y="2551421"/>
            <a:ext cx="810273" cy="2133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63697" y="4352493"/>
            <a:ext cx="22217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D</a:t>
            </a:r>
            <a:endParaRPr lang="en-US" sz="1400" b="0" dirty="0"/>
          </a:p>
        </p:txBody>
      </p:sp>
      <p:sp>
        <p:nvSpPr>
          <p:cNvPr id="83" name="TextBox 82"/>
          <p:cNvSpPr txBox="1"/>
          <p:nvPr/>
        </p:nvSpPr>
        <p:spPr>
          <a:xfrm>
            <a:off x="5763697" y="3268544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A1</a:t>
            </a:r>
            <a:endParaRPr lang="en-US" sz="1400" b="0" dirty="0"/>
          </a:p>
        </p:txBody>
      </p:sp>
      <p:sp>
        <p:nvSpPr>
          <p:cNvPr id="84" name="TextBox 83"/>
          <p:cNvSpPr txBox="1"/>
          <p:nvPr/>
        </p:nvSpPr>
        <p:spPr>
          <a:xfrm>
            <a:off x="5763697" y="3604030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A2</a:t>
            </a:r>
            <a:endParaRPr lang="en-US" sz="1400" b="0" dirty="0"/>
          </a:p>
        </p:txBody>
      </p:sp>
      <p:sp>
        <p:nvSpPr>
          <p:cNvPr id="85" name="TextBox 84"/>
          <p:cNvSpPr txBox="1"/>
          <p:nvPr/>
        </p:nvSpPr>
        <p:spPr>
          <a:xfrm>
            <a:off x="5767588" y="3918263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A3</a:t>
            </a:r>
            <a:endParaRPr lang="en-US" sz="1400" b="0" dirty="0"/>
          </a:p>
        </p:txBody>
      </p:sp>
      <p:sp>
        <p:nvSpPr>
          <p:cNvPr id="86" name="TextBox 85"/>
          <p:cNvSpPr txBox="1"/>
          <p:nvPr/>
        </p:nvSpPr>
        <p:spPr>
          <a:xfrm>
            <a:off x="6233571" y="3268432"/>
            <a:ext cx="331181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O1</a:t>
            </a:r>
            <a:endParaRPr lang="en-US" sz="1400" b="0" dirty="0"/>
          </a:p>
        </p:txBody>
      </p:sp>
      <p:sp>
        <p:nvSpPr>
          <p:cNvPr id="87" name="TextBox 86"/>
          <p:cNvSpPr txBox="1"/>
          <p:nvPr/>
        </p:nvSpPr>
        <p:spPr>
          <a:xfrm>
            <a:off x="6233570" y="4250754"/>
            <a:ext cx="331181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O2</a:t>
            </a:r>
            <a:endParaRPr lang="en-US" sz="1400" b="0" dirty="0"/>
          </a:p>
        </p:txBody>
      </p:sp>
      <p:grpSp>
        <p:nvGrpSpPr>
          <p:cNvPr id="88" name="Group 87"/>
          <p:cNvGrpSpPr/>
          <p:nvPr/>
        </p:nvGrpSpPr>
        <p:grpSpPr>
          <a:xfrm>
            <a:off x="8218128" y="2909172"/>
            <a:ext cx="388168" cy="1188720"/>
            <a:chOff x="6078550" y="3124201"/>
            <a:chExt cx="685800" cy="1447800"/>
          </a:xfrm>
        </p:grpSpPr>
        <p:grpSp>
          <p:nvGrpSpPr>
            <p:cNvPr id="89" name="Group 88"/>
            <p:cNvGrpSpPr/>
            <p:nvPr/>
          </p:nvGrpSpPr>
          <p:grpSpPr>
            <a:xfrm rot="16200000">
              <a:off x="5697550" y="3505201"/>
              <a:ext cx="1447800" cy="685800"/>
              <a:chOff x="5410201" y="2590799"/>
              <a:chExt cx="1447800" cy="685800"/>
            </a:xfrm>
          </p:grpSpPr>
          <p:sp>
            <p:nvSpPr>
              <p:cNvPr id="91" name="Flowchart: Manual Operation 90"/>
              <p:cNvSpPr/>
              <p:nvPr/>
            </p:nvSpPr>
            <p:spPr bwMode="auto">
              <a:xfrm>
                <a:off x="5410201" y="2590799"/>
                <a:ext cx="1447800" cy="685800"/>
              </a:xfrm>
              <a:prstGeom prst="flowChartManualOpera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92" name="Isosceles Triangle 91"/>
              <p:cNvSpPr/>
              <p:nvPr/>
            </p:nvSpPr>
            <p:spPr bwMode="auto">
              <a:xfrm rot="10800000">
                <a:off x="5905500" y="2590800"/>
                <a:ext cx="419100" cy="311773"/>
              </a:xfrm>
              <a:prstGeom prst="triangl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93" name="Straight Connector 92"/>
              <p:cNvCxnSpPr>
                <a:stCxn id="92" idx="4"/>
                <a:endCxn id="92" idx="2"/>
              </p:cNvCxnSpPr>
              <p:nvPr/>
            </p:nvCxnSpPr>
            <p:spPr bwMode="auto">
              <a:xfrm>
                <a:off x="5905500" y="2590800"/>
                <a:ext cx="4191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90" name="TextBox 89"/>
            <p:cNvSpPr txBox="1"/>
            <p:nvPr/>
          </p:nvSpPr>
          <p:spPr>
            <a:xfrm>
              <a:off x="6376717" y="3294158"/>
              <a:ext cx="351379" cy="1124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A</a:t>
              </a:r>
            </a:p>
            <a:p>
              <a:pPr algn="ctr"/>
              <a:r>
                <a:rPr lang="en-US" sz="1800" dirty="0" smtClean="0"/>
                <a:t>L</a:t>
              </a:r>
            </a:p>
            <a:p>
              <a:pPr algn="ctr"/>
              <a:r>
                <a:rPr lang="en-US" sz="1800" dirty="0" smtClean="0"/>
                <a:t>U</a:t>
              </a:r>
              <a:endParaRPr lang="en-US" sz="1800" dirty="0"/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2876552" y="2618387"/>
            <a:ext cx="425584" cy="370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MEM</a:t>
            </a:r>
            <a:endParaRPr lang="en-US" sz="1800" dirty="0"/>
          </a:p>
        </p:txBody>
      </p:sp>
      <p:sp>
        <p:nvSpPr>
          <p:cNvPr id="162" name="Rectangle 161"/>
          <p:cNvSpPr/>
          <p:nvPr/>
        </p:nvSpPr>
        <p:spPr bwMode="auto">
          <a:xfrm>
            <a:off x="2688473" y="2541845"/>
            <a:ext cx="810420" cy="214317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688472" y="3512582"/>
            <a:ext cx="212559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</a:t>
            </a:r>
            <a:endParaRPr lang="en-US" sz="1400" b="0" dirty="0"/>
          </a:p>
        </p:txBody>
      </p:sp>
      <p:sp>
        <p:nvSpPr>
          <p:cNvPr id="165" name="TextBox 164"/>
          <p:cNvSpPr txBox="1"/>
          <p:nvPr/>
        </p:nvSpPr>
        <p:spPr>
          <a:xfrm>
            <a:off x="3203699" y="3512582"/>
            <a:ext cx="28148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 O</a:t>
            </a:r>
            <a:endParaRPr lang="en-US" sz="1400" b="0" dirty="0"/>
          </a:p>
        </p:txBody>
      </p:sp>
      <p:sp>
        <p:nvSpPr>
          <p:cNvPr id="160" name="TextBox 159"/>
          <p:cNvSpPr txBox="1"/>
          <p:nvPr/>
        </p:nvSpPr>
        <p:spPr>
          <a:xfrm>
            <a:off x="2690696" y="4250755"/>
            <a:ext cx="22217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D</a:t>
            </a:r>
            <a:endParaRPr lang="en-US" sz="1400" b="0" dirty="0"/>
          </a:p>
        </p:txBody>
      </p:sp>
      <p:sp>
        <p:nvSpPr>
          <p:cNvPr id="197" name="Rectangle 196"/>
          <p:cNvSpPr/>
          <p:nvPr/>
        </p:nvSpPr>
        <p:spPr bwMode="auto">
          <a:xfrm>
            <a:off x="3885380" y="3209335"/>
            <a:ext cx="185573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890518" y="3337803"/>
            <a:ext cx="259045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I</a:t>
            </a:r>
          </a:p>
          <a:p>
            <a:pPr algn="ctr"/>
            <a:r>
              <a:rPr lang="en-US" sz="1800" dirty="0" smtClean="0"/>
              <a:t>R</a:t>
            </a:r>
            <a:endParaRPr lang="en-US" sz="1800" dirty="0"/>
          </a:p>
        </p:txBody>
      </p:sp>
      <p:sp>
        <p:nvSpPr>
          <p:cNvPr id="3" name="Flowchart: Manual Operation 2"/>
          <p:cNvSpPr/>
          <p:nvPr/>
        </p:nvSpPr>
        <p:spPr bwMode="auto">
          <a:xfrm rot="16200000">
            <a:off x="4659690" y="3982413"/>
            <a:ext cx="432924" cy="182438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5" name="Straight Arrow Connector 204"/>
          <p:cNvCxnSpPr>
            <a:stCxn id="75" idx="3"/>
            <a:endCxn id="163" idx="1"/>
          </p:cNvCxnSpPr>
          <p:nvPr/>
        </p:nvCxnSpPr>
        <p:spPr bwMode="auto">
          <a:xfrm>
            <a:off x="1419746" y="3657600"/>
            <a:ext cx="1268726" cy="887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7" name="Straight Arrow Connector 206"/>
          <p:cNvCxnSpPr>
            <a:endCxn id="75" idx="1"/>
          </p:cNvCxnSpPr>
          <p:nvPr/>
        </p:nvCxnSpPr>
        <p:spPr bwMode="auto">
          <a:xfrm flipV="1">
            <a:off x="1032205" y="3657600"/>
            <a:ext cx="201968" cy="40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0" name="Straight Arrow Connector 249"/>
          <p:cNvCxnSpPr>
            <a:stCxn id="165" idx="3"/>
            <a:endCxn id="197" idx="1"/>
          </p:cNvCxnSpPr>
          <p:nvPr/>
        </p:nvCxnSpPr>
        <p:spPr bwMode="auto">
          <a:xfrm>
            <a:off x="3485186" y="3666471"/>
            <a:ext cx="400194" cy="6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5" name="Straight Arrow Connector 254"/>
          <p:cNvCxnSpPr/>
          <p:nvPr/>
        </p:nvCxnSpPr>
        <p:spPr bwMode="auto">
          <a:xfrm flipV="1">
            <a:off x="4067613" y="3660967"/>
            <a:ext cx="24737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3" name="Straight Arrow Connector 262"/>
          <p:cNvCxnSpPr>
            <a:endCxn id="83" idx="1"/>
          </p:cNvCxnSpPr>
          <p:nvPr/>
        </p:nvCxnSpPr>
        <p:spPr bwMode="auto">
          <a:xfrm flipV="1">
            <a:off x="4508442" y="3422433"/>
            <a:ext cx="1255255" cy="295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6" name="Straight Arrow Connector 265"/>
          <p:cNvCxnSpPr>
            <a:endCxn id="84" idx="1"/>
          </p:cNvCxnSpPr>
          <p:nvPr/>
        </p:nvCxnSpPr>
        <p:spPr bwMode="auto">
          <a:xfrm flipV="1">
            <a:off x="4498905" y="3757919"/>
            <a:ext cx="1264792" cy="24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9" name="Straight Arrow Connector 268"/>
          <p:cNvCxnSpPr>
            <a:stCxn id="3" idx="2"/>
            <a:endCxn id="85" idx="1"/>
          </p:cNvCxnSpPr>
          <p:nvPr/>
        </p:nvCxnSpPr>
        <p:spPr bwMode="auto">
          <a:xfrm flipV="1">
            <a:off x="4967371" y="4072152"/>
            <a:ext cx="800217" cy="14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3" name="Straight Arrow Connector 272"/>
          <p:cNvCxnSpPr/>
          <p:nvPr/>
        </p:nvCxnSpPr>
        <p:spPr bwMode="auto">
          <a:xfrm>
            <a:off x="4501968" y="4156268"/>
            <a:ext cx="282965" cy="265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3" name="Elbow Connector 282"/>
          <p:cNvCxnSpPr/>
          <p:nvPr/>
        </p:nvCxnSpPr>
        <p:spPr bwMode="auto">
          <a:xfrm rot="16200000" flipH="1">
            <a:off x="4605716" y="3795311"/>
            <a:ext cx="216610" cy="141823"/>
          </a:xfrm>
          <a:prstGeom prst="bentConnector3">
            <a:avLst>
              <a:gd name="adj1" fmla="val 9490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292" name="Straight Arrow Connector 291"/>
          <p:cNvCxnSpPr>
            <a:endCxn id="82" idx="1"/>
          </p:cNvCxnSpPr>
          <p:nvPr/>
        </p:nvCxnSpPr>
        <p:spPr bwMode="auto">
          <a:xfrm>
            <a:off x="5589910" y="4504901"/>
            <a:ext cx="173787" cy="14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3" name="Trapezoid 302"/>
          <p:cNvSpPr/>
          <p:nvPr/>
        </p:nvSpPr>
        <p:spPr bwMode="auto">
          <a:xfrm rot="16200000" flipH="1">
            <a:off x="3621450" y="3619745"/>
            <a:ext cx="1595730" cy="174588"/>
          </a:xfrm>
          <a:prstGeom prst="trapezoid">
            <a:avLst>
              <a:gd name="adj" fmla="val 5608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6760923" y="2942769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6766616" y="2951098"/>
            <a:ext cx="259045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S</a:t>
            </a:r>
          </a:p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/>
              <a:t>1</a:t>
            </a:r>
            <a:endParaRPr lang="en-US" sz="1800" dirty="0" smtClean="0"/>
          </a:p>
        </p:txBody>
      </p:sp>
      <p:sp>
        <p:nvSpPr>
          <p:cNvPr id="309" name="Rectangle 308"/>
          <p:cNvSpPr/>
          <p:nvPr/>
        </p:nvSpPr>
        <p:spPr bwMode="auto">
          <a:xfrm>
            <a:off x="6758011" y="3923021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0" name="TextBox 309"/>
          <p:cNvSpPr txBox="1"/>
          <p:nvPr/>
        </p:nvSpPr>
        <p:spPr>
          <a:xfrm>
            <a:off x="6763704" y="3931350"/>
            <a:ext cx="259045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S</a:t>
            </a:r>
          </a:p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/>
              <a:t>2</a:t>
            </a:r>
          </a:p>
        </p:txBody>
      </p:sp>
      <p:sp>
        <p:nvSpPr>
          <p:cNvPr id="317" name="Flowchart: Manual Operation 316"/>
          <p:cNvSpPr/>
          <p:nvPr/>
        </p:nvSpPr>
        <p:spPr bwMode="auto">
          <a:xfrm rot="16200000">
            <a:off x="6817381" y="3034006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20" name="Straight Arrow Connector 319"/>
          <p:cNvCxnSpPr/>
          <p:nvPr/>
        </p:nvCxnSpPr>
        <p:spPr bwMode="auto">
          <a:xfrm flipV="1">
            <a:off x="6961272" y="3399968"/>
            <a:ext cx="247375" cy="1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2" name="Straight Arrow Connector 321"/>
          <p:cNvCxnSpPr/>
          <p:nvPr/>
        </p:nvCxnSpPr>
        <p:spPr bwMode="auto">
          <a:xfrm flipV="1">
            <a:off x="6553203" y="3431859"/>
            <a:ext cx="213412" cy="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4" name="Straight Arrow Connector 323"/>
          <p:cNvCxnSpPr/>
          <p:nvPr/>
        </p:nvCxnSpPr>
        <p:spPr bwMode="auto">
          <a:xfrm flipV="1">
            <a:off x="6547655" y="4411572"/>
            <a:ext cx="213412" cy="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6" name="Elbow Connector 325"/>
          <p:cNvCxnSpPr/>
          <p:nvPr/>
        </p:nvCxnSpPr>
        <p:spPr bwMode="auto">
          <a:xfrm rot="16200000" flipV="1">
            <a:off x="1352828" y="2981644"/>
            <a:ext cx="1338840" cy="1929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328" name="Elbow Connector 327"/>
          <p:cNvCxnSpPr/>
          <p:nvPr/>
        </p:nvCxnSpPr>
        <p:spPr bwMode="auto">
          <a:xfrm>
            <a:off x="2015237" y="2313189"/>
            <a:ext cx="5189288" cy="547419"/>
          </a:xfrm>
          <a:prstGeom prst="bentConnector3">
            <a:avLst>
              <a:gd name="adj1" fmla="val 9349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1" name="Flowchart: Manual Operation 330"/>
          <p:cNvSpPr/>
          <p:nvPr/>
        </p:nvSpPr>
        <p:spPr bwMode="auto">
          <a:xfrm rot="16200000">
            <a:off x="7400445" y="4526173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32" name="Straight Arrow Connector 331"/>
          <p:cNvCxnSpPr/>
          <p:nvPr/>
        </p:nvCxnSpPr>
        <p:spPr bwMode="auto">
          <a:xfrm>
            <a:off x="6942891" y="4411572"/>
            <a:ext cx="851313" cy="1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4" name="Straight Arrow Connector 333"/>
          <p:cNvCxnSpPr>
            <a:endCxn id="331" idx="0"/>
          </p:cNvCxnSpPr>
          <p:nvPr/>
        </p:nvCxnSpPr>
        <p:spPr bwMode="auto">
          <a:xfrm>
            <a:off x="7312007" y="4626991"/>
            <a:ext cx="482197" cy="72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6" name="Straight Arrow Connector 335"/>
          <p:cNvCxnSpPr/>
          <p:nvPr/>
        </p:nvCxnSpPr>
        <p:spPr bwMode="auto">
          <a:xfrm>
            <a:off x="7547506" y="4879158"/>
            <a:ext cx="24669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1" name="TextBox 340"/>
          <p:cNvSpPr txBox="1"/>
          <p:nvPr/>
        </p:nvSpPr>
        <p:spPr>
          <a:xfrm>
            <a:off x="7355787" y="4724400"/>
            <a:ext cx="191719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4</a:t>
            </a:r>
            <a:endParaRPr lang="en-US" sz="1400" b="0" dirty="0"/>
          </a:p>
        </p:txBody>
      </p:sp>
      <p:cxnSp>
        <p:nvCxnSpPr>
          <p:cNvPr id="357" name="Elbow Connector 356"/>
          <p:cNvCxnSpPr>
            <a:stCxn id="376" idx="3"/>
          </p:cNvCxnSpPr>
          <p:nvPr/>
        </p:nvCxnSpPr>
        <p:spPr bwMode="auto">
          <a:xfrm flipV="1">
            <a:off x="6386507" y="4619226"/>
            <a:ext cx="925499" cy="1203817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63" name="Elbow Connector 362"/>
          <p:cNvCxnSpPr/>
          <p:nvPr/>
        </p:nvCxnSpPr>
        <p:spPr bwMode="auto">
          <a:xfrm rot="5400000">
            <a:off x="6702455" y="4804919"/>
            <a:ext cx="787252" cy="56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/>
          </a:ln>
          <a:effectLst/>
        </p:spPr>
      </p:cxnSp>
      <p:cxnSp>
        <p:nvCxnSpPr>
          <p:cNvPr id="368" name="Elbow Connector 367"/>
          <p:cNvCxnSpPr>
            <a:endCxn id="160" idx="1"/>
          </p:cNvCxnSpPr>
          <p:nvPr/>
        </p:nvCxnSpPr>
        <p:spPr bwMode="auto">
          <a:xfrm rot="10800000">
            <a:off x="2690697" y="4404644"/>
            <a:ext cx="4413383" cy="794180"/>
          </a:xfrm>
          <a:prstGeom prst="bentConnector3">
            <a:avLst>
              <a:gd name="adj1" fmla="val 10518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6" name="TextBox 375"/>
          <p:cNvSpPr txBox="1"/>
          <p:nvPr/>
        </p:nvSpPr>
        <p:spPr>
          <a:xfrm>
            <a:off x="5961391" y="5669154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SX</a:t>
            </a:r>
            <a:endParaRPr lang="en-US" sz="1400" b="0" dirty="0"/>
          </a:p>
        </p:txBody>
      </p:sp>
      <p:sp>
        <p:nvSpPr>
          <p:cNvPr id="377" name="Rectangle 376"/>
          <p:cNvSpPr/>
          <p:nvPr/>
        </p:nvSpPr>
        <p:spPr bwMode="auto">
          <a:xfrm>
            <a:off x="5949478" y="5657805"/>
            <a:ext cx="448942" cy="3191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3" name="Rectangle 382"/>
          <p:cNvSpPr/>
          <p:nvPr/>
        </p:nvSpPr>
        <p:spPr bwMode="auto">
          <a:xfrm>
            <a:off x="5310753" y="4147939"/>
            <a:ext cx="267364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>
            <a:off x="5328910" y="4156268"/>
            <a:ext cx="310341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 smtClean="0"/>
              <a:t>W</a:t>
            </a:r>
          </a:p>
          <a:p>
            <a:pPr algn="ctr"/>
            <a:r>
              <a:rPr lang="en-US" sz="1800" dirty="0"/>
              <a:t>D</a:t>
            </a:r>
          </a:p>
        </p:txBody>
      </p:sp>
      <p:cxnSp>
        <p:nvCxnSpPr>
          <p:cNvPr id="397" name="Elbow Connector 396"/>
          <p:cNvCxnSpPr/>
          <p:nvPr/>
        </p:nvCxnSpPr>
        <p:spPr bwMode="auto">
          <a:xfrm rot="16200000" flipH="1">
            <a:off x="3840500" y="5020434"/>
            <a:ext cx="1470550" cy="134667"/>
          </a:xfrm>
          <a:prstGeom prst="bentConnector3">
            <a:avLst>
              <a:gd name="adj1" fmla="val -27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0" name="Straight Connector 399"/>
          <p:cNvCxnSpPr>
            <a:endCxn id="376" idx="1"/>
          </p:cNvCxnSpPr>
          <p:nvPr/>
        </p:nvCxnSpPr>
        <p:spPr bwMode="auto">
          <a:xfrm>
            <a:off x="4643109" y="5819743"/>
            <a:ext cx="1318282" cy="33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4" name="Straight Arrow Connector 403"/>
          <p:cNvCxnSpPr>
            <a:stCxn id="317" idx="2"/>
          </p:cNvCxnSpPr>
          <p:nvPr/>
        </p:nvCxnSpPr>
        <p:spPr bwMode="auto">
          <a:xfrm>
            <a:off x="7414222" y="3135547"/>
            <a:ext cx="814793" cy="7052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0" name="Elbow Connector 409"/>
          <p:cNvCxnSpPr>
            <a:stCxn id="331" idx="2"/>
          </p:cNvCxnSpPr>
          <p:nvPr/>
        </p:nvCxnSpPr>
        <p:spPr bwMode="auto">
          <a:xfrm flipV="1">
            <a:off x="7997286" y="3911807"/>
            <a:ext cx="220842" cy="715907"/>
          </a:xfrm>
          <a:prstGeom prst="bentConnector4">
            <a:avLst>
              <a:gd name="adj1" fmla="val 44362"/>
              <a:gd name="adj2" fmla="val 100603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4" name="Elbow Connector 413"/>
          <p:cNvCxnSpPr>
            <a:stCxn id="91" idx="2"/>
          </p:cNvCxnSpPr>
          <p:nvPr/>
        </p:nvCxnSpPr>
        <p:spPr bwMode="auto">
          <a:xfrm>
            <a:off x="8606296" y="3503532"/>
            <a:ext cx="221433" cy="2629289"/>
          </a:xfrm>
          <a:prstGeom prst="bentConnector4">
            <a:avLst>
              <a:gd name="adj1" fmla="val 103237"/>
              <a:gd name="adj2" fmla="val 53691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6" name="Elbow Connector 415"/>
          <p:cNvCxnSpPr/>
          <p:nvPr/>
        </p:nvCxnSpPr>
        <p:spPr bwMode="auto">
          <a:xfrm rot="10800000">
            <a:off x="1032205" y="3666471"/>
            <a:ext cx="7806996" cy="2466353"/>
          </a:xfrm>
          <a:prstGeom prst="bentConnector3">
            <a:avLst>
              <a:gd name="adj1" fmla="val 9984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21" name="TextBox 420"/>
          <p:cNvSpPr txBox="1"/>
          <p:nvPr/>
        </p:nvSpPr>
        <p:spPr>
          <a:xfrm rot="16200000">
            <a:off x="8369000" y="3719893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err="1" smtClean="0">
                <a:latin typeface="+mj-lt"/>
                <a:cs typeface="Courier New" panose="02070309020205020404" pitchFamily="49" charset="0"/>
              </a:rPr>
              <a:t>ALUout</a:t>
            </a:r>
            <a:endParaRPr lang="en-US" sz="1200" b="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5" name="TextBox 424"/>
          <p:cNvSpPr txBox="1"/>
          <p:nvPr/>
        </p:nvSpPr>
        <p:spPr>
          <a:xfrm>
            <a:off x="4584343" y="4309330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IR[IM]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7" name="TextBox 426"/>
          <p:cNvSpPr txBox="1"/>
          <p:nvPr/>
        </p:nvSpPr>
        <p:spPr>
          <a:xfrm>
            <a:off x="4443849" y="3163323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IR[s]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8" name="TextBox 427"/>
          <p:cNvSpPr txBox="1"/>
          <p:nvPr/>
        </p:nvSpPr>
        <p:spPr>
          <a:xfrm>
            <a:off x="4432740" y="3505192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IR[t]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9" name="TextBox 428"/>
          <p:cNvSpPr txBox="1"/>
          <p:nvPr/>
        </p:nvSpPr>
        <p:spPr>
          <a:xfrm>
            <a:off x="4323694" y="3927597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IR[d]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431" name="Elbow Connector 430"/>
          <p:cNvCxnSpPr/>
          <p:nvPr/>
        </p:nvCxnSpPr>
        <p:spPr bwMode="auto">
          <a:xfrm rot="5400000" flipH="1" flipV="1">
            <a:off x="4457914" y="5279982"/>
            <a:ext cx="1219200" cy="486478"/>
          </a:xfrm>
          <a:prstGeom prst="bentConnector3">
            <a:avLst>
              <a:gd name="adj1" fmla="val 100266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445" name="TextBox 444"/>
          <p:cNvSpPr txBox="1"/>
          <p:nvPr/>
        </p:nvSpPr>
        <p:spPr>
          <a:xfrm>
            <a:off x="4803832" y="3899525"/>
            <a:ext cx="220573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0" dirty="0" smtClean="0"/>
              <a:t>M</a:t>
            </a:r>
          </a:p>
          <a:p>
            <a:pPr algn="ctr">
              <a:lnSpc>
                <a:spcPts val="1200"/>
              </a:lnSpc>
            </a:pPr>
            <a:r>
              <a:rPr lang="en-US" sz="1200" b="0" dirty="0" smtClean="0"/>
              <a:t>3</a:t>
            </a:r>
            <a:endParaRPr lang="en-US" sz="1200" b="0" dirty="0"/>
          </a:p>
        </p:txBody>
      </p:sp>
      <p:sp>
        <p:nvSpPr>
          <p:cNvPr id="447" name="TextBox 446"/>
          <p:cNvSpPr txBox="1"/>
          <p:nvPr/>
        </p:nvSpPr>
        <p:spPr>
          <a:xfrm>
            <a:off x="7238162" y="2901876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5</a:t>
            </a:r>
            <a:endParaRPr lang="en-US" sz="1200" b="0" dirty="0"/>
          </a:p>
        </p:txBody>
      </p:sp>
      <p:sp>
        <p:nvSpPr>
          <p:cNvPr id="448" name="TextBox 447"/>
          <p:cNvSpPr txBox="1"/>
          <p:nvPr/>
        </p:nvSpPr>
        <p:spPr>
          <a:xfrm>
            <a:off x="7819597" y="4413698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6</a:t>
            </a:r>
            <a:endParaRPr lang="en-US" sz="1200" b="0" dirty="0"/>
          </a:p>
        </p:txBody>
      </p:sp>
      <p:sp>
        <p:nvSpPr>
          <p:cNvPr id="116" name="TextBox 115"/>
          <p:cNvSpPr txBox="1"/>
          <p:nvPr/>
        </p:nvSpPr>
        <p:spPr>
          <a:xfrm>
            <a:off x="1242299" y="3328863"/>
            <a:ext cx="259045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P</a:t>
            </a:r>
          </a:p>
          <a:p>
            <a:pPr algn="ctr"/>
            <a:r>
              <a:rPr lang="en-US" sz="1800" dirty="0" smtClean="0"/>
              <a:t>C</a:t>
            </a:r>
            <a:endParaRPr lang="en-US" sz="1800" dirty="0"/>
          </a:p>
        </p:txBody>
      </p:sp>
      <p:sp>
        <p:nvSpPr>
          <p:cNvPr id="76" name="TextBox 75"/>
          <p:cNvSpPr txBox="1"/>
          <p:nvPr/>
        </p:nvSpPr>
        <p:spPr>
          <a:xfrm>
            <a:off x="2693894" y="1293194"/>
            <a:ext cx="1149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EXECUTE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843170" y="1115885"/>
            <a:ext cx="1719430" cy="7315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985505" y="1210975"/>
            <a:ext cx="1406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RWD </a:t>
            </a:r>
            <a:r>
              <a:rPr lang="en-US" sz="1600" b="0" dirty="0">
                <a:cs typeface="Courier New" panose="02070309020205020404" pitchFamily="49" charset="0"/>
              </a:rPr>
              <a:t>←</a:t>
            </a:r>
            <a:r>
              <a:rPr lang="en-US" sz="1600" b="0" dirty="0">
                <a:sym typeface="Wingdings" panose="05000000000000000000" pitchFamily="2" charset="2"/>
              </a:rPr>
              <a:t> </a:t>
            </a:r>
          </a:p>
          <a:p>
            <a:r>
              <a:rPr lang="en-US" sz="1600" b="0" dirty="0">
                <a:sym typeface="Wingdings" panose="05000000000000000000" pitchFamily="2" charset="2"/>
              </a:rPr>
              <a:t>   f(SR1,SR2)</a:t>
            </a:r>
            <a:endParaRPr lang="en-US" sz="1600" b="0" dirty="0"/>
          </a:p>
        </p:txBody>
      </p:sp>
      <p:cxnSp>
        <p:nvCxnSpPr>
          <p:cNvPr id="94" name="Elbow Connector 93"/>
          <p:cNvCxnSpPr>
            <a:stCxn id="95" idx="2"/>
            <a:endCxn id="383" idx="0"/>
          </p:cNvCxnSpPr>
          <p:nvPr/>
        </p:nvCxnSpPr>
        <p:spPr bwMode="auto">
          <a:xfrm rot="16200000" flipH="1">
            <a:off x="4487454" y="3190957"/>
            <a:ext cx="1904313" cy="9649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4967371" y="1935849"/>
            <a:ext cx="934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00B050"/>
                </a:solidFill>
                <a:latin typeface="+mj-lt"/>
                <a:cs typeface="Courier New" panose="02070309020205020404" pitchFamily="49" charset="0"/>
              </a:rPr>
              <a:t>RWD</a:t>
            </a:r>
            <a:r>
              <a:rPr lang="en-US" sz="1400" b="0" baseline="-25000" dirty="0" smtClean="0">
                <a:solidFill>
                  <a:srgbClr val="00B05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400" b="0" baseline="-25000" dirty="0">
              <a:solidFill>
                <a:srgbClr val="00B05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08" name="Elbow Connector 107"/>
          <p:cNvCxnSpPr/>
          <p:nvPr/>
        </p:nvCxnSpPr>
        <p:spPr bwMode="auto">
          <a:xfrm rot="16200000" flipH="1">
            <a:off x="7115387" y="2528509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9" name="TextBox 108"/>
          <p:cNvSpPr txBox="1"/>
          <p:nvPr/>
        </p:nvSpPr>
        <p:spPr>
          <a:xfrm>
            <a:off x="6993649" y="2024352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B050"/>
                </a:solidFill>
                <a:latin typeface="+mj-lt"/>
                <a:cs typeface="Courier New" panose="02070309020205020404" pitchFamily="49" charset="0"/>
              </a:rPr>
              <a:t>M5=1</a:t>
            </a:r>
            <a:endParaRPr lang="en-US" sz="1400" b="0" baseline="-25000" dirty="0">
              <a:solidFill>
                <a:srgbClr val="00B05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4833770" y="6132821"/>
            <a:ext cx="3993959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Elbow Connector 109"/>
          <p:cNvCxnSpPr/>
          <p:nvPr/>
        </p:nvCxnSpPr>
        <p:spPr bwMode="auto">
          <a:xfrm rot="16200000" flipH="1">
            <a:off x="7688472" y="4014510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1" name="TextBox 110"/>
          <p:cNvSpPr txBox="1"/>
          <p:nvPr/>
        </p:nvSpPr>
        <p:spPr>
          <a:xfrm>
            <a:off x="7566734" y="3510353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B050"/>
                </a:solidFill>
                <a:latin typeface="+mj-lt"/>
                <a:cs typeface="Courier New" panose="02070309020205020404" pitchFamily="49" charset="0"/>
              </a:rPr>
              <a:t>M6=0</a:t>
            </a:r>
            <a:endParaRPr lang="en-US" sz="1400" b="0" baseline="-25000" dirty="0">
              <a:solidFill>
                <a:srgbClr val="00B05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12" name="Elbow Connector 111"/>
          <p:cNvCxnSpPr/>
          <p:nvPr/>
        </p:nvCxnSpPr>
        <p:spPr bwMode="auto">
          <a:xfrm rot="16200000" flipH="1">
            <a:off x="8219286" y="2823789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3" name="TextBox 112"/>
          <p:cNvSpPr txBox="1"/>
          <p:nvPr/>
        </p:nvSpPr>
        <p:spPr>
          <a:xfrm>
            <a:off x="8001000" y="2282090"/>
            <a:ext cx="886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 smtClean="0">
                <a:solidFill>
                  <a:srgbClr val="00B050"/>
                </a:solidFill>
                <a:latin typeface="+mj-lt"/>
                <a:cs typeface="Courier New" panose="02070309020205020404" pitchFamily="49" charset="0"/>
              </a:rPr>
              <a:t>ALUop</a:t>
            </a:r>
            <a:r>
              <a:rPr lang="en-US" sz="1400" b="0" dirty="0" smtClean="0">
                <a:solidFill>
                  <a:srgbClr val="00B050"/>
                </a:solidFill>
                <a:latin typeface="+mj-lt"/>
                <a:cs typeface="Courier New" panose="02070309020205020404" pitchFamily="49" charset="0"/>
              </a:rPr>
              <a:t>=f</a:t>
            </a:r>
            <a:endParaRPr lang="en-US" sz="1400" b="0" baseline="-25000" dirty="0">
              <a:solidFill>
                <a:srgbClr val="00B050"/>
              </a:solidFill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92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 Box 2"/>
          <p:cNvSpPr txBox="1">
            <a:spLocks noChangeArrowheads="1"/>
          </p:cNvSpPr>
          <p:nvPr/>
        </p:nvSpPr>
        <p:spPr bwMode="auto">
          <a:xfrm>
            <a:off x="326357" y="196850"/>
            <a:ext cx="474521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err="1" smtClean="0"/>
              <a:t>Datapath</a:t>
            </a:r>
            <a:r>
              <a:rPr lang="en-US" sz="2600" dirty="0" smtClean="0"/>
              <a:t> – EXECUTE 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sz="2600" dirty="0" smtClean="0"/>
              <a:t> (2)</a:t>
            </a:r>
            <a:endParaRPr lang="en-US" sz="2600" dirty="0"/>
          </a:p>
        </p:txBody>
      </p:sp>
      <p:sp>
        <p:nvSpPr>
          <p:cNvPr id="75" name="Rectangle 74"/>
          <p:cNvSpPr/>
          <p:nvPr/>
        </p:nvSpPr>
        <p:spPr bwMode="auto">
          <a:xfrm>
            <a:off x="1234173" y="3200400"/>
            <a:ext cx="185573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977040" y="2622101"/>
            <a:ext cx="365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 smtClean="0"/>
              <a:t>Reg</a:t>
            </a:r>
            <a:endParaRPr lang="en-US" sz="1800" dirty="0" smtClean="0"/>
          </a:p>
          <a:p>
            <a:pPr algn="ctr"/>
            <a:r>
              <a:rPr lang="en-US" sz="1800" dirty="0" smtClean="0"/>
              <a:t>File</a:t>
            </a:r>
            <a:endParaRPr lang="en-US" sz="1800" dirty="0"/>
          </a:p>
        </p:txBody>
      </p:sp>
      <p:sp>
        <p:nvSpPr>
          <p:cNvPr id="79" name="Rectangle 78"/>
          <p:cNvSpPr/>
          <p:nvPr/>
        </p:nvSpPr>
        <p:spPr bwMode="auto">
          <a:xfrm>
            <a:off x="5754479" y="2551421"/>
            <a:ext cx="810273" cy="2133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63697" y="4352493"/>
            <a:ext cx="22217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D</a:t>
            </a:r>
            <a:endParaRPr lang="en-US" sz="1400" b="0" dirty="0"/>
          </a:p>
        </p:txBody>
      </p:sp>
      <p:sp>
        <p:nvSpPr>
          <p:cNvPr id="83" name="TextBox 82"/>
          <p:cNvSpPr txBox="1"/>
          <p:nvPr/>
        </p:nvSpPr>
        <p:spPr>
          <a:xfrm>
            <a:off x="5763697" y="3268544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A1</a:t>
            </a:r>
            <a:endParaRPr lang="en-US" sz="1400" b="0" dirty="0"/>
          </a:p>
        </p:txBody>
      </p:sp>
      <p:sp>
        <p:nvSpPr>
          <p:cNvPr id="84" name="TextBox 83"/>
          <p:cNvSpPr txBox="1"/>
          <p:nvPr/>
        </p:nvSpPr>
        <p:spPr>
          <a:xfrm>
            <a:off x="5763697" y="3604030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A2</a:t>
            </a:r>
            <a:endParaRPr lang="en-US" sz="1400" b="0" dirty="0"/>
          </a:p>
        </p:txBody>
      </p:sp>
      <p:sp>
        <p:nvSpPr>
          <p:cNvPr id="85" name="TextBox 84"/>
          <p:cNvSpPr txBox="1"/>
          <p:nvPr/>
        </p:nvSpPr>
        <p:spPr>
          <a:xfrm>
            <a:off x="5767588" y="3918263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A3</a:t>
            </a:r>
            <a:endParaRPr lang="en-US" sz="1400" b="0" dirty="0"/>
          </a:p>
        </p:txBody>
      </p:sp>
      <p:sp>
        <p:nvSpPr>
          <p:cNvPr id="86" name="TextBox 85"/>
          <p:cNvSpPr txBox="1"/>
          <p:nvPr/>
        </p:nvSpPr>
        <p:spPr>
          <a:xfrm>
            <a:off x="6233571" y="3268432"/>
            <a:ext cx="331181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O1</a:t>
            </a:r>
            <a:endParaRPr lang="en-US" sz="1400" b="0" dirty="0"/>
          </a:p>
        </p:txBody>
      </p:sp>
      <p:sp>
        <p:nvSpPr>
          <p:cNvPr id="87" name="TextBox 86"/>
          <p:cNvSpPr txBox="1"/>
          <p:nvPr/>
        </p:nvSpPr>
        <p:spPr>
          <a:xfrm>
            <a:off x="6233570" y="4250754"/>
            <a:ext cx="331181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O2</a:t>
            </a:r>
            <a:endParaRPr lang="en-US" sz="1400" b="0" dirty="0"/>
          </a:p>
        </p:txBody>
      </p:sp>
      <p:grpSp>
        <p:nvGrpSpPr>
          <p:cNvPr id="88" name="Group 87"/>
          <p:cNvGrpSpPr/>
          <p:nvPr/>
        </p:nvGrpSpPr>
        <p:grpSpPr>
          <a:xfrm>
            <a:off x="8218128" y="2909172"/>
            <a:ext cx="388168" cy="1188720"/>
            <a:chOff x="6078550" y="3124201"/>
            <a:chExt cx="685800" cy="1447800"/>
          </a:xfrm>
        </p:grpSpPr>
        <p:grpSp>
          <p:nvGrpSpPr>
            <p:cNvPr id="89" name="Group 88"/>
            <p:cNvGrpSpPr/>
            <p:nvPr/>
          </p:nvGrpSpPr>
          <p:grpSpPr>
            <a:xfrm rot="16200000">
              <a:off x="5697550" y="3505201"/>
              <a:ext cx="1447800" cy="685800"/>
              <a:chOff x="5410201" y="2590799"/>
              <a:chExt cx="1447800" cy="685800"/>
            </a:xfrm>
          </p:grpSpPr>
          <p:sp>
            <p:nvSpPr>
              <p:cNvPr id="91" name="Flowchart: Manual Operation 90"/>
              <p:cNvSpPr/>
              <p:nvPr/>
            </p:nvSpPr>
            <p:spPr bwMode="auto">
              <a:xfrm>
                <a:off x="5410201" y="2590799"/>
                <a:ext cx="1447800" cy="685800"/>
              </a:xfrm>
              <a:prstGeom prst="flowChartManualOpera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92" name="Isosceles Triangle 91"/>
              <p:cNvSpPr/>
              <p:nvPr/>
            </p:nvSpPr>
            <p:spPr bwMode="auto">
              <a:xfrm rot="10800000">
                <a:off x="5905500" y="2590800"/>
                <a:ext cx="419100" cy="311773"/>
              </a:xfrm>
              <a:prstGeom prst="triangl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93" name="Straight Connector 92"/>
              <p:cNvCxnSpPr>
                <a:stCxn id="92" idx="4"/>
                <a:endCxn id="92" idx="2"/>
              </p:cNvCxnSpPr>
              <p:nvPr/>
            </p:nvCxnSpPr>
            <p:spPr bwMode="auto">
              <a:xfrm>
                <a:off x="5905500" y="2590800"/>
                <a:ext cx="4191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90" name="TextBox 89"/>
            <p:cNvSpPr txBox="1"/>
            <p:nvPr/>
          </p:nvSpPr>
          <p:spPr>
            <a:xfrm>
              <a:off x="6376717" y="3294158"/>
              <a:ext cx="351379" cy="1124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A</a:t>
              </a:r>
            </a:p>
            <a:p>
              <a:pPr algn="ctr"/>
              <a:r>
                <a:rPr lang="en-US" sz="1800" dirty="0" smtClean="0"/>
                <a:t>L</a:t>
              </a:r>
            </a:p>
            <a:p>
              <a:pPr algn="ctr"/>
              <a:r>
                <a:rPr lang="en-US" sz="1800" dirty="0" smtClean="0"/>
                <a:t>U</a:t>
              </a:r>
              <a:endParaRPr lang="en-US" sz="1800" dirty="0"/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2876552" y="2618387"/>
            <a:ext cx="425584" cy="370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MEM</a:t>
            </a:r>
            <a:endParaRPr lang="en-US" sz="1800" dirty="0"/>
          </a:p>
        </p:txBody>
      </p:sp>
      <p:sp>
        <p:nvSpPr>
          <p:cNvPr id="162" name="Rectangle 161"/>
          <p:cNvSpPr/>
          <p:nvPr/>
        </p:nvSpPr>
        <p:spPr bwMode="auto">
          <a:xfrm>
            <a:off x="2688473" y="2541845"/>
            <a:ext cx="810420" cy="214317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688472" y="3512582"/>
            <a:ext cx="212559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</a:t>
            </a:r>
            <a:endParaRPr lang="en-US" sz="1400" b="0" dirty="0"/>
          </a:p>
        </p:txBody>
      </p:sp>
      <p:sp>
        <p:nvSpPr>
          <p:cNvPr id="165" name="TextBox 164"/>
          <p:cNvSpPr txBox="1"/>
          <p:nvPr/>
        </p:nvSpPr>
        <p:spPr>
          <a:xfrm>
            <a:off x="3203699" y="3512582"/>
            <a:ext cx="28148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 O</a:t>
            </a:r>
            <a:endParaRPr lang="en-US" sz="1400" b="0" dirty="0"/>
          </a:p>
        </p:txBody>
      </p:sp>
      <p:sp>
        <p:nvSpPr>
          <p:cNvPr id="160" name="TextBox 159"/>
          <p:cNvSpPr txBox="1"/>
          <p:nvPr/>
        </p:nvSpPr>
        <p:spPr>
          <a:xfrm>
            <a:off x="2690696" y="4250755"/>
            <a:ext cx="22217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D</a:t>
            </a:r>
            <a:endParaRPr lang="en-US" sz="1400" b="0" dirty="0"/>
          </a:p>
        </p:txBody>
      </p:sp>
      <p:sp>
        <p:nvSpPr>
          <p:cNvPr id="197" name="Rectangle 196"/>
          <p:cNvSpPr/>
          <p:nvPr/>
        </p:nvSpPr>
        <p:spPr bwMode="auto">
          <a:xfrm>
            <a:off x="3885380" y="3209335"/>
            <a:ext cx="185573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890518" y="3337803"/>
            <a:ext cx="259045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I</a:t>
            </a:r>
          </a:p>
          <a:p>
            <a:pPr algn="ctr"/>
            <a:r>
              <a:rPr lang="en-US" sz="1800" dirty="0" smtClean="0"/>
              <a:t>R</a:t>
            </a:r>
            <a:endParaRPr lang="en-US" sz="1800" dirty="0"/>
          </a:p>
        </p:txBody>
      </p:sp>
      <p:sp>
        <p:nvSpPr>
          <p:cNvPr id="3" name="Flowchart: Manual Operation 2"/>
          <p:cNvSpPr/>
          <p:nvPr/>
        </p:nvSpPr>
        <p:spPr bwMode="auto">
          <a:xfrm rot="16200000">
            <a:off x="4659690" y="3982413"/>
            <a:ext cx="432924" cy="182438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5" name="Straight Arrow Connector 204"/>
          <p:cNvCxnSpPr>
            <a:stCxn id="75" idx="3"/>
            <a:endCxn id="163" idx="1"/>
          </p:cNvCxnSpPr>
          <p:nvPr/>
        </p:nvCxnSpPr>
        <p:spPr bwMode="auto">
          <a:xfrm>
            <a:off x="1419746" y="3657600"/>
            <a:ext cx="1268726" cy="887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7" name="Straight Arrow Connector 206"/>
          <p:cNvCxnSpPr>
            <a:endCxn id="75" idx="1"/>
          </p:cNvCxnSpPr>
          <p:nvPr/>
        </p:nvCxnSpPr>
        <p:spPr bwMode="auto">
          <a:xfrm flipV="1">
            <a:off x="1032205" y="3657600"/>
            <a:ext cx="201968" cy="40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0" name="Straight Arrow Connector 249"/>
          <p:cNvCxnSpPr>
            <a:stCxn id="165" idx="3"/>
            <a:endCxn id="197" idx="1"/>
          </p:cNvCxnSpPr>
          <p:nvPr/>
        </p:nvCxnSpPr>
        <p:spPr bwMode="auto">
          <a:xfrm>
            <a:off x="3485186" y="3666471"/>
            <a:ext cx="400194" cy="6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5" name="Straight Arrow Connector 254"/>
          <p:cNvCxnSpPr/>
          <p:nvPr/>
        </p:nvCxnSpPr>
        <p:spPr bwMode="auto">
          <a:xfrm flipV="1">
            <a:off x="4067613" y="3660967"/>
            <a:ext cx="24737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3" name="Straight Arrow Connector 262"/>
          <p:cNvCxnSpPr>
            <a:endCxn id="83" idx="1"/>
          </p:cNvCxnSpPr>
          <p:nvPr/>
        </p:nvCxnSpPr>
        <p:spPr bwMode="auto">
          <a:xfrm flipV="1">
            <a:off x="4508442" y="3422433"/>
            <a:ext cx="1255255" cy="295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6" name="Straight Arrow Connector 265"/>
          <p:cNvCxnSpPr>
            <a:endCxn id="84" idx="1"/>
          </p:cNvCxnSpPr>
          <p:nvPr/>
        </p:nvCxnSpPr>
        <p:spPr bwMode="auto">
          <a:xfrm flipV="1">
            <a:off x="4498905" y="3757919"/>
            <a:ext cx="1264792" cy="24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9" name="Straight Arrow Connector 268"/>
          <p:cNvCxnSpPr>
            <a:stCxn id="3" idx="2"/>
            <a:endCxn id="85" idx="1"/>
          </p:cNvCxnSpPr>
          <p:nvPr/>
        </p:nvCxnSpPr>
        <p:spPr bwMode="auto">
          <a:xfrm flipV="1">
            <a:off x="4967371" y="4072152"/>
            <a:ext cx="800217" cy="1480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3" name="Straight Arrow Connector 272"/>
          <p:cNvCxnSpPr/>
          <p:nvPr/>
        </p:nvCxnSpPr>
        <p:spPr bwMode="auto">
          <a:xfrm>
            <a:off x="4501968" y="4156268"/>
            <a:ext cx="282965" cy="2650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3" name="Elbow Connector 282"/>
          <p:cNvCxnSpPr/>
          <p:nvPr/>
        </p:nvCxnSpPr>
        <p:spPr bwMode="auto">
          <a:xfrm rot="16200000" flipH="1">
            <a:off x="4605716" y="3795311"/>
            <a:ext cx="216610" cy="141823"/>
          </a:xfrm>
          <a:prstGeom prst="bentConnector3">
            <a:avLst>
              <a:gd name="adj1" fmla="val 9490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292" name="Straight Arrow Connector 291"/>
          <p:cNvCxnSpPr>
            <a:endCxn id="82" idx="1"/>
          </p:cNvCxnSpPr>
          <p:nvPr/>
        </p:nvCxnSpPr>
        <p:spPr bwMode="auto">
          <a:xfrm>
            <a:off x="5589910" y="4504901"/>
            <a:ext cx="173787" cy="1481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3" name="Trapezoid 302"/>
          <p:cNvSpPr/>
          <p:nvPr/>
        </p:nvSpPr>
        <p:spPr bwMode="auto">
          <a:xfrm rot="16200000" flipH="1">
            <a:off x="3621450" y="3619745"/>
            <a:ext cx="1595730" cy="174588"/>
          </a:xfrm>
          <a:prstGeom prst="trapezoid">
            <a:avLst>
              <a:gd name="adj" fmla="val 5608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6760923" y="2942769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6766616" y="2951098"/>
            <a:ext cx="259045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S</a:t>
            </a:r>
          </a:p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/>
              <a:t>1</a:t>
            </a:r>
            <a:endParaRPr lang="en-US" sz="1800" dirty="0" smtClean="0"/>
          </a:p>
        </p:txBody>
      </p:sp>
      <p:sp>
        <p:nvSpPr>
          <p:cNvPr id="309" name="Rectangle 308"/>
          <p:cNvSpPr/>
          <p:nvPr/>
        </p:nvSpPr>
        <p:spPr bwMode="auto">
          <a:xfrm>
            <a:off x="6758011" y="3923021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0" name="TextBox 309"/>
          <p:cNvSpPr txBox="1"/>
          <p:nvPr/>
        </p:nvSpPr>
        <p:spPr>
          <a:xfrm>
            <a:off x="6763704" y="3931350"/>
            <a:ext cx="259045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S</a:t>
            </a:r>
          </a:p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/>
              <a:t>2</a:t>
            </a:r>
          </a:p>
        </p:txBody>
      </p:sp>
      <p:sp>
        <p:nvSpPr>
          <p:cNvPr id="317" name="Flowchart: Manual Operation 316"/>
          <p:cNvSpPr/>
          <p:nvPr/>
        </p:nvSpPr>
        <p:spPr bwMode="auto">
          <a:xfrm rot="16200000">
            <a:off x="6817381" y="3034006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20" name="Straight Arrow Connector 319"/>
          <p:cNvCxnSpPr/>
          <p:nvPr/>
        </p:nvCxnSpPr>
        <p:spPr bwMode="auto">
          <a:xfrm flipV="1">
            <a:off x="6961272" y="3399968"/>
            <a:ext cx="24737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2" name="Straight Arrow Connector 321"/>
          <p:cNvCxnSpPr/>
          <p:nvPr/>
        </p:nvCxnSpPr>
        <p:spPr bwMode="auto">
          <a:xfrm flipV="1">
            <a:off x="6553203" y="3431859"/>
            <a:ext cx="213412" cy="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4" name="Straight Arrow Connector 323"/>
          <p:cNvCxnSpPr/>
          <p:nvPr/>
        </p:nvCxnSpPr>
        <p:spPr bwMode="auto">
          <a:xfrm flipV="1">
            <a:off x="6547655" y="4411572"/>
            <a:ext cx="213412" cy="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6" name="Elbow Connector 325"/>
          <p:cNvCxnSpPr/>
          <p:nvPr/>
        </p:nvCxnSpPr>
        <p:spPr bwMode="auto">
          <a:xfrm rot="16200000" flipV="1">
            <a:off x="1352828" y="2981644"/>
            <a:ext cx="1338840" cy="1929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328" name="Elbow Connector 327"/>
          <p:cNvCxnSpPr/>
          <p:nvPr/>
        </p:nvCxnSpPr>
        <p:spPr bwMode="auto">
          <a:xfrm>
            <a:off x="2015237" y="2313189"/>
            <a:ext cx="5189288" cy="547419"/>
          </a:xfrm>
          <a:prstGeom prst="bentConnector3">
            <a:avLst>
              <a:gd name="adj1" fmla="val 9349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1" name="Flowchart: Manual Operation 330"/>
          <p:cNvSpPr/>
          <p:nvPr/>
        </p:nvSpPr>
        <p:spPr bwMode="auto">
          <a:xfrm rot="16200000">
            <a:off x="7400445" y="4526173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32" name="Straight Arrow Connector 331"/>
          <p:cNvCxnSpPr/>
          <p:nvPr/>
        </p:nvCxnSpPr>
        <p:spPr bwMode="auto">
          <a:xfrm>
            <a:off x="6942891" y="4411572"/>
            <a:ext cx="851313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4" name="Straight Arrow Connector 333"/>
          <p:cNvCxnSpPr>
            <a:endCxn id="331" idx="0"/>
          </p:cNvCxnSpPr>
          <p:nvPr/>
        </p:nvCxnSpPr>
        <p:spPr bwMode="auto">
          <a:xfrm>
            <a:off x="7312007" y="4626991"/>
            <a:ext cx="482197" cy="72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6" name="Straight Arrow Connector 335"/>
          <p:cNvCxnSpPr/>
          <p:nvPr/>
        </p:nvCxnSpPr>
        <p:spPr bwMode="auto">
          <a:xfrm>
            <a:off x="7547506" y="4879158"/>
            <a:ext cx="24669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1" name="TextBox 340"/>
          <p:cNvSpPr txBox="1"/>
          <p:nvPr/>
        </p:nvSpPr>
        <p:spPr>
          <a:xfrm>
            <a:off x="7355787" y="4724400"/>
            <a:ext cx="191719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4</a:t>
            </a:r>
            <a:endParaRPr lang="en-US" sz="1400" b="0" dirty="0"/>
          </a:p>
        </p:txBody>
      </p:sp>
      <p:cxnSp>
        <p:nvCxnSpPr>
          <p:cNvPr id="357" name="Elbow Connector 356"/>
          <p:cNvCxnSpPr>
            <a:stCxn id="376" idx="3"/>
          </p:cNvCxnSpPr>
          <p:nvPr/>
        </p:nvCxnSpPr>
        <p:spPr bwMode="auto">
          <a:xfrm flipV="1">
            <a:off x="6386507" y="4619226"/>
            <a:ext cx="925499" cy="1203817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63" name="Elbow Connector 362"/>
          <p:cNvCxnSpPr/>
          <p:nvPr/>
        </p:nvCxnSpPr>
        <p:spPr bwMode="auto">
          <a:xfrm rot="5400000">
            <a:off x="6702455" y="4804919"/>
            <a:ext cx="787252" cy="56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/>
          </a:ln>
          <a:effectLst/>
        </p:spPr>
      </p:cxnSp>
      <p:cxnSp>
        <p:nvCxnSpPr>
          <p:cNvPr id="368" name="Elbow Connector 367"/>
          <p:cNvCxnSpPr>
            <a:endCxn id="160" idx="1"/>
          </p:cNvCxnSpPr>
          <p:nvPr/>
        </p:nvCxnSpPr>
        <p:spPr bwMode="auto">
          <a:xfrm rot="10800000">
            <a:off x="2690697" y="4404644"/>
            <a:ext cx="4413383" cy="794180"/>
          </a:xfrm>
          <a:prstGeom prst="bentConnector3">
            <a:avLst>
              <a:gd name="adj1" fmla="val 10518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6" name="TextBox 375"/>
          <p:cNvSpPr txBox="1"/>
          <p:nvPr/>
        </p:nvSpPr>
        <p:spPr>
          <a:xfrm>
            <a:off x="5961391" y="5669154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SX</a:t>
            </a:r>
            <a:endParaRPr lang="en-US" sz="1400" b="0" dirty="0"/>
          </a:p>
        </p:txBody>
      </p:sp>
      <p:sp>
        <p:nvSpPr>
          <p:cNvPr id="377" name="Rectangle 376"/>
          <p:cNvSpPr/>
          <p:nvPr/>
        </p:nvSpPr>
        <p:spPr bwMode="auto">
          <a:xfrm>
            <a:off x="5949478" y="5657805"/>
            <a:ext cx="448942" cy="3191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3" name="Rectangle 382"/>
          <p:cNvSpPr/>
          <p:nvPr/>
        </p:nvSpPr>
        <p:spPr bwMode="auto">
          <a:xfrm>
            <a:off x="5310753" y="4147939"/>
            <a:ext cx="267364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>
            <a:off x="5328910" y="4156268"/>
            <a:ext cx="310341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 smtClean="0"/>
              <a:t>W</a:t>
            </a:r>
          </a:p>
          <a:p>
            <a:pPr algn="ctr"/>
            <a:r>
              <a:rPr lang="en-US" sz="1800" dirty="0"/>
              <a:t>D</a:t>
            </a:r>
          </a:p>
        </p:txBody>
      </p:sp>
      <p:cxnSp>
        <p:nvCxnSpPr>
          <p:cNvPr id="397" name="Elbow Connector 396"/>
          <p:cNvCxnSpPr/>
          <p:nvPr/>
        </p:nvCxnSpPr>
        <p:spPr bwMode="auto">
          <a:xfrm rot="16200000" flipH="1">
            <a:off x="3840500" y="5020434"/>
            <a:ext cx="1470550" cy="134667"/>
          </a:xfrm>
          <a:prstGeom prst="bentConnector3">
            <a:avLst>
              <a:gd name="adj1" fmla="val -27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0" name="Straight Connector 399"/>
          <p:cNvCxnSpPr>
            <a:endCxn id="376" idx="1"/>
          </p:cNvCxnSpPr>
          <p:nvPr/>
        </p:nvCxnSpPr>
        <p:spPr bwMode="auto">
          <a:xfrm>
            <a:off x="4643109" y="5819743"/>
            <a:ext cx="1318282" cy="33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4" name="Straight Arrow Connector 403"/>
          <p:cNvCxnSpPr>
            <a:stCxn id="317" idx="2"/>
          </p:cNvCxnSpPr>
          <p:nvPr/>
        </p:nvCxnSpPr>
        <p:spPr bwMode="auto">
          <a:xfrm>
            <a:off x="7414222" y="3135547"/>
            <a:ext cx="814793" cy="705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0" name="Elbow Connector 409"/>
          <p:cNvCxnSpPr>
            <a:stCxn id="331" idx="2"/>
          </p:cNvCxnSpPr>
          <p:nvPr/>
        </p:nvCxnSpPr>
        <p:spPr bwMode="auto">
          <a:xfrm flipV="1">
            <a:off x="7997286" y="3911807"/>
            <a:ext cx="220842" cy="715907"/>
          </a:xfrm>
          <a:prstGeom prst="bentConnector4">
            <a:avLst>
              <a:gd name="adj1" fmla="val 44362"/>
              <a:gd name="adj2" fmla="val 10060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4" name="Elbow Connector 413"/>
          <p:cNvCxnSpPr>
            <a:stCxn id="91" idx="2"/>
          </p:cNvCxnSpPr>
          <p:nvPr/>
        </p:nvCxnSpPr>
        <p:spPr bwMode="auto">
          <a:xfrm>
            <a:off x="8606296" y="3503532"/>
            <a:ext cx="221433" cy="2629289"/>
          </a:xfrm>
          <a:prstGeom prst="bentConnector4">
            <a:avLst>
              <a:gd name="adj1" fmla="val 103237"/>
              <a:gd name="adj2" fmla="val 5369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6" name="Elbow Connector 415"/>
          <p:cNvCxnSpPr/>
          <p:nvPr/>
        </p:nvCxnSpPr>
        <p:spPr bwMode="auto">
          <a:xfrm rot="10800000">
            <a:off x="1032205" y="3666471"/>
            <a:ext cx="7806996" cy="2466353"/>
          </a:xfrm>
          <a:prstGeom prst="bentConnector3">
            <a:avLst>
              <a:gd name="adj1" fmla="val 9984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21" name="TextBox 420"/>
          <p:cNvSpPr txBox="1"/>
          <p:nvPr/>
        </p:nvSpPr>
        <p:spPr>
          <a:xfrm rot="16200000">
            <a:off x="8369000" y="3719893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err="1" smtClean="0">
                <a:latin typeface="+mj-lt"/>
                <a:cs typeface="Courier New" panose="02070309020205020404" pitchFamily="49" charset="0"/>
              </a:rPr>
              <a:t>ALUout</a:t>
            </a:r>
            <a:endParaRPr lang="en-US" sz="1200" b="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5" name="TextBox 424"/>
          <p:cNvSpPr txBox="1"/>
          <p:nvPr/>
        </p:nvSpPr>
        <p:spPr>
          <a:xfrm>
            <a:off x="4584343" y="4309330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IR[IM]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7" name="TextBox 426"/>
          <p:cNvSpPr txBox="1"/>
          <p:nvPr/>
        </p:nvSpPr>
        <p:spPr>
          <a:xfrm>
            <a:off x="4443849" y="3163323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IR[s]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8" name="TextBox 427"/>
          <p:cNvSpPr txBox="1"/>
          <p:nvPr/>
        </p:nvSpPr>
        <p:spPr>
          <a:xfrm>
            <a:off x="4432740" y="3505192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IR[t]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9" name="TextBox 428"/>
          <p:cNvSpPr txBox="1"/>
          <p:nvPr/>
        </p:nvSpPr>
        <p:spPr>
          <a:xfrm>
            <a:off x="4323694" y="3927597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IR[d]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431" name="Elbow Connector 430"/>
          <p:cNvCxnSpPr/>
          <p:nvPr/>
        </p:nvCxnSpPr>
        <p:spPr bwMode="auto">
          <a:xfrm rot="5400000" flipH="1" flipV="1">
            <a:off x="4457914" y="5279982"/>
            <a:ext cx="1219200" cy="486478"/>
          </a:xfrm>
          <a:prstGeom prst="bentConnector3">
            <a:avLst>
              <a:gd name="adj1" fmla="val 10026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445" name="TextBox 444"/>
          <p:cNvSpPr txBox="1"/>
          <p:nvPr/>
        </p:nvSpPr>
        <p:spPr>
          <a:xfrm>
            <a:off x="4803832" y="3899525"/>
            <a:ext cx="220573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0" dirty="0" smtClean="0"/>
              <a:t>M</a:t>
            </a:r>
          </a:p>
          <a:p>
            <a:pPr algn="ctr">
              <a:lnSpc>
                <a:spcPts val="1200"/>
              </a:lnSpc>
            </a:pPr>
            <a:r>
              <a:rPr lang="en-US" sz="1200" b="0" dirty="0" smtClean="0"/>
              <a:t>3</a:t>
            </a:r>
            <a:endParaRPr lang="en-US" sz="1200" b="0" dirty="0"/>
          </a:p>
        </p:txBody>
      </p:sp>
      <p:sp>
        <p:nvSpPr>
          <p:cNvPr id="447" name="TextBox 446"/>
          <p:cNvSpPr txBox="1"/>
          <p:nvPr/>
        </p:nvSpPr>
        <p:spPr>
          <a:xfrm>
            <a:off x="7238162" y="2901876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5</a:t>
            </a:r>
            <a:endParaRPr lang="en-US" sz="1200" b="0" dirty="0"/>
          </a:p>
        </p:txBody>
      </p:sp>
      <p:sp>
        <p:nvSpPr>
          <p:cNvPr id="448" name="TextBox 447"/>
          <p:cNvSpPr txBox="1"/>
          <p:nvPr/>
        </p:nvSpPr>
        <p:spPr>
          <a:xfrm>
            <a:off x="7819597" y="4413698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6</a:t>
            </a:r>
            <a:endParaRPr lang="en-US" sz="1200" b="0" dirty="0"/>
          </a:p>
        </p:txBody>
      </p:sp>
      <p:sp>
        <p:nvSpPr>
          <p:cNvPr id="116" name="TextBox 115"/>
          <p:cNvSpPr txBox="1"/>
          <p:nvPr/>
        </p:nvSpPr>
        <p:spPr>
          <a:xfrm>
            <a:off x="1242299" y="3328863"/>
            <a:ext cx="259045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P</a:t>
            </a:r>
          </a:p>
          <a:p>
            <a:pPr algn="ctr"/>
            <a:r>
              <a:rPr lang="en-US" sz="1800" dirty="0" smtClean="0"/>
              <a:t>C</a:t>
            </a:r>
            <a:endParaRPr lang="en-US" sz="1800" dirty="0"/>
          </a:p>
        </p:txBody>
      </p:sp>
      <p:sp>
        <p:nvSpPr>
          <p:cNvPr id="76" name="TextBox 75"/>
          <p:cNvSpPr txBox="1"/>
          <p:nvPr/>
        </p:nvSpPr>
        <p:spPr>
          <a:xfrm>
            <a:off x="2693894" y="1293194"/>
            <a:ext cx="1149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</a:rPr>
              <a:t>EXECUTE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846811" y="1277311"/>
            <a:ext cx="16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REG[Rd]</a:t>
            </a:r>
            <a:r>
              <a:rPr lang="en-US" sz="1600" b="0" dirty="0" smtClean="0">
                <a:cs typeface="Courier New" panose="02070309020205020404" pitchFamily="49" charset="0"/>
              </a:rPr>
              <a:t>←</a:t>
            </a:r>
            <a:r>
              <a:rPr lang="en-US" sz="1600" b="0" dirty="0" smtClean="0">
                <a:sym typeface="Wingdings" panose="05000000000000000000" pitchFamily="2" charset="2"/>
              </a:rPr>
              <a:t>RWD</a:t>
            </a:r>
            <a:endParaRPr lang="en-US" sz="1600" b="0" dirty="0"/>
          </a:p>
        </p:txBody>
      </p:sp>
      <p:sp>
        <p:nvSpPr>
          <p:cNvPr id="97" name="Rectangle 96"/>
          <p:cNvSpPr/>
          <p:nvPr/>
        </p:nvSpPr>
        <p:spPr bwMode="auto">
          <a:xfrm>
            <a:off x="3893816" y="1202847"/>
            <a:ext cx="1601776" cy="48748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8" name="Elbow Connector 97"/>
          <p:cNvCxnSpPr>
            <a:stCxn id="101" idx="2"/>
            <a:endCxn id="3" idx="3"/>
          </p:cNvCxnSpPr>
          <p:nvPr/>
        </p:nvCxnSpPr>
        <p:spPr bwMode="auto">
          <a:xfrm rot="16200000" flipH="1">
            <a:off x="4331887" y="3356196"/>
            <a:ext cx="1080741" cy="7789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1" name="TextBox 100"/>
          <p:cNvSpPr txBox="1"/>
          <p:nvPr/>
        </p:nvSpPr>
        <p:spPr>
          <a:xfrm>
            <a:off x="4550006" y="2511944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B0F0"/>
                </a:solidFill>
                <a:latin typeface="+mj-lt"/>
                <a:cs typeface="Courier New" panose="02070309020205020404" pitchFamily="49" charset="0"/>
              </a:rPr>
              <a:t>M3=1</a:t>
            </a:r>
            <a:endParaRPr lang="en-US" sz="1400" b="0" baseline="-25000" dirty="0">
              <a:solidFill>
                <a:srgbClr val="00B0F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02" name="Elbow Connector 101"/>
          <p:cNvCxnSpPr>
            <a:stCxn id="103" idx="2"/>
            <a:endCxn id="79" idx="0"/>
          </p:cNvCxnSpPr>
          <p:nvPr/>
        </p:nvCxnSpPr>
        <p:spPr bwMode="auto">
          <a:xfrm rot="16200000" flipH="1">
            <a:off x="5911985" y="2303790"/>
            <a:ext cx="495260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3" name="TextBox 102"/>
          <p:cNvSpPr txBox="1"/>
          <p:nvPr/>
        </p:nvSpPr>
        <p:spPr>
          <a:xfrm>
            <a:off x="5679355" y="1748384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B0F0"/>
                </a:solidFill>
                <a:latin typeface="+mj-lt"/>
                <a:cs typeface="Courier New" panose="02070309020205020404" pitchFamily="49" charset="0"/>
              </a:rPr>
              <a:t>REG</a:t>
            </a:r>
            <a:r>
              <a:rPr lang="en-US" sz="1400" b="0" baseline="-25000" dirty="0" smtClean="0">
                <a:solidFill>
                  <a:srgbClr val="00B0F0"/>
                </a:solidFill>
                <a:latin typeface="+mj-lt"/>
                <a:cs typeface="Courier New" panose="02070309020205020404" pitchFamily="49" charset="0"/>
              </a:rPr>
              <a:t>WRITE</a:t>
            </a:r>
            <a:endParaRPr lang="en-US" sz="1400" b="0" baseline="-25000" dirty="0">
              <a:solidFill>
                <a:srgbClr val="00B0F0"/>
              </a:solidFill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28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 Box 2"/>
          <p:cNvSpPr txBox="1">
            <a:spLocks noChangeArrowheads="1"/>
          </p:cNvSpPr>
          <p:nvPr/>
        </p:nvSpPr>
        <p:spPr bwMode="auto">
          <a:xfrm>
            <a:off x="326357" y="196850"/>
            <a:ext cx="423545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err="1" smtClean="0"/>
              <a:t>Datapath</a:t>
            </a:r>
            <a:r>
              <a:rPr lang="en-US" sz="2600" dirty="0" smtClean="0"/>
              <a:t> </a:t>
            </a:r>
            <a:r>
              <a:rPr lang="en-US" sz="2600" dirty="0"/>
              <a:t>–</a:t>
            </a:r>
            <a:r>
              <a:rPr lang="en-US" sz="2600" dirty="0" smtClean="0"/>
              <a:t> 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sz="2600" dirty="0" smtClean="0"/>
              <a:t> execution</a:t>
            </a:r>
            <a:endParaRPr lang="en-US" sz="2600" dirty="0"/>
          </a:p>
        </p:txBody>
      </p:sp>
      <p:sp>
        <p:nvSpPr>
          <p:cNvPr id="75" name="Rectangle 74"/>
          <p:cNvSpPr/>
          <p:nvPr/>
        </p:nvSpPr>
        <p:spPr bwMode="auto">
          <a:xfrm>
            <a:off x="1234173" y="3200400"/>
            <a:ext cx="185573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977040" y="2622101"/>
            <a:ext cx="365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 smtClean="0"/>
              <a:t>Reg</a:t>
            </a:r>
            <a:endParaRPr lang="en-US" sz="1800" dirty="0" smtClean="0"/>
          </a:p>
          <a:p>
            <a:pPr algn="ctr"/>
            <a:r>
              <a:rPr lang="en-US" sz="1800" dirty="0" smtClean="0"/>
              <a:t>File</a:t>
            </a:r>
            <a:endParaRPr lang="en-US" sz="1800" dirty="0"/>
          </a:p>
        </p:txBody>
      </p:sp>
      <p:sp>
        <p:nvSpPr>
          <p:cNvPr id="79" name="Rectangle 78"/>
          <p:cNvSpPr/>
          <p:nvPr/>
        </p:nvSpPr>
        <p:spPr bwMode="auto">
          <a:xfrm>
            <a:off x="5754479" y="2551421"/>
            <a:ext cx="810273" cy="2133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63697" y="4352493"/>
            <a:ext cx="22217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D</a:t>
            </a:r>
            <a:endParaRPr lang="en-US" sz="1400" b="0" dirty="0"/>
          </a:p>
        </p:txBody>
      </p:sp>
      <p:sp>
        <p:nvSpPr>
          <p:cNvPr id="83" name="TextBox 82"/>
          <p:cNvSpPr txBox="1"/>
          <p:nvPr/>
        </p:nvSpPr>
        <p:spPr>
          <a:xfrm>
            <a:off x="5763697" y="3268544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A1</a:t>
            </a:r>
            <a:endParaRPr lang="en-US" sz="1400" b="0" dirty="0"/>
          </a:p>
        </p:txBody>
      </p:sp>
      <p:sp>
        <p:nvSpPr>
          <p:cNvPr id="84" name="TextBox 83"/>
          <p:cNvSpPr txBox="1"/>
          <p:nvPr/>
        </p:nvSpPr>
        <p:spPr>
          <a:xfrm>
            <a:off x="5763697" y="3604030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A2</a:t>
            </a:r>
            <a:endParaRPr lang="en-US" sz="1400" b="0" dirty="0"/>
          </a:p>
        </p:txBody>
      </p:sp>
      <p:sp>
        <p:nvSpPr>
          <p:cNvPr id="85" name="TextBox 84"/>
          <p:cNvSpPr txBox="1"/>
          <p:nvPr/>
        </p:nvSpPr>
        <p:spPr>
          <a:xfrm>
            <a:off x="5767588" y="3918263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A3</a:t>
            </a:r>
            <a:endParaRPr lang="en-US" sz="1400" b="0" dirty="0"/>
          </a:p>
        </p:txBody>
      </p:sp>
      <p:sp>
        <p:nvSpPr>
          <p:cNvPr id="86" name="TextBox 85"/>
          <p:cNvSpPr txBox="1"/>
          <p:nvPr/>
        </p:nvSpPr>
        <p:spPr>
          <a:xfrm>
            <a:off x="6233571" y="3268432"/>
            <a:ext cx="331181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O1</a:t>
            </a:r>
            <a:endParaRPr lang="en-US" sz="1400" b="0" dirty="0"/>
          </a:p>
        </p:txBody>
      </p:sp>
      <p:sp>
        <p:nvSpPr>
          <p:cNvPr id="87" name="TextBox 86"/>
          <p:cNvSpPr txBox="1"/>
          <p:nvPr/>
        </p:nvSpPr>
        <p:spPr>
          <a:xfrm>
            <a:off x="6233570" y="4250754"/>
            <a:ext cx="331181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O2</a:t>
            </a:r>
            <a:endParaRPr lang="en-US" sz="1400" b="0" dirty="0"/>
          </a:p>
        </p:txBody>
      </p:sp>
      <p:grpSp>
        <p:nvGrpSpPr>
          <p:cNvPr id="88" name="Group 87"/>
          <p:cNvGrpSpPr/>
          <p:nvPr/>
        </p:nvGrpSpPr>
        <p:grpSpPr>
          <a:xfrm>
            <a:off x="8218128" y="2909172"/>
            <a:ext cx="388168" cy="1188720"/>
            <a:chOff x="6078550" y="3124201"/>
            <a:chExt cx="685800" cy="1447800"/>
          </a:xfrm>
        </p:grpSpPr>
        <p:grpSp>
          <p:nvGrpSpPr>
            <p:cNvPr id="89" name="Group 88"/>
            <p:cNvGrpSpPr/>
            <p:nvPr/>
          </p:nvGrpSpPr>
          <p:grpSpPr>
            <a:xfrm rot="16200000">
              <a:off x="5697550" y="3505201"/>
              <a:ext cx="1447800" cy="685800"/>
              <a:chOff x="5410201" y="2590799"/>
              <a:chExt cx="1447800" cy="685800"/>
            </a:xfrm>
          </p:grpSpPr>
          <p:sp>
            <p:nvSpPr>
              <p:cNvPr id="91" name="Flowchart: Manual Operation 90"/>
              <p:cNvSpPr/>
              <p:nvPr/>
            </p:nvSpPr>
            <p:spPr bwMode="auto">
              <a:xfrm>
                <a:off x="5410201" y="2590799"/>
                <a:ext cx="1447800" cy="685800"/>
              </a:xfrm>
              <a:prstGeom prst="flowChartManualOpera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92" name="Isosceles Triangle 91"/>
              <p:cNvSpPr/>
              <p:nvPr/>
            </p:nvSpPr>
            <p:spPr bwMode="auto">
              <a:xfrm rot="10800000">
                <a:off x="5905500" y="2590800"/>
                <a:ext cx="419100" cy="311773"/>
              </a:xfrm>
              <a:prstGeom prst="triangl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93" name="Straight Connector 92"/>
              <p:cNvCxnSpPr>
                <a:stCxn id="92" idx="4"/>
                <a:endCxn id="92" idx="2"/>
              </p:cNvCxnSpPr>
              <p:nvPr/>
            </p:nvCxnSpPr>
            <p:spPr bwMode="auto">
              <a:xfrm>
                <a:off x="5905500" y="2590800"/>
                <a:ext cx="4191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90" name="TextBox 89"/>
            <p:cNvSpPr txBox="1"/>
            <p:nvPr/>
          </p:nvSpPr>
          <p:spPr>
            <a:xfrm>
              <a:off x="6376717" y="3294158"/>
              <a:ext cx="351379" cy="1124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A</a:t>
              </a:r>
            </a:p>
            <a:p>
              <a:pPr algn="ctr"/>
              <a:r>
                <a:rPr lang="en-US" sz="1800" dirty="0" smtClean="0"/>
                <a:t>L</a:t>
              </a:r>
            </a:p>
            <a:p>
              <a:pPr algn="ctr"/>
              <a:r>
                <a:rPr lang="en-US" sz="1800" dirty="0" smtClean="0"/>
                <a:t>U</a:t>
              </a:r>
              <a:endParaRPr lang="en-US" sz="1800" dirty="0"/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2876552" y="2618387"/>
            <a:ext cx="425584" cy="370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MEM</a:t>
            </a:r>
            <a:endParaRPr lang="en-US" sz="1800" dirty="0"/>
          </a:p>
        </p:txBody>
      </p:sp>
      <p:sp>
        <p:nvSpPr>
          <p:cNvPr id="162" name="Rectangle 161"/>
          <p:cNvSpPr/>
          <p:nvPr/>
        </p:nvSpPr>
        <p:spPr bwMode="auto">
          <a:xfrm>
            <a:off x="2688473" y="2541845"/>
            <a:ext cx="810420" cy="214317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688472" y="3512582"/>
            <a:ext cx="212559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</a:t>
            </a:r>
            <a:endParaRPr lang="en-US" sz="1400" b="0" dirty="0"/>
          </a:p>
        </p:txBody>
      </p:sp>
      <p:sp>
        <p:nvSpPr>
          <p:cNvPr id="165" name="TextBox 164"/>
          <p:cNvSpPr txBox="1"/>
          <p:nvPr/>
        </p:nvSpPr>
        <p:spPr>
          <a:xfrm>
            <a:off x="3203699" y="3512582"/>
            <a:ext cx="28148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 O</a:t>
            </a:r>
            <a:endParaRPr lang="en-US" sz="1400" b="0" dirty="0"/>
          </a:p>
        </p:txBody>
      </p:sp>
      <p:sp>
        <p:nvSpPr>
          <p:cNvPr id="160" name="TextBox 159"/>
          <p:cNvSpPr txBox="1"/>
          <p:nvPr/>
        </p:nvSpPr>
        <p:spPr>
          <a:xfrm>
            <a:off x="2690696" y="4250755"/>
            <a:ext cx="22217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D</a:t>
            </a:r>
            <a:endParaRPr lang="en-US" sz="1400" b="0" dirty="0"/>
          </a:p>
        </p:txBody>
      </p:sp>
      <p:sp>
        <p:nvSpPr>
          <p:cNvPr id="197" name="Rectangle 196"/>
          <p:cNvSpPr/>
          <p:nvPr/>
        </p:nvSpPr>
        <p:spPr bwMode="auto">
          <a:xfrm>
            <a:off x="3885380" y="3209335"/>
            <a:ext cx="185573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890518" y="3337803"/>
            <a:ext cx="259045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I</a:t>
            </a:r>
          </a:p>
          <a:p>
            <a:pPr algn="ctr"/>
            <a:r>
              <a:rPr lang="en-US" sz="1800" dirty="0" smtClean="0"/>
              <a:t>R</a:t>
            </a:r>
            <a:endParaRPr lang="en-US" sz="1800" dirty="0"/>
          </a:p>
        </p:txBody>
      </p:sp>
      <p:sp>
        <p:nvSpPr>
          <p:cNvPr id="3" name="Flowchart: Manual Operation 2"/>
          <p:cNvSpPr/>
          <p:nvPr/>
        </p:nvSpPr>
        <p:spPr bwMode="auto">
          <a:xfrm rot="16200000">
            <a:off x="4659690" y="3982413"/>
            <a:ext cx="432924" cy="182438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5" name="Straight Arrow Connector 204"/>
          <p:cNvCxnSpPr>
            <a:stCxn id="75" idx="3"/>
            <a:endCxn id="163" idx="1"/>
          </p:cNvCxnSpPr>
          <p:nvPr/>
        </p:nvCxnSpPr>
        <p:spPr bwMode="auto">
          <a:xfrm>
            <a:off x="1419746" y="3657600"/>
            <a:ext cx="1268726" cy="887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7" name="Straight Arrow Connector 206"/>
          <p:cNvCxnSpPr>
            <a:endCxn id="75" idx="1"/>
          </p:cNvCxnSpPr>
          <p:nvPr/>
        </p:nvCxnSpPr>
        <p:spPr bwMode="auto">
          <a:xfrm flipV="1">
            <a:off x="1032205" y="3657600"/>
            <a:ext cx="201968" cy="40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0" name="Straight Arrow Connector 249"/>
          <p:cNvCxnSpPr>
            <a:stCxn id="165" idx="3"/>
            <a:endCxn id="197" idx="1"/>
          </p:cNvCxnSpPr>
          <p:nvPr/>
        </p:nvCxnSpPr>
        <p:spPr bwMode="auto">
          <a:xfrm>
            <a:off x="3485186" y="3666471"/>
            <a:ext cx="400194" cy="6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5" name="Straight Arrow Connector 254"/>
          <p:cNvCxnSpPr/>
          <p:nvPr/>
        </p:nvCxnSpPr>
        <p:spPr bwMode="auto">
          <a:xfrm flipV="1">
            <a:off x="4067613" y="3660967"/>
            <a:ext cx="247375" cy="1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3" name="Straight Arrow Connector 262"/>
          <p:cNvCxnSpPr>
            <a:endCxn id="83" idx="1"/>
          </p:cNvCxnSpPr>
          <p:nvPr/>
        </p:nvCxnSpPr>
        <p:spPr bwMode="auto">
          <a:xfrm flipV="1">
            <a:off x="4508442" y="3422433"/>
            <a:ext cx="1255255" cy="2958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6" name="Straight Arrow Connector 265"/>
          <p:cNvCxnSpPr>
            <a:endCxn id="84" idx="1"/>
          </p:cNvCxnSpPr>
          <p:nvPr/>
        </p:nvCxnSpPr>
        <p:spPr bwMode="auto">
          <a:xfrm flipV="1">
            <a:off x="4498905" y="3757919"/>
            <a:ext cx="1264792" cy="2480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9" name="Straight Arrow Connector 268"/>
          <p:cNvCxnSpPr>
            <a:stCxn id="3" idx="2"/>
            <a:endCxn id="85" idx="1"/>
          </p:cNvCxnSpPr>
          <p:nvPr/>
        </p:nvCxnSpPr>
        <p:spPr bwMode="auto">
          <a:xfrm flipV="1">
            <a:off x="4967371" y="4072152"/>
            <a:ext cx="800217" cy="1480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3" name="Straight Arrow Connector 272"/>
          <p:cNvCxnSpPr/>
          <p:nvPr/>
        </p:nvCxnSpPr>
        <p:spPr bwMode="auto">
          <a:xfrm>
            <a:off x="4501968" y="4156268"/>
            <a:ext cx="282965" cy="2650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3" name="Elbow Connector 282"/>
          <p:cNvCxnSpPr/>
          <p:nvPr/>
        </p:nvCxnSpPr>
        <p:spPr bwMode="auto">
          <a:xfrm rot="16200000" flipH="1">
            <a:off x="4605716" y="3795311"/>
            <a:ext cx="216610" cy="141823"/>
          </a:xfrm>
          <a:prstGeom prst="bentConnector3">
            <a:avLst>
              <a:gd name="adj1" fmla="val 9490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292" name="Straight Arrow Connector 291"/>
          <p:cNvCxnSpPr>
            <a:endCxn id="82" idx="1"/>
          </p:cNvCxnSpPr>
          <p:nvPr/>
        </p:nvCxnSpPr>
        <p:spPr bwMode="auto">
          <a:xfrm>
            <a:off x="5589910" y="4504901"/>
            <a:ext cx="173787" cy="1481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3" name="Trapezoid 302"/>
          <p:cNvSpPr/>
          <p:nvPr/>
        </p:nvSpPr>
        <p:spPr bwMode="auto">
          <a:xfrm rot="16200000" flipH="1">
            <a:off x="3621450" y="3619745"/>
            <a:ext cx="1595730" cy="174588"/>
          </a:xfrm>
          <a:prstGeom prst="trapezoid">
            <a:avLst>
              <a:gd name="adj" fmla="val 5608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6760923" y="2942769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6766616" y="2951098"/>
            <a:ext cx="259045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S</a:t>
            </a:r>
          </a:p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/>
              <a:t>1</a:t>
            </a:r>
            <a:endParaRPr lang="en-US" sz="1800" dirty="0" smtClean="0"/>
          </a:p>
        </p:txBody>
      </p:sp>
      <p:sp>
        <p:nvSpPr>
          <p:cNvPr id="309" name="Rectangle 308"/>
          <p:cNvSpPr/>
          <p:nvPr/>
        </p:nvSpPr>
        <p:spPr bwMode="auto">
          <a:xfrm>
            <a:off x="6758011" y="3923021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0" name="TextBox 309"/>
          <p:cNvSpPr txBox="1"/>
          <p:nvPr/>
        </p:nvSpPr>
        <p:spPr>
          <a:xfrm>
            <a:off x="6763704" y="3931350"/>
            <a:ext cx="259045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S</a:t>
            </a:r>
          </a:p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/>
              <a:t>2</a:t>
            </a:r>
          </a:p>
        </p:txBody>
      </p:sp>
      <p:sp>
        <p:nvSpPr>
          <p:cNvPr id="317" name="Flowchart: Manual Operation 316"/>
          <p:cNvSpPr/>
          <p:nvPr/>
        </p:nvSpPr>
        <p:spPr bwMode="auto">
          <a:xfrm rot="16200000">
            <a:off x="6817381" y="3034006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20" name="Straight Arrow Connector 319"/>
          <p:cNvCxnSpPr/>
          <p:nvPr/>
        </p:nvCxnSpPr>
        <p:spPr bwMode="auto">
          <a:xfrm flipV="1">
            <a:off x="6961272" y="3399968"/>
            <a:ext cx="247375" cy="1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2" name="Straight Arrow Connector 321"/>
          <p:cNvCxnSpPr/>
          <p:nvPr/>
        </p:nvCxnSpPr>
        <p:spPr bwMode="auto">
          <a:xfrm flipV="1">
            <a:off x="6553203" y="3431859"/>
            <a:ext cx="213412" cy="2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4" name="Straight Arrow Connector 323"/>
          <p:cNvCxnSpPr/>
          <p:nvPr/>
        </p:nvCxnSpPr>
        <p:spPr bwMode="auto">
          <a:xfrm flipV="1">
            <a:off x="6547655" y="4411572"/>
            <a:ext cx="213412" cy="2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6" name="Elbow Connector 325"/>
          <p:cNvCxnSpPr/>
          <p:nvPr/>
        </p:nvCxnSpPr>
        <p:spPr bwMode="auto">
          <a:xfrm rot="16200000" flipV="1">
            <a:off x="1352828" y="2981644"/>
            <a:ext cx="1338840" cy="1929"/>
          </a:xfrm>
          <a:prstGeom prst="bentConnector3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328" name="Elbow Connector 327"/>
          <p:cNvCxnSpPr/>
          <p:nvPr/>
        </p:nvCxnSpPr>
        <p:spPr bwMode="auto">
          <a:xfrm>
            <a:off x="2015237" y="2313189"/>
            <a:ext cx="5189288" cy="547419"/>
          </a:xfrm>
          <a:prstGeom prst="bentConnector3">
            <a:avLst>
              <a:gd name="adj1" fmla="val 9349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1" name="Flowchart: Manual Operation 330"/>
          <p:cNvSpPr/>
          <p:nvPr/>
        </p:nvSpPr>
        <p:spPr bwMode="auto">
          <a:xfrm rot="16200000">
            <a:off x="7400445" y="4526173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32" name="Straight Arrow Connector 331"/>
          <p:cNvCxnSpPr/>
          <p:nvPr/>
        </p:nvCxnSpPr>
        <p:spPr bwMode="auto">
          <a:xfrm>
            <a:off x="6942891" y="4411572"/>
            <a:ext cx="851313" cy="1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4" name="Straight Arrow Connector 333"/>
          <p:cNvCxnSpPr>
            <a:endCxn id="331" idx="0"/>
          </p:cNvCxnSpPr>
          <p:nvPr/>
        </p:nvCxnSpPr>
        <p:spPr bwMode="auto">
          <a:xfrm>
            <a:off x="7312007" y="4626991"/>
            <a:ext cx="482197" cy="72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6" name="Straight Arrow Connector 335"/>
          <p:cNvCxnSpPr/>
          <p:nvPr/>
        </p:nvCxnSpPr>
        <p:spPr bwMode="auto">
          <a:xfrm>
            <a:off x="7547506" y="4879158"/>
            <a:ext cx="246698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1" name="TextBox 340"/>
          <p:cNvSpPr txBox="1"/>
          <p:nvPr/>
        </p:nvSpPr>
        <p:spPr>
          <a:xfrm>
            <a:off x="7355787" y="4724400"/>
            <a:ext cx="191719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4</a:t>
            </a:r>
            <a:endParaRPr lang="en-US" sz="1400" b="0" dirty="0"/>
          </a:p>
        </p:txBody>
      </p:sp>
      <p:cxnSp>
        <p:nvCxnSpPr>
          <p:cNvPr id="357" name="Elbow Connector 356"/>
          <p:cNvCxnSpPr>
            <a:stCxn id="376" idx="3"/>
          </p:cNvCxnSpPr>
          <p:nvPr/>
        </p:nvCxnSpPr>
        <p:spPr bwMode="auto">
          <a:xfrm flipV="1">
            <a:off x="6386507" y="4619226"/>
            <a:ext cx="925499" cy="1203817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63" name="Elbow Connector 362"/>
          <p:cNvCxnSpPr/>
          <p:nvPr/>
        </p:nvCxnSpPr>
        <p:spPr bwMode="auto">
          <a:xfrm rot="5400000">
            <a:off x="6702455" y="4804919"/>
            <a:ext cx="787252" cy="56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/>
          </a:ln>
          <a:effectLst/>
        </p:spPr>
      </p:cxnSp>
      <p:cxnSp>
        <p:nvCxnSpPr>
          <p:cNvPr id="368" name="Elbow Connector 367"/>
          <p:cNvCxnSpPr>
            <a:endCxn id="160" idx="1"/>
          </p:cNvCxnSpPr>
          <p:nvPr/>
        </p:nvCxnSpPr>
        <p:spPr bwMode="auto">
          <a:xfrm rot="10800000">
            <a:off x="2690697" y="4404644"/>
            <a:ext cx="4413383" cy="794180"/>
          </a:xfrm>
          <a:prstGeom prst="bentConnector3">
            <a:avLst>
              <a:gd name="adj1" fmla="val 10518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6" name="TextBox 375"/>
          <p:cNvSpPr txBox="1"/>
          <p:nvPr/>
        </p:nvSpPr>
        <p:spPr>
          <a:xfrm>
            <a:off x="5961391" y="5669154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SX</a:t>
            </a:r>
            <a:endParaRPr lang="en-US" sz="1400" b="0" dirty="0"/>
          </a:p>
        </p:txBody>
      </p:sp>
      <p:sp>
        <p:nvSpPr>
          <p:cNvPr id="377" name="Rectangle 376"/>
          <p:cNvSpPr/>
          <p:nvPr/>
        </p:nvSpPr>
        <p:spPr bwMode="auto">
          <a:xfrm>
            <a:off x="5949478" y="5657805"/>
            <a:ext cx="448942" cy="3191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3" name="Rectangle 382"/>
          <p:cNvSpPr/>
          <p:nvPr/>
        </p:nvSpPr>
        <p:spPr bwMode="auto">
          <a:xfrm>
            <a:off x="5310753" y="4147939"/>
            <a:ext cx="267364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>
            <a:off x="5328910" y="4156268"/>
            <a:ext cx="310341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 smtClean="0"/>
              <a:t>W</a:t>
            </a:r>
          </a:p>
          <a:p>
            <a:pPr algn="ctr"/>
            <a:r>
              <a:rPr lang="en-US" sz="1800" dirty="0"/>
              <a:t>D</a:t>
            </a:r>
          </a:p>
        </p:txBody>
      </p:sp>
      <p:cxnSp>
        <p:nvCxnSpPr>
          <p:cNvPr id="397" name="Elbow Connector 396"/>
          <p:cNvCxnSpPr/>
          <p:nvPr/>
        </p:nvCxnSpPr>
        <p:spPr bwMode="auto">
          <a:xfrm rot="16200000" flipH="1">
            <a:off x="3840500" y="5020434"/>
            <a:ext cx="1470550" cy="134667"/>
          </a:xfrm>
          <a:prstGeom prst="bentConnector3">
            <a:avLst>
              <a:gd name="adj1" fmla="val -27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0" name="Straight Connector 399"/>
          <p:cNvCxnSpPr>
            <a:endCxn id="376" idx="1"/>
          </p:cNvCxnSpPr>
          <p:nvPr/>
        </p:nvCxnSpPr>
        <p:spPr bwMode="auto">
          <a:xfrm>
            <a:off x="4643109" y="5819743"/>
            <a:ext cx="1318282" cy="33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4" name="Straight Arrow Connector 403"/>
          <p:cNvCxnSpPr/>
          <p:nvPr/>
        </p:nvCxnSpPr>
        <p:spPr bwMode="auto">
          <a:xfrm>
            <a:off x="7415043" y="3095945"/>
            <a:ext cx="814793" cy="705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0" name="Elbow Connector 409"/>
          <p:cNvCxnSpPr>
            <a:stCxn id="331" idx="2"/>
          </p:cNvCxnSpPr>
          <p:nvPr/>
        </p:nvCxnSpPr>
        <p:spPr bwMode="auto">
          <a:xfrm flipV="1">
            <a:off x="7997286" y="3911807"/>
            <a:ext cx="220842" cy="715907"/>
          </a:xfrm>
          <a:prstGeom prst="bentConnector4">
            <a:avLst>
              <a:gd name="adj1" fmla="val 44362"/>
              <a:gd name="adj2" fmla="val 100603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4" name="Elbow Connector 413"/>
          <p:cNvCxnSpPr>
            <a:stCxn id="91" idx="2"/>
          </p:cNvCxnSpPr>
          <p:nvPr/>
        </p:nvCxnSpPr>
        <p:spPr bwMode="auto">
          <a:xfrm>
            <a:off x="8606296" y="3503532"/>
            <a:ext cx="221433" cy="2629289"/>
          </a:xfrm>
          <a:prstGeom prst="bentConnector4">
            <a:avLst>
              <a:gd name="adj1" fmla="val 103237"/>
              <a:gd name="adj2" fmla="val 53691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6" name="Elbow Connector 415"/>
          <p:cNvCxnSpPr/>
          <p:nvPr/>
        </p:nvCxnSpPr>
        <p:spPr bwMode="auto">
          <a:xfrm rot="10800000">
            <a:off x="1032205" y="3666471"/>
            <a:ext cx="7806996" cy="2466353"/>
          </a:xfrm>
          <a:prstGeom prst="bentConnector3">
            <a:avLst>
              <a:gd name="adj1" fmla="val 99841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21" name="TextBox 420"/>
          <p:cNvSpPr txBox="1"/>
          <p:nvPr/>
        </p:nvSpPr>
        <p:spPr>
          <a:xfrm rot="16200000">
            <a:off x="8369000" y="3719893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err="1" smtClean="0">
                <a:latin typeface="+mj-lt"/>
                <a:cs typeface="Courier New" panose="02070309020205020404" pitchFamily="49" charset="0"/>
              </a:rPr>
              <a:t>ALUout</a:t>
            </a:r>
            <a:endParaRPr lang="en-US" sz="1200" b="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5" name="TextBox 424"/>
          <p:cNvSpPr txBox="1"/>
          <p:nvPr/>
        </p:nvSpPr>
        <p:spPr>
          <a:xfrm>
            <a:off x="4584343" y="4309330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IR[IM]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7" name="TextBox 426"/>
          <p:cNvSpPr txBox="1"/>
          <p:nvPr/>
        </p:nvSpPr>
        <p:spPr>
          <a:xfrm>
            <a:off x="4443849" y="3163323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IR[s]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8" name="TextBox 427"/>
          <p:cNvSpPr txBox="1"/>
          <p:nvPr/>
        </p:nvSpPr>
        <p:spPr>
          <a:xfrm>
            <a:off x="4432740" y="3505192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IR[t]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9" name="TextBox 428"/>
          <p:cNvSpPr txBox="1"/>
          <p:nvPr/>
        </p:nvSpPr>
        <p:spPr>
          <a:xfrm>
            <a:off x="4323694" y="3927597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IR[d]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431" name="Elbow Connector 430"/>
          <p:cNvCxnSpPr/>
          <p:nvPr/>
        </p:nvCxnSpPr>
        <p:spPr bwMode="auto">
          <a:xfrm rot="5400000" flipH="1" flipV="1">
            <a:off x="4457914" y="5279982"/>
            <a:ext cx="1219200" cy="486478"/>
          </a:xfrm>
          <a:prstGeom prst="bentConnector3">
            <a:avLst>
              <a:gd name="adj1" fmla="val 100266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445" name="TextBox 444"/>
          <p:cNvSpPr txBox="1"/>
          <p:nvPr/>
        </p:nvSpPr>
        <p:spPr>
          <a:xfrm>
            <a:off x="4803832" y="3899525"/>
            <a:ext cx="220573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0" dirty="0" smtClean="0"/>
              <a:t>M</a:t>
            </a:r>
          </a:p>
          <a:p>
            <a:pPr algn="ctr">
              <a:lnSpc>
                <a:spcPts val="1200"/>
              </a:lnSpc>
            </a:pPr>
            <a:r>
              <a:rPr lang="en-US" sz="1200" b="0" dirty="0" smtClean="0"/>
              <a:t>3</a:t>
            </a:r>
            <a:endParaRPr lang="en-US" sz="1200" b="0" dirty="0"/>
          </a:p>
        </p:txBody>
      </p:sp>
      <p:sp>
        <p:nvSpPr>
          <p:cNvPr id="447" name="TextBox 446"/>
          <p:cNvSpPr txBox="1"/>
          <p:nvPr/>
        </p:nvSpPr>
        <p:spPr>
          <a:xfrm>
            <a:off x="7238162" y="2901876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5</a:t>
            </a:r>
            <a:endParaRPr lang="en-US" sz="1200" b="0" dirty="0"/>
          </a:p>
        </p:txBody>
      </p:sp>
      <p:sp>
        <p:nvSpPr>
          <p:cNvPr id="448" name="TextBox 447"/>
          <p:cNvSpPr txBox="1"/>
          <p:nvPr/>
        </p:nvSpPr>
        <p:spPr>
          <a:xfrm>
            <a:off x="7819597" y="4413698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6</a:t>
            </a:r>
            <a:endParaRPr lang="en-US" sz="1200" b="0" dirty="0"/>
          </a:p>
        </p:txBody>
      </p:sp>
      <p:sp>
        <p:nvSpPr>
          <p:cNvPr id="116" name="TextBox 115"/>
          <p:cNvSpPr txBox="1"/>
          <p:nvPr/>
        </p:nvSpPr>
        <p:spPr>
          <a:xfrm>
            <a:off x="1242299" y="3328863"/>
            <a:ext cx="259045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P</a:t>
            </a:r>
          </a:p>
          <a:p>
            <a:pPr algn="ctr"/>
            <a:r>
              <a:rPr lang="en-US" sz="1800" dirty="0" smtClean="0"/>
              <a:t>C</a:t>
            </a:r>
            <a:endParaRPr lang="en-US" sz="1800" dirty="0"/>
          </a:p>
        </p:txBody>
      </p:sp>
      <p:sp>
        <p:nvSpPr>
          <p:cNvPr id="76" name="TextBox 75"/>
          <p:cNvSpPr txBox="1"/>
          <p:nvPr/>
        </p:nvSpPr>
        <p:spPr>
          <a:xfrm>
            <a:off x="1922515" y="1105851"/>
            <a:ext cx="4475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FETCH   </a:t>
            </a:r>
            <a:r>
              <a:rPr lang="en-US" sz="1600" dirty="0" smtClean="0">
                <a:solidFill>
                  <a:srgbClr val="FFC000"/>
                </a:solidFill>
              </a:rPr>
              <a:t>DECODE</a:t>
            </a:r>
            <a:r>
              <a:rPr lang="en-US" sz="1600" dirty="0" smtClean="0">
                <a:solidFill>
                  <a:srgbClr val="FF0000"/>
                </a:solidFill>
              </a:rPr>
              <a:t>   </a:t>
            </a:r>
            <a:r>
              <a:rPr lang="en-US" sz="1600" dirty="0" smtClean="0">
                <a:solidFill>
                  <a:srgbClr val="00B050"/>
                </a:solidFill>
              </a:rPr>
              <a:t>EXECUTE1</a:t>
            </a:r>
            <a:r>
              <a:rPr lang="en-US" sz="1600" dirty="0" smtClean="0">
                <a:solidFill>
                  <a:srgbClr val="FF0000"/>
                </a:solidFill>
              </a:rPr>
              <a:t>   </a:t>
            </a:r>
            <a:r>
              <a:rPr lang="en-US" sz="1600" dirty="0" smtClean="0">
                <a:solidFill>
                  <a:srgbClr val="00B0F0"/>
                </a:solidFill>
              </a:rPr>
              <a:t>EXECUTE2 </a:t>
            </a:r>
            <a:endParaRPr lang="en-US" sz="1600" dirty="0">
              <a:solidFill>
                <a:srgbClr val="00B0F0"/>
              </a:solidFill>
            </a:endParaRPr>
          </a:p>
        </p:txBody>
      </p:sp>
      <p:cxnSp>
        <p:nvCxnSpPr>
          <p:cNvPr id="94" name="Elbow Connector 93"/>
          <p:cNvCxnSpPr>
            <a:endCxn id="75" idx="0"/>
          </p:cNvCxnSpPr>
          <p:nvPr/>
        </p:nvCxnSpPr>
        <p:spPr bwMode="auto">
          <a:xfrm rot="16200000" flipH="1">
            <a:off x="1107505" y="2980944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946085" y="2440326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PC</a:t>
            </a:r>
            <a:r>
              <a:rPr lang="en-US" sz="14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96" name="Elbow Connector 95"/>
          <p:cNvCxnSpPr/>
          <p:nvPr/>
        </p:nvCxnSpPr>
        <p:spPr bwMode="auto">
          <a:xfrm rot="16200000" flipH="1">
            <a:off x="3759139" y="2977678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3597719" y="2437060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IR</a:t>
            </a:r>
            <a:r>
              <a:rPr lang="en-US" sz="14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98" name="Elbow Connector 97"/>
          <p:cNvCxnSpPr/>
          <p:nvPr/>
        </p:nvCxnSpPr>
        <p:spPr bwMode="auto">
          <a:xfrm rot="16200000" flipH="1">
            <a:off x="8219286" y="2823789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9" name="TextBox 98"/>
          <p:cNvSpPr txBox="1"/>
          <p:nvPr/>
        </p:nvSpPr>
        <p:spPr>
          <a:xfrm>
            <a:off x="7830240" y="2057400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ALUop</a:t>
            </a:r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=ADD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00" name="Elbow Connector 99"/>
          <p:cNvCxnSpPr/>
          <p:nvPr/>
        </p:nvCxnSpPr>
        <p:spPr bwMode="auto">
          <a:xfrm rot="16200000" flipH="1">
            <a:off x="7075372" y="2529325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1" name="TextBox 100"/>
          <p:cNvSpPr txBox="1"/>
          <p:nvPr/>
        </p:nvSpPr>
        <p:spPr>
          <a:xfrm>
            <a:off x="6993649" y="1840904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M5=0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02" name="Elbow Connector 101"/>
          <p:cNvCxnSpPr>
            <a:stCxn id="103" idx="2"/>
          </p:cNvCxnSpPr>
          <p:nvPr/>
        </p:nvCxnSpPr>
        <p:spPr bwMode="auto">
          <a:xfrm rot="5400000">
            <a:off x="6296946" y="2415981"/>
            <a:ext cx="1019493" cy="348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3" name="TextBox 102"/>
          <p:cNvSpPr txBox="1"/>
          <p:nvPr/>
        </p:nvSpPr>
        <p:spPr>
          <a:xfrm>
            <a:off x="6377867" y="1600200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C000"/>
                </a:solidFill>
                <a:latin typeface="+mj-lt"/>
                <a:cs typeface="Courier New" panose="02070309020205020404" pitchFamily="49" charset="0"/>
              </a:rPr>
              <a:t>SR1</a:t>
            </a:r>
            <a:r>
              <a:rPr lang="en-US" sz="1400" b="0" baseline="-25000" dirty="0" smtClean="0">
                <a:solidFill>
                  <a:srgbClr val="FFC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400" b="0" baseline="-25000" dirty="0">
              <a:solidFill>
                <a:srgbClr val="FFC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418689" y="6267821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C000"/>
                </a:solidFill>
                <a:latin typeface="+mj-lt"/>
                <a:cs typeface="Courier New" panose="02070309020205020404" pitchFamily="49" charset="0"/>
              </a:rPr>
              <a:t>SR2</a:t>
            </a:r>
            <a:r>
              <a:rPr lang="en-US" sz="1400" b="0" baseline="-25000" dirty="0" smtClean="0">
                <a:solidFill>
                  <a:srgbClr val="FFC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400" b="0" baseline="-25000" dirty="0">
              <a:solidFill>
                <a:srgbClr val="FFC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05" name="Elbow Connector 104"/>
          <p:cNvCxnSpPr>
            <a:stCxn id="104" idx="0"/>
          </p:cNvCxnSpPr>
          <p:nvPr/>
        </p:nvCxnSpPr>
        <p:spPr bwMode="auto">
          <a:xfrm rot="5400000" flipH="1" flipV="1">
            <a:off x="6134827" y="5551850"/>
            <a:ext cx="1430400" cy="1542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6" name="Elbow Connector 105"/>
          <p:cNvCxnSpPr>
            <a:stCxn id="107" idx="2"/>
          </p:cNvCxnSpPr>
          <p:nvPr/>
        </p:nvCxnSpPr>
        <p:spPr bwMode="auto">
          <a:xfrm rot="16200000" flipH="1">
            <a:off x="4487454" y="3190957"/>
            <a:ext cx="1904313" cy="9649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7" name="TextBox 106"/>
          <p:cNvSpPr txBox="1"/>
          <p:nvPr/>
        </p:nvSpPr>
        <p:spPr>
          <a:xfrm>
            <a:off x="4967371" y="1935849"/>
            <a:ext cx="934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00B050"/>
                </a:solidFill>
                <a:latin typeface="+mj-lt"/>
                <a:cs typeface="Courier New" panose="02070309020205020404" pitchFamily="49" charset="0"/>
              </a:rPr>
              <a:t>RWD</a:t>
            </a:r>
            <a:r>
              <a:rPr lang="en-US" sz="1400" b="0" baseline="-25000" dirty="0" smtClean="0">
                <a:solidFill>
                  <a:srgbClr val="00B05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400" b="0" baseline="-25000" dirty="0">
              <a:solidFill>
                <a:srgbClr val="00B05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010201" y="2054423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B050"/>
                </a:solidFill>
                <a:latin typeface="+mj-lt"/>
                <a:cs typeface="Courier New" panose="02070309020205020404" pitchFamily="49" charset="0"/>
              </a:rPr>
              <a:t>M5=1</a:t>
            </a:r>
            <a:endParaRPr lang="en-US" sz="1400" b="0" baseline="-25000" dirty="0">
              <a:solidFill>
                <a:srgbClr val="00B05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10" name="Elbow Connector 109"/>
          <p:cNvCxnSpPr/>
          <p:nvPr/>
        </p:nvCxnSpPr>
        <p:spPr bwMode="auto">
          <a:xfrm rot="16200000" flipH="1">
            <a:off x="7721357" y="4004485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1" name="TextBox 110"/>
          <p:cNvSpPr txBox="1"/>
          <p:nvPr/>
        </p:nvSpPr>
        <p:spPr>
          <a:xfrm>
            <a:off x="7566734" y="3510353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B050"/>
                </a:solidFill>
                <a:latin typeface="+mj-lt"/>
                <a:cs typeface="Courier New" panose="02070309020205020404" pitchFamily="49" charset="0"/>
              </a:rPr>
              <a:t>M6=0</a:t>
            </a:r>
            <a:endParaRPr lang="en-US" sz="1400" b="0" baseline="-25000" dirty="0">
              <a:solidFill>
                <a:srgbClr val="00B05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12" name="Elbow Connector 111"/>
          <p:cNvCxnSpPr/>
          <p:nvPr/>
        </p:nvCxnSpPr>
        <p:spPr bwMode="auto">
          <a:xfrm rot="16200000" flipH="1">
            <a:off x="7141740" y="2535575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3" name="Straight Arrow Connector 112"/>
          <p:cNvCxnSpPr/>
          <p:nvPr/>
        </p:nvCxnSpPr>
        <p:spPr bwMode="auto">
          <a:xfrm>
            <a:off x="7410587" y="3208600"/>
            <a:ext cx="814793" cy="7052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4" name="Elbow Connector 113"/>
          <p:cNvCxnSpPr/>
          <p:nvPr/>
        </p:nvCxnSpPr>
        <p:spPr bwMode="auto">
          <a:xfrm rot="16200000" flipH="1">
            <a:off x="7368262" y="4675891"/>
            <a:ext cx="2782403" cy="291805"/>
          </a:xfrm>
          <a:prstGeom prst="bentConnector3">
            <a:avLst>
              <a:gd name="adj1" fmla="val 355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Elbow Connector 114"/>
          <p:cNvCxnSpPr/>
          <p:nvPr/>
        </p:nvCxnSpPr>
        <p:spPr bwMode="auto">
          <a:xfrm rot="10800000">
            <a:off x="4824276" y="6206143"/>
            <a:ext cx="4081091" cy="6850"/>
          </a:xfrm>
          <a:prstGeom prst="bentConnector3">
            <a:avLst>
              <a:gd name="adj1" fmla="val 49762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Elbow Connector 116"/>
          <p:cNvCxnSpPr>
            <a:stCxn id="118" idx="2"/>
          </p:cNvCxnSpPr>
          <p:nvPr/>
        </p:nvCxnSpPr>
        <p:spPr bwMode="auto">
          <a:xfrm rot="16200000" flipH="1">
            <a:off x="4331887" y="3356196"/>
            <a:ext cx="1080741" cy="7789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8" name="TextBox 117"/>
          <p:cNvSpPr txBox="1"/>
          <p:nvPr/>
        </p:nvSpPr>
        <p:spPr>
          <a:xfrm>
            <a:off x="4550006" y="2511944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B0F0"/>
                </a:solidFill>
                <a:latin typeface="+mj-lt"/>
                <a:cs typeface="Courier New" panose="02070309020205020404" pitchFamily="49" charset="0"/>
              </a:rPr>
              <a:t>M3=1</a:t>
            </a:r>
            <a:endParaRPr lang="en-US" sz="1400" b="0" baseline="-25000" dirty="0">
              <a:solidFill>
                <a:srgbClr val="00B0F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553632" y="3315975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M6=2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21" name="Elbow Connector 120"/>
          <p:cNvCxnSpPr/>
          <p:nvPr/>
        </p:nvCxnSpPr>
        <p:spPr bwMode="auto">
          <a:xfrm rot="16200000" flipH="1">
            <a:off x="7660938" y="4004485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6" name="Elbow Connector 125"/>
          <p:cNvCxnSpPr>
            <a:stCxn id="132" idx="3"/>
            <a:endCxn id="22" idx="1"/>
          </p:cNvCxnSpPr>
          <p:nvPr/>
        </p:nvCxnSpPr>
        <p:spPr bwMode="auto">
          <a:xfrm flipV="1">
            <a:off x="8002560" y="3962693"/>
            <a:ext cx="217588" cy="733162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8220148" y="376263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2" name="TextBox 131"/>
          <p:cNvSpPr txBox="1"/>
          <p:nvPr/>
        </p:nvSpPr>
        <p:spPr>
          <a:xfrm>
            <a:off x="7747362" y="449580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34" name="Elbow Connector 133"/>
          <p:cNvCxnSpPr>
            <a:stCxn id="135" idx="2"/>
          </p:cNvCxnSpPr>
          <p:nvPr/>
        </p:nvCxnSpPr>
        <p:spPr bwMode="auto">
          <a:xfrm rot="16200000" flipH="1">
            <a:off x="5911985" y="2303790"/>
            <a:ext cx="495260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5" name="TextBox 134"/>
          <p:cNvSpPr txBox="1"/>
          <p:nvPr/>
        </p:nvSpPr>
        <p:spPr>
          <a:xfrm>
            <a:off x="5679355" y="1748384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B0F0"/>
                </a:solidFill>
                <a:latin typeface="+mj-lt"/>
                <a:cs typeface="Courier New" panose="02070309020205020404" pitchFamily="49" charset="0"/>
              </a:rPr>
              <a:t>REG</a:t>
            </a:r>
            <a:r>
              <a:rPr lang="en-US" sz="1400" b="0" baseline="-25000" dirty="0" smtClean="0">
                <a:solidFill>
                  <a:srgbClr val="00B0F0"/>
                </a:solidFill>
                <a:latin typeface="+mj-lt"/>
                <a:cs typeface="Courier New" panose="02070309020205020404" pitchFamily="49" charset="0"/>
              </a:rPr>
              <a:t>WRITE</a:t>
            </a:r>
            <a:endParaRPr lang="en-US" sz="1400" b="0" baseline="-25000" dirty="0">
              <a:solidFill>
                <a:srgbClr val="00B0F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36" name="Elbow Connector 135"/>
          <p:cNvCxnSpPr/>
          <p:nvPr/>
        </p:nvCxnSpPr>
        <p:spPr bwMode="auto">
          <a:xfrm rot="16200000" flipH="1">
            <a:off x="2854872" y="2316119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7" name="TextBox 136"/>
          <p:cNvSpPr txBox="1"/>
          <p:nvPr/>
        </p:nvSpPr>
        <p:spPr>
          <a:xfrm>
            <a:off x="2598342" y="1775417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MEM</a:t>
            </a:r>
            <a:r>
              <a:rPr lang="en-US" sz="14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READ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38" name="Elbow Connector 137"/>
          <p:cNvCxnSpPr/>
          <p:nvPr/>
        </p:nvCxnSpPr>
        <p:spPr bwMode="auto">
          <a:xfrm rot="16200000" flipH="1">
            <a:off x="8296595" y="2830811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9" name="TextBox 138"/>
          <p:cNvSpPr txBox="1"/>
          <p:nvPr/>
        </p:nvSpPr>
        <p:spPr>
          <a:xfrm>
            <a:off x="8078309" y="2289112"/>
            <a:ext cx="886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 smtClean="0">
                <a:solidFill>
                  <a:srgbClr val="00B050"/>
                </a:solidFill>
                <a:latin typeface="+mj-lt"/>
                <a:cs typeface="Courier New" panose="02070309020205020404" pitchFamily="49" charset="0"/>
              </a:rPr>
              <a:t>ALUop</a:t>
            </a:r>
            <a:r>
              <a:rPr lang="en-US" sz="1400" b="0" dirty="0" smtClean="0">
                <a:solidFill>
                  <a:srgbClr val="00B050"/>
                </a:solidFill>
                <a:latin typeface="+mj-lt"/>
                <a:cs typeface="Courier New" panose="02070309020205020404" pitchFamily="49" charset="0"/>
              </a:rPr>
              <a:t>=f</a:t>
            </a:r>
            <a:endParaRPr lang="en-US" sz="1400" b="0" baseline="-25000" dirty="0">
              <a:solidFill>
                <a:srgbClr val="00B050"/>
              </a:solidFill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209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 Box 2"/>
          <p:cNvSpPr txBox="1">
            <a:spLocks noChangeArrowheads="1"/>
          </p:cNvSpPr>
          <p:nvPr/>
        </p:nvSpPr>
        <p:spPr bwMode="auto">
          <a:xfrm>
            <a:off x="326357" y="196850"/>
            <a:ext cx="443583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err="1" smtClean="0"/>
              <a:t>Datapath</a:t>
            </a:r>
            <a:r>
              <a:rPr lang="en-US" sz="2600" dirty="0" smtClean="0"/>
              <a:t> </a:t>
            </a:r>
            <a:r>
              <a:rPr lang="en-US" sz="2600" dirty="0"/>
              <a:t>–</a:t>
            </a:r>
            <a:r>
              <a:rPr lang="en-US" sz="2600" dirty="0" smtClean="0"/>
              <a:t> 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US" sz="2600" dirty="0" smtClean="0"/>
              <a:t> execution</a:t>
            </a:r>
            <a:endParaRPr lang="en-US" sz="2600" dirty="0"/>
          </a:p>
        </p:txBody>
      </p:sp>
      <p:sp>
        <p:nvSpPr>
          <p:cNvPr id="75" name="Rectangle 74"/>
          <p:cNvSpPr/>
          <p:nvPr/>
        </p:nvSpPr>
        <p:spPr bwMode="auto">
          <a:xfrm>
            <a:off x="1234173" y="3200400"/>
            <a:ext cx="185573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977040" y="2622101"/>
            <a:ext cx="365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 smtClean="0"/>
              <a:t>Reg</a:t>
            </a:r>
            <a:endParaRPr lang="en-US" sz="1800" dirty="0" smtClean="0"/>
          </a:p>
          <a:p>
            <a:pPr algn="ctr"/>
            <a:r>
              <a:rPr lang="en-US" sz="1800" dirty="0" smtClean="0"/>
              <a:t>File</a:t>
            </a:r>
            <a:endParaRPr lang="en-US" sz="1800" dirty="0"/>
          </a:p>
        </p:txBody>
      </p:sp>
      <p:sp>
        <p:nvSpPr>
          <p:cNvPr id="79" name="Rectangle 78"/>
          <p:cNvSpPr/>
          <p:nvPr/>
        </p:nvSpPr>
        <p:spPr bwMode="auto">
          <a:xfrm>
            <a:off x="5754479" y="2551421"/>
            <a:ext cx="810273" cy="2133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63697" y="4352493"/>
            <a:ext cx="22217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D</a:t>
            </a:r>
            <a:endParaRPr lang="en-US" sz="1400" b="0" dirty="0"/>
          </a:p>
        </p:txBody>
      </p:sp>
      <p:sp>
        <p:nvSpPr>
          <p:cNvPr id="83" name="TextBox 82"/>
          <p:cNvSpPr txBox="1"/>
          <p:nvPr/>
        </p:nvSpPr>
        <p:spPr>
          <a:xfrm>
            <a:off x="5763697" y="3268544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A1</a:t>
            </a:r>
            <a:endParaRPr lang="en-US" sz="1400" b="0" dirty="0"/>
          </a:p>
        </p:txBody>
      </p:sp>
      <p:sp>
        <p:nvSpPr>
          <p:cNvPr id="84" name="TextBox 83"/>
          <p:cNvSpPr txBox="1"/>
          <p:nvPr/>
        </p:nvSpPr>
        <p:spPr>
          <a:xfrm>
            <a:off x="5763697" y="3604030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A2</a:t>
            </a:r>
            <a:endParaRPr lang="en-US" sz="1400" b="0" dirty="0"/>
          </a:p>
        </p:txBody>
      </p:sp>
      <p:sp>
        <p:nvSpPr>
          <p:cNvPr id="85" name="TextBox 84"/>
          <p:cNvSpPr txBox="1"/>
          <p:nvPr/>
        </p:nvSpPr>
        <p:spPr>
          <a:xfrm>
            <a:off x="5767588" y="3918263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A3</a:t>
            </a:r>
            <a:endParaRPr lang="en-US" sz="1400" b="0" dirty="0"/>
          </a:p>
        </p:txBody>
      </p:sp>
      <p:sp>
        <p:nvSpPr>
          <p:cNvPr id="86" name="TextBox 85"/>
          <p:cNvSpPr txBox="1"/>
          <p:nvPr/>
        </p:nvSpPr>
        <p:spPr>
          <a:xfrm>
            <a:off x="6233571" y="3268432"/>
            <a:ext cx="331181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O1</a:t>
            </a:r>
            <a:endParaRPr lang="en-US" sz="1400" b="0" dirty="0"/>
          </a:p>
        </p:txBody>
      </p:sp>
      <p:sp>
        <p:nvSpPr>
          <p:cNvPr id="87" name="TextBox 86"/>
          <p:cNvSpPr txBox="1"/>
          <p:nvPr/>
        </p:nvSpPr>
        <p:spPr>
          <a:xfrm>
            <a:off x="6233570" y="4250754"/>
            <a:ext cx="331181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O2</a:t>
            </a:r>
            <a:endParaRPr lang="en-US" sz="1400" b="0" dirty="0"/>
          </a:p>
        </p:txBody>
      </p:sp>
      <p:grpSp>
        <p:nvGrpSpPr>
          <p:cNvPr id="88" name="Group 87"/>
          <p:cNvGrpSpPr/>
          <p:nvPr/>
        </p:nvGrpSpPr>
        <p:grpSpPr>
          <a:xfrm>
            <a:off x="8218128" y="2909172"/>
            <a:ext cx="388168" cy="1188720"/>
            <a:chOff x="6078550" y="3124201"/>
            <a:chExt cx="685800" cy="1447800"/>
          </a:xfrm>
        </p:grpSpPr>
        <p:grpSp>
          <p:nvGrpSpPr>
            <p:cNvPr id="89" name="Group 88"/>
            <p:cNvGrpSpPr/>
            <p:nvPr/>
          </p:nvGrpSpPr>
          <p:grpSpPr>
            <a:xfrm rot="16200000">
              <a:off x="5697550" y="3505201"/>
              <a:ext cx="1447800" cy="685800"/>
              <a:chOff x="5410201" y="2590799"/>
              <a:chExt cx="1447800" cy="685800"/>
            </a:xfrm>
          </p:grpSpPr>
          <p:sp>
            <p:nvSpPr>
              <p:cNvPr id="91" name="Flowchart: Manual Operation 90"/>
              <p:cNvSpPr/>
              <p:nvPr/>
            </p:nvSpPr>
            <p:spPr bwMode="auto">
              <a:xfrm>
                <a:off x="5410201" y="2590799"/>
                <a:ext cx="1447800" cy="685800"/>
              </a:xfrm>
              <a:prstGeom prst="flowChartManualOpera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92" name="Isosceles Triangle 91"/>
              <p:cNvSpPr/>
              <p:nvPr/>
            </p:nvSpPr>
            <p:spPr bwMode="auto">
              <a:xfrm rot="10800000">
                <a:off x="5905500" y="2590800"/>
                <a:ext cx="419100" cy="311773"/>
              </a:xfrm>
              <a:prstGeom prst="triangl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93" name="Straight Connector 92"/>
              <p:cNvCxnSpPr>
                <a:stCxn id="92" idx="4"/>
                <a:endCxn id="92" idx="2"/>
              </p:cNvCxnSpPr>
              <p:nvPr/>
            </p:nvCxnSpPr>
            <p:spPr bwMode="auto">
              <a:xfrm>
                <a:off x="5905500" y="2590800"/>
                <a:ext cx="4191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90" name="TextBox 89"/>
            <p:cNvSpPr txBox="1"/>
            <p:nvPr/>
          </p:nvSpPr>
          <p:spPr>
            <a:xfrm>
              <a:off x="6376717" y="3294158"/>
              <a:ext cx="351379" cy="1124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A</a:t>
              </a:r>
            </a:p>
            <a:p>
              <a:pPr algn="ctr"/>
              <a:r>
                <a:rPr lang="en-US" sz="1800" dirty="0" smtClean="0"/>
                <a:t>L</a:t>
              </a:r>
            </a:p>
            <a:p>
              <a:pPr algn="ctr"/>
              <a:r>
                <a:rPr lang="en-US" sz="1800" dirty="0" smtClean="0"/>
                <a:t>U</a:t>
              </a:r>
              <a:endParaRPr lang="en-US" sz="1800" dirty="0"/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2876552" y="2618387"/>
            <a:ext cx="425584" cy="370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MEM</a:t>
            </a:r>
            <a:endParaRPr lang="en-US" sz="1800" dirty="0"/>
          </a:p>
        </p:txBody>
      </p:sp>
      <p:sp>
        <p:nvSpPr>
          <p:cNvPr id="162" name="Rectangle 161"/>
          <p:cNvSpPr/>
          <p:nvPr/>
        </p:nvSpPr>
        <p:spPr bwMode="auto">
          <a:xfrm>
            <a:off x="2688473" y="2541845"/>
            <a:ext cx="810420" cy="214317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688472" y="3512582"/>
            <a:ext cx="212559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</a:t>
            </a:r>
            <a:endParaRPr lang="en-US" sz="1400" b="0" dirty="0"/>
          </a:p>
        </p:txBody>
      </p:sp>
      <p:sp>
        <p:nvSpPr>
          <p:cNvPr id="165" name="TextBox 164"/>
          <p:cNvSpPr txBox="1"/>
          <p:nvPr/>
        </p:nvSpPr>
        <p:spPr>
          <a:xfrm>
            <a:off x="3203699" y="3512582"/>
            <a:ext cx="28148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 O</a:t>
            </a:r>
            <a:endParaRPr lang="en-US" sz="1400" b="0" dirty="0"/>
          </a:p>
        </p:txBody>
      </p:sp>
      <p:sp>
        <p:nvSpPr>
          <p:cNvPr id="160" name="TextBox 159"/>
          <p:cNvSpPr txBox="1"/>
          <p:nvPr/>
        </p:nvSpPr>
        <p:spPr>
          <a:xfrm>
            <a:off x="2690696" y="4250755"/>
            <a:ext cx="22217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D</a:t>
            </a:r>
            <a:endParaRPr lang="en-US" sz="1400" b="0" dirty="0"/>
          </a:p>
        </p:txBody>
      </p:sp>
      <p:sp>
        <p:nvSpPr>
          <p:cNvPr id="197" name="Rectangle 196"/>
          <p:cNvSpPr/>
          <p:nvPr/>
        </p:nvSpPr>
        <p:spPr bwMode="auto">
          <a:xfrm>
            <a:off x="3885380" y="3209335"/>
            <a:ext cx="185573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890518" y="3337803"/>
            <a:ext cx="259045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I</a:t>
            </a:r>
          </a:p>
          <a:p>
            <a:pPr algn="ctr"/>
            <a:r>
              <a:rPr lang="en-US" sz="1800" dirty="0" smtClean="0"/>
              <a:t>R</a:t>
            </a:r>
            <a:endParaRPr lang="en-US" sz="1800" dirty="0"/>
          </a:p>
        </p:txBody>
      </p:sp>
      <p:sp>
        <p:nvSpPr>
          <p:cNvPr id="3" name="Flowchart: Manual Operation 2"/>
          <p:cNvSpPr/>
          <p:nvPr/>
        </p:nvSpPr>
        <p:spPr bwMode="auto">
          <a:xfrm rot="16200000">
            <a:off x="4659690" y="3982413"/>
            <a:ext cx="432924" cy="182438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5" name="Straight Arrow Connector 204"/>
          <p:cNvCxnSpPr>
            <a:stCxn id="75" idx="3"/>
            <a:endCxn id="163" idx="1"/>
          </p:cNvCxnSpPr>
          <p:nvPr/>
        </p:nvCxnSpPr>
        <p:spPr bwMode="auto">
          <a:xfrm>
            <a:off x="1419746" y="3657600"/>
            <a:ext cx="1268726" cy="887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7" name="Straight Arrow Connector 206"/>
          <p:cNvCxnSpPr>
            <a:endCxn id="75" idx="1"/>
          </p:cNvCxnSpPr>
          <p:nvPr/>
        </p:nvCxnSpPr>
        <p:spPr bwMode="auto">
          <a:xfrm flipV="1">
            <a:off x="1032205" y="3657600"/>
            <a:ext cx="201968" cy="40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0" name="Straight Arrow Connector 249"/>
          <p:cNvCxnSpPr>
            <a:stCxn id="165" idx="3"/>
            <a:endCxn id="197" idx="1"/>
          </p:cNvCxnSpPr>
          <p:nvPr/>
        </p:nvCxnSpPr>
        <p:spPr bwMode="auto">
          <a:xfrm>
            <a:off x="3485186" y="3666471"/>
            <a:ext cx="400194" cy="6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5" name="Straight Arrow Connector 254"/>
          <p:cNvCxnSpPr/>
          <p:nvPr/>
        </p:nvCxnSpPr>
        <p:spPr bwMode="auto">
          <a:xfrm flipV="1">
            <a:off x="4067613" y="3660967"/>
            <a:ext cx="247375" cy="1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3" name="Straight Arrow Connector 262"/>
          <p:cNvCxnSpPr>
            <a:endCxn id="83" idx="1"/>
          </p:cNvCxnSpPr>
          <p:nvPr/>
        </p:nvCxnSpPr>
        <p:spPr bwMode="auto">
          <a:xfrm flipV="1">
            <a:off x="4508442" y="3422433"/>
            <a:ext cx="1255255" cy="2958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6" name="Straight Arrow Connector 265"/>
          <p:cNvCxnSpPr>
            <a:endCxn id="84" idx="1"/>
          </p:cNvCxnSpPr>
          <p:nvPr/>
        </p:nvCxnSpPr>
        <p:spPr bwMode="auto">
          <a:xfrm flipV="1">
            <a:off x="4498905" y="3757919"/>
            <a:ext cx="1264792" cy="2480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9" name="Straight Arrow Connector 268"/>
          <p:cNvCxnSpPr>
            <a:stCxn id="3" idx="2"/>
            <a:endCxn id="85" idx="1"/>
          </p:cNvCxnSpPr>
          <p:nvPr/>
        </p:nvCxnSpPr>
        <p:spPr bwMode="auto">
          <a:xfrm flipV="1">
            <a:off x="4967371" y="4072152"/>
            <a:ext cx="800217" cy="1480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3" name="Straight Arrow Connector 272"/>
          <p:cNvCxnSpPr/>
          <p:nvPr/>
        </p:nvCxnSpPr>
        <p:spPr bwMode="auto">
          <a:xfrm>
            <a:off x="4501968" y="4156268"/>
            <a:ext cx="282965" cy="265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3" name="Elbow Connector 282"/>
          <p:cNvCxnSpPr/>
          <p:nvPr/>
        </p:nvCxnSpPr>
        <p:spPr bwMode="auto">
          <a:xfrm rot="16200000" flipH="1">
            <a:off x="4605716" y="3795311"/>
            <a:ext cx="216610" cy="141823"/>
          </a:xfrm>
          <a:prstGeom prst="bentConnector3">
            <a:avLst>
              <a:gd name="adj1" fmla="val 94909"/>
            </a:avLst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292" name="Straight Arrow Connector 291"/>
          <p:cNvCxnSpPr>
            <a:endCxn id="82" idx="1"/>
          </p:cNvCxnSpPr>
          <p:nvPr/>
        </p:nvCxnSpPr>
        <p:spPr bwMode="auto">
          <a:xfrm>
            <a:off x="5589910" y="4504901"/>
            <a:ext cx="173787" cy="1481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3" name="Trapezoid 302"/>
          <p:cNvSpPr/>
          <p:nvPr/>
        </p:nvSpPr>
        <p:spPr bwMode="auto">
          <a:xfrm rot="16200000" flipH="1">
            <a:off x="3621450" y="3619745"/>
            <a:ext cx="1595730" cy="174588"/>
          </a:xfrm>
          <a:prstGeom prst="trapezoid">
            <a:avLst>
              <a:gd name="adj" fmla="val 5608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6760923" y="2942769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6766616" y="2951098"/>
            <a:ext cx="259045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S</a:t>
            </a:r>
          </a:p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/>
              <a:t>1</a:t>
            </a:r>
            <a:endParaRPr lang="en-US" sz="1800" dirty="0" smtClean="0"/>
          </a:p>
        </p:txBody>
      </p:sp>
      <p:sp>
        <p:nvSpPr>
          <p:cNvPr id="309" name="Rectangle 308"/>
          <p:cNvSpPr/>
          <p:nvPr/>
        </p:nvSpPr>
        <p:spPr bwMode="auto">
          <a:xfrm>
            <a:off x="6758011" y="3923021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0" name="TextBox 309"/>
          <p:cNvSpPr txBox="1"/>
          <p:nvPr/>
        </p:nvSpPr>
        <p:spPr>
          <a:xfrm>
            <a:off x="6763704" y="3931350"/>
            <a:ext cx="259045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S</a:t>
            </a:r>
          </a:p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/>
              <a:t>2</a:t>
            </a:r>
          </a:p>
        </p:txBody>
      </p:sp>
      <p:sp>
        <p:nvSpPr>
          <p:cNvPr id="317" name="Flowchart: Manual Operation 316"/>
          <p:cNvSpPr/>
          <p:nvPr/>
        </p:nvSpPr>
        <p:spPr bwMode="auto">
          <a:xfrm rot="16200000">
            <a:off x="6817381" y="3034006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20" name="Straight Arrow Connector 319"/>
          <p:cNvCxnSpPr/>
          <p:nvPr/>
        </p:nvCxnSpPr>
        <p:spPr bwMode="auto">
          <a:xfrm flipV="1">
            <a:off x="6961272" y="3399968"/>
            <a:ext cx="247375" cy="1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2" name="Straight Arrow Connector 321"/>
          <p:cNvCxnSpPr/>
          <p:nvPr/>
        </p:nvCxnSpPr>
        <p:spPr bwMode="auto">
          <a:xfrm flipV="1">
            <a:off x="6553203" y="3431859"/>
            <a:ext cx="213412" cy="2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4" name="Straight Arrow Connector 323"/>
          <p:cNvCxnSpPr/>
          <p:nvPr/>
        </p:nvCxnSpPr>
        <p:spPr bwMode="auto">
          <a:xfrm flipV="1">
            <a:off x="6547655" y="4411572"/>
            <a:ext cx="213412" cy="2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6" name="Elbow Connector 325"/>
          <p:cNvCxnSpPr/>
          <p:nvPr/>
        </p:nvCxnSpPr>
        <p:spPr bwMode="auto">
          <a:xfrm rot="16200000" flipV="1">
            <a:off x="1352828" y="2981644"/>
            <a:ext cx="1338840" cy="1929"/>
          </a:xfrm>
          <a:prstGeom prst="bentConnector3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328" name="Elbow Connector 327"/>
          <p:cNvCxnSpPr/>
          <p:nvPr/>
        </p:nvCxnSpPr>
        <p:spPr bwMode="auto">
          <a:xfrm>
            <a:off x="2015237" y="2313189"/>
            <a:ext cx="5189288" cy="547419"/>
          </a:xfrm>
          <a:prstGeom prst="bentConnector3">
            <a:avLst>
              <a:gd name="adj1" fmla="val 9349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1" name="Flowchart: Manual Operation 330"/>
          <p:cNvSpPr/>
          <p:nvPr/>
        </p:nvSpPr>
        <p:spPr bwMode="auto">
          <a:xfrm rot="16200000">
            <a:off x="7400445" y="4526173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32" name="Straight Arrow Connector 331"/>
          <p:cNvCxnSpPr/>
          <p:nvPr/>
        </p:nvCxnSpPr>
        <p:spPr bwMode="auto">
          <a:xfrm>
            <a:off x="6942891" y="4411572"/>
            <a:ext cx="851313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4" name="Straight Arrow Connector 333"/>
          <p:cNvCxnSpPr>
            <a:endCxn id="331" idx="0"/>
          </p:cNvCxnSpPr>
          <p:nvPr/>
        </p:nvCxnSpPr>
        <p:spPr bwMode="auto">
          <a:xfrm>
            <a:off x="7312007" y="4626991"/>
            <a:ext cx="482197" cy="723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6" name="Straight Arrow Connector 335"/>
          <p:cNvCxnSpPr/>
          <p:nvPr/>
        </p:nvCxnSpPr>
        <p:spPr bwMode="auto">
          <a:xfrm>
            <a:off x="7547506" y="4879158"/>
            <a:ext cx="246698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1" name="TextBox 340"/>
          <p:cNvSpPr txBox="1"/>
          <p:nvPr/>
        </p:nvSpPr>
        <p:spPr>
          <a:xfrm>
            <a:off x="7355787" y="4724400"/>
            <a:ext cx="191719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4</a:t>
            </a:r>
            <a:endParaRPr lang="en-US" sz="1400" b="0" dirty="0"/>
          </a:p>
        </p:txBody>
      </p:sp>
      <p:cxnSp>
        <p:nvCxnSpPr>
          <p:cNvPr id="357" name="Elbow Connector 356"/>
          <p:cNvCxnSpPr>
            <a:stCxn id="376" idx="3"/>
          </p:cNvCxnSpPr>
          <p:nvPr/>
        </p:nvCxnSpPr>
        <p:spPr bwMode="auto">
          <a:xfrm flipV="1">
            <a:off x="6386507" y="4619226"/>
            <a:ext cx="925499" cy="1203817"/>
          </a:xfrm>
          <a:prstGeom prst="bentConnector2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63" name="Elbow Connector 362"/>
          <p:cNvCxnSpPr/>
          <p:nvPr/>
        </p:nvCxnSpPr>
        <p:spPr bwMode="auto">
          <a:xfrm rot="5400000">
            <a:off x="6702455" y="4804919"/>
            <a:ext cx="787252" cy="56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/>
          </a:ln>
          <a:effectLst/>
        </p:spPr>
      </p:cxnSp>
      <p:cxnSp>
        <p:nvCxnSpPr>
          <p:cNvPr id="368" name="Elbow Connector 367"/>
          <p:cNvCxnSpPr>
            <a:endCxn id="160" idx="1"/>
          </p:cNvCxnSpPr>
          <p:nvPr/>
        </p:nvCxnSpPr>
        <p:spPr bwMode="auto">
          <a:xfrm rot="10800000">
            <a:off x="2690697" y="4404644"/>
            <a:ext cx="4413383" cy="794180"/>
          </a:xfrm>
          <a:prstGeom prst="bentConnector3">
            <a:avLst>
              <a:gd name="adj1" fmla="val 10518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6" name="TextBox 375"/>
          <p:cNvSpPr txBox="1"/>
          <p:nvPr/>
        </p:nvSpPr>
        <p:spPr>
          <a:xfrm>
            <a:off x="5961391" y="5669154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SX</a:t>
            </a:r>
            <a:endParaRPr lang="en-US" sz="1400" b="0" dirty="0"/>
          </a:p>
        </p:txBody>
      </p:sp>
      <p:sp>
        <p:nvSpPr>
          <p:cNvPr id="377" name="Rectangle 376"/>
          <p:cNvSpPr/>
          <p:nvPr/>
        </p:nvSpPr>
        <p:spPr bwMode="auto">
          <a:xfrm>
            <a:off x="5949478" y="5657805"/>
            <a:ext cx="448942" cy="3191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3" name="Rectangle 382"/>
          <p:cNvSpPr/>
          <p:nvPr/>
        </p:nvSpPr>
        <p:spPr bwMode="auto">
          <a:xfrm>
            <a:off x="5310753" y="4147939"/>
            <a:ext cx="267364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>
            <a:off x="5328910" y="4156268"/>
            <a:ext cx="310341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 smtClean="0"/>
              <a:t>W</a:t>
            </a:r>
          </a:p>
          <a:p>
            <a:pPr algn="ctr"/>
            <a:r>
              <a:rPr lang="en-US" sz="1800" dirty="0"/>
              <a:t>D</a:t>
            </a:r>
          </a:p>
        </p:txBody>
      </p:sp>
      <p:cxnSp>
        <p:nvCxnSpPr>
          <p:cNvPr id="397" name="Elbow Connector 396"/>
          <p:cNvCxnSpPr/>
          <p:nvPr/>
        </p:nvCxnSpPr>
        <p:spPr bwMode="auto">
          <a:xfrm rot="16200000" flipH="1">
            <a:off x="3840500" y="5020434"/>
            <a:ext cx="1470550" cy="134667"/>
          </a:xfrm>
          <a:prstGeom prst="bentConnector3">
            <a:avLst>
              <a:gd name="adj1" fmla="val -274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0" name="Straight Connector 399"/>
          <p:cNvCxnSpPr>
            <a:endCxn id="376" idx="1"/>
          </p:cNvCxnSpPr>
          <p:nvPr/>
        </p:nvCxnSpPr>
        <p:spPr bwMode="auto">
          <a:xfrm>
            <a:off x="4643109" y="5819743"/>
            <a:ext cx="1318282" cy="33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4" name="Straight Arrow Connector 403"/>
          <p:cNvCxnSpPr/>
          <p:nvPr/>
        </p:nvCxnSpPr>
        <p:spPr bwMode="auto">
          <a:xfrm>
            <a:off x="7415043" y="3095945"/>
            <a:ext cx="814793" cy="705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0" name="Elbow Connector 409"/>
          <p:cNvCxnSpPr>
            <a:stCxn id="331" idx="2"/>
          </p:cNvCxnSpPr>
          <p:nvPr/>
        </p:nvCxnSpPr>
        <p:spPr bwMode="auto">
          <a:xfrm flipV="1">
            <a:off x="7997286" y="3911807"/>
            <a:ext cx="220842" cy="715907"/>
          </a:xfrm>
          <a:prstGeom prst="bentConnector4">
            <a:avLst>
              <a:gd name="adj1" fmla="val 44362"/>
              <a:gd name="adj2" fmla="val 100603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4" name="Elbow Connector 413"/>
          <p:cNvCxnSpPr>
            <a:stCxn id="91" idx="2"/>
          </p:cNvCxnSpPr>
          <p:nvPr/>
        </p:nvCxnSpPr>
        <p:spPr bwMode="auto">
          <a:xfrm>
            <a:off x="8606296" y="3503532"/>
            <a:ext cx="221433" cy="2629289"/>
          </a:xfrm>
          <a:prstGeom prst="bentConnector4">
            <a:avLst>
              <a:gd name="adj1" fmla="val 103237"/>
              <a:gd name="adj2" fmla="val 53691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6" name="Elbow Connector 415"/>
          <p:cNvCxnSpPr/>
          <p:nvPr/>
        </p:nvCxnSpPr>
        <p:spPr bwMode="auto">
          <a:xfrm rot="10800000">
            <a:off x="1032205" y="3666471"/>
            <a:ext cx="7806996" cy="2466353"/>
          </a:xfrm>
          <a:prstGeom prst="bentConnector3">
            <a:avLst>
              <a:gd name="adj1" fmla="val 99841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21" name="TextBox 420"/>
          <p:cNvSpPr txBox="1"/>
          <p:nvPr/>
        </p:nvSpPr>
        <p:spPr>
          <a:xfrm rot="16200000">
            <a:off x="8369000" y="3719893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err="1" smtClean="0">
                <a:latin typeface="+mj-lt"/>
                <a:cs typeface="Courier New" panose="02070309020205020404" pitchFamily="49" charset="0"/>
              </a:rPr>
              <a:t>ALUout</a:t>
            </a:r>
            <a:endParaRPr lang="en-US" sz="1200" b="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5" name="TextBox 424"/>
          <p:cNvSpPr txBox="1"/>
          <p:nvPr/>
        </p:nvSpPr>
        <p:spPr>
          <a:xfrm>
            <a:off x="4584343" y="4309330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IR[IM]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7" name="TextBox 426"/>
          <p:cNvSpPr txBox="1"/>
          <p:nvPr/>
        </p:nvSpPr>
        <p:spPr>
          <a:xfrm>
            <a:off x="4443849" y="3163323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IR[s]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8" name="TextBox 427"/>
          <p:cNvSpPr txBox="1"/>
          <p:nvPr/>
        </p:nvSpPr>
        <p:spPr>
          <a:xfrm>
            <a:off x="4432740" y="3505192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IR[t]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9" name="TextBox 428"/>
          <p:cNvSpPr txBox="1"/>
          <p:nvPr/>
        </p:nvSpPr>
        <p:spPr>
          <a:xfrm>
            <a:off x="4323694" y="3927597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IR[d]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431" name="Elbow Connector 430"/>
          <p:cNvCxnSpPr/>
          <p:nvPr/>
        </p:nvCxnSpPr>
        <p:spPr bwMode="auto">
          <a:xfrm rot="5400000" flipH="1" flipV="1">
            <a:off x="4457914" y="5279982"/>
            <a:ext cx="1219200" cy="486478"/>
          </a:xfrm>
          <a:prstGeom prst="bentConnector3">
            <a:avLst>
              <a:gd name="adj1" fmla="val 100266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445" name="TextBox 444"/>
          <p:cNvSpPr txBox="1"/>
          <p:nvPr/>
        </p:nvSpPr>
        <p:spPr>
          <a:xfrm>
            <a:off x="4803832" y="3899525"/>
            <a:ext cx="220573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0" dirty="0" smtClean="0"/>
              <a:t>M</a:t>
            </a:r>
          </a:p>
          <a:p>
            <a:pPr algn="ctr">
              <a:lnSpc>
                <a:spcPts val="1200"/>
              </a:lnSpc>
            </a:pPr>
            <a:r>
              <a:rPr lang="en-US" sz="1200" b="0" dirty="0" smtClean="0"/>
              <a:t>3</a:t>
            </a:r>
            <a:endParaRPr lang="en-US" sz="1200" b="0" dirty="0"/>
          </a:p>
        </p:txBody>
      </p:sp>
      <p:sp>
        <p:nvSpPr>
          <p:cNvPr id="447" name="TextBox 446"/>
          <p:cNvSpPr txBox="1"/>
          <p:nvPr/>
        </p:nvSpPr>
        <p:spPr>
          <a:xfrm>
            <a:off x="7238162" y="2901876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5</a:t>
            </a:r>
            <a:endParaRPr lang="en-US" sz="1200" b="0" dirty="0"/>
          </a:p>
        </p:txBody>
      </p:sp>
      <p:sp>
        <p:nvSpPr>
          <p:cNvPr id="448" name="TextBox 447"/>
          <p:cNvSpPr txBox="1"/>
          <p:nvPr/>
        </p:nvSpPr>
        <p:spPr>
          <a:xfrm>
            <a:off x="7819597" y="4413698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6</a:t>
            </a:r>
            <a:endParaRPr lang="en-US" sz="1200" b="0" dirty="0"/>
          </a:p>
        </p:txBody>
      </p:sp>
      <p:sp>
        <p:nvSpPr>
          <p:cNvPr id="116" name="TextBox 115"/>
          <p:cNvSpPr txBox="1"/>
          <p:nvPr/>
        </p:nvSpPr>
        <p:spPr>
          <a:xfrm>
            <a:off x="1242299" y="3328863"/>
            <a:ext cx="259045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P</a:t>
            </a:r>
          </a:p>
          <a:p>
            <a:pPr algn="ctr"/>
            <a:r>
              <a:rPr lang="en-US" sz="1800" dirty="0" smtClean="0"/>
              <a:t>C</a:t>
            </a:r>
            <a:endParaRPr lang="en-US" sz="1800" dirty="0"/>
          </a:p>
        </p:txBody>
      </p:sp>
      <p:sp>
        <p:nvSpPr>
          <p:cNvPr id="76" name="TextBox 75"/>
          <p:cNvSpPr txBox="1"/>
          <p:nvPr/>
        </p:nvSpPr>
        <p:spPr>
          <a:xfrm>
            <a:off x="1922515" y="1105851"/>
            <a:ext cx="4475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FETCH   </a:t>
            </a:r>
            <a:r>
              <a:rPr lang="en-US" sz="1600" dirty="0" smtClean="0">
                <a:solidFill>
                  <a:srgbClr val="FFC000"/>
                </a:solidFill>
              </a:rPr>
              <a:t>DECODE</a:t>
            </a:r>
            <a:r>
              <a:rPr lang="en-US" sz="1600" dirty="0" smtClean="0">
                <a:solidFill>
                  <a:srgbClr val="FF0000"/>
                </a:solidFill>
              </a:rPr>
              <a:t>   </a:t>
            </a:r>
            <a:r>
              <a:rPr lang="en-US" sz="1600" dirty="0" smtClean="0">
                <a:solidFill>
                  <a:srgbClr val="00B050"/>
                </a:solidFill>
              </a:rPr>
              <a:t>EXECUTE1</a:t>
            </a:r>
            <a:r>
              <a:rPr lang="en-US" sz="1600" dirty="0" smtClean="0">
                <a:solidFill>
                  <a:srgbClr val="FF0000"/>
                </a:solidFill>
              </a:rPr>
              <a:t>   </a:t>
            </a:r>
            <a:r>
              <a:rPr lang="en-US" sz="1600" dirty="0" smtClean="0">
                <a:solidFill>
                  <a:srgbClr val="00B0F0"/>
                </a:solidFill>
              </a:rPr>
              <a:t>EXECUTE2 </a:t>
            </a:r>
            <a:endParaRPr lang="en-US" sz="1600" dirty="0">
              <a:solidFill>
                <a:srgbClr val="00B0F0"/>
              </a:solidFill>
            </a:endParaRPr>
          </a:p>
        </p:txBody>
      </p:sp>
      <p:cxnSp>
        <p:nvCxnSpPr>
          <p:cNvPr id="94" name="Elbow Connector 93"/>
          <p:cNvCxnSpPr>
            <a:endCxn id="75" idx="0"/>
          </p:cNvCxnSpPr>
          <p:nvPr/>
        </p:nvCxnSpPr>
        <p:spPr bwMode="auto">
          <a:xfrm rot="16200000" flipH="1">
            <a:off x="1107505" y="2980944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946085" y="2440326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PC</a:t>
            </a:r>
            <a:r>
              <a:rPr lang="en-US" sz="14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96" name="Elbow Connector 95"/>
          <p:cNvCxnSpPr/>
          <p:nvPr/>
        </p:nvCxnSpPr>
        <p:spPr bwMode="auto">
          <a:xfrm rot="16200000" flipH="1">
            <a:off x="3759139" y="2977678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3597719" y="2437060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IR</a:t>
            </a:r>
            <a:r>
              <a:rPr lang="en-US" sz="14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00" name="Elbow Connector 99"/>
          <p:cNvCxnSpPr/>
          <p:nvPr/>
        </p:nvCxnSpPr>
        <p:spPr bwMode="auto">
          <a:xfrm rot="16200000" flipH="1">
            <a:off x="7075372" y="2529325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1" name="TextBox 100"/>
          <p:cNvSpPr txBox="1"/>
          <p:nvPr/>
        </p:nvSpPr>
        <p:spPr>
          <a:xfrm>
            <a:off x="6993649" y="1840904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M5=0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02" name="Elbow Connector 101"/>
          <p:cNvCxnSpPr>
            <a:stCxn id="103" idx="2"/>
          </p:cNvCxnSpPr>
          <p:nvPr/>
        </p:nvCxnSpPr>
        <p:spPr bwMode="auto">
          <a:xfrm rot="5400000">
            <a:off x="6296946" y="2415981"/>
            <a:ext cx="1019493" cy="348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3" name="TextBox 102"/>
          <p:cNvSpPr txBox="1"/>
          <p:nvPr/>
        </p:nvSpPr>
        <p:spPr>
          <a:xfrm>
            <a:off x="6377867" y="1600200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C000"/>
                </a:solidFill>
                <a:latin typeface="+mj-lt"/>
                <a:cs typeface="Courier New" panose="02070309020205020404" pitchFamily="49" charset="0"/>
              </a:rPr>
              <a:t>SR1</a:t>
            </a:r>
            <a:r>
              <a:rPr lang="en-US" sz="1400" b="0" baseline="-25000" dirty="0" smtClean="0">
                <a:solidFill>
                  <a:srgbClr val="FFC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400" b="0" baseline="-25000" dirty="0">
              <a:solidFill>
                <a:srgbClr val="FFC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06" name="Elbow Connector 105"/>
          <p:cNvCxnSpPr>
            <a:stCxn id="107" idx="2"/>
          </p:cNvCxnSpPr>
          <p:nvPr/>
        </p:nvCxnSpPr>
        <p:spPr bwMode="auto">
          <a:xfrm rot="16200000" flipH="1">
            <a:off x="4487454" y="3190957"/>
            <a:ext cx="1904313" cy="9649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7" name="TextBox 106"/>
          <p:cNvSpPr txBox="1"/>
          <p:nvPr/>
        </p:nvSpPr>
        <p:spPr>
          <a:xfrm>
            <a:off x="4967371" y="1935849"/>
            <a:ext cx="934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00B050"/>
                </a:solidFill>
                <a:latin typeface="+mj-lt"/>
                <a:cs typeface="Courier New" panose="02070309020205020404" pitchFamily="49" charset="0"/>
              </a:rPr>
              <a:t>RWD</a:t>
            </a:r>
            <a:r>
              <a:rPr lang="en-US" sz="1400" b="0" baseline="-25000" dirty="0" smtClean="0">
                <a:solidFill>
                  <a:srgbClr val="00B05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400" b="0" baseline="-25000" dirty="0">
              <a:solidFill>
                <a:srgbClr val="00B05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010201" y="2054423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B050"/>
                </a:solidFill>
                <a:latin typeface="+mj-lt"/>
                <a:cs typeface="Courier New" panose="02070309020205020404" pitchFamily="49" charset="0"/>
              </a:rPr>
              <a:t>M5=1</a:t>
            </a:r>
            <a:endParaRPr lang="en-US" sz="1400" b="0" baseline="-25000" dirty="0">
              <a:solidFill>
                <a:srgbClr val="00B05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566734" y="3510353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B050"/>
                </a:solidFill>
                <a:latin typeface="+mj-lt"/>
                <a:cs typeface="Courier New" panose="02070309020205020404" pitchFamily="49" charset="0"/>
              </a:rPr>
              <a:t>M6=1</a:t>
            </a:r>
            <a:endParaRPr lang="en-US" sz="1400" b="0" baseline="-25000" dirty="0">
              <a:solidFill>
                <a:srgbClr val="00B05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12" name="Elbow Connector 111"/>
          <p:cNvCxnSpPr/>
          <p:nvPr/>
        </p:nvCxnSpPr>
        <p:spPr bwMode="auto">
          <a:xfrm rot="16200000" flipH="1">
            <a:off x="7141740" y="2535575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3" name="Straight Arrow Connector 112"/>
          <p:cNvCxnSpPr/>
          <p:nvPr/>
        </p:nvCxnSpPr>
        <p:spPr bwMode="auto">
          <a:xfrm>
            <a:off x="7410587" y="3208600"/>
            <a:ext cx="814793" cy="7052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4" name="Elbow Connector 113"/>
          <p:cNvCxnSpPr/>
          <p:nvPr/>
        </p:nvCxnSpPr>
        <p:spPr bwMode="auto">
          <a:xfrm rot="16200000" flipH="1">
            <a:off x="7368262" y="4675891"/>
            <a:ext cx="2782403" cy="291805"/>
          </a:xfrm>
          <a:prstGeom prst="bentConnector3">
            <a:avLst>
              <a:gd name="adj1" fmla="val 355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Elbow Connector 114"/>
          <p:cNvCxnSpPr/>
          <p:nvPr/>
        </p:nvCxnSpPr>
        <p:spPr bwMode="auto">
          <a:xfrm rot="10800000">
            <a:off x="4824276" y="6206143"/>
            <a:ext cx="4081091" cy="6850"/>
          </a:xfrm>
          <a:prstGeom prst="bentConnector3">
            <a:avLst>
              <a:gd name="adj1" fmla="val 49762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Elbow Connector 116"/>
          <p:cNvCxnSpPr>
            <a:stCxn id="118" idx="2"/>
          </p:cNvCxnSpPr>
          <p:nvPr/>
        </p:nvCxnSpPr>
        <p:spPr bwMode="auto">
          <a:xfrm rot="16200000" flipH="1">
            <a:off x="4331887" y="3356196"/>
            <a:ext cx="1080741" cy="7789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8" name="TextBox 117"/>
          <p:cNvSpPr txBox="1"/>
          <p:nvPr/>
        </p:nvSpPr>
        <p:spPr>
          <a:xfrm>
            <a:off x="4550006" y="2511944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B0F0"/>
                </a:solidFill>
                <a:latin typeface="+mj-lt"/>
                <a:cs typeface="Courier New" panose="02070309020205020404" pitchFamily="49" charset="0"/>
              </a:rPr>
              <a:t>M3=0</a:t>
            </a:r>
            <a:endParaRPr lang="en-US" sz="1400" b="0" baseline="-25000" dirty="0">
              <a:solidFill>
                <a:srgbClr val="00B0F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553632" y="3315975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M6=2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20" name="Elbow Connector 119"/>
          <p:cNvCxnSpPr/>
          <p:nvPr/>
        </p:nvCxnSpPr>
        <p:spPr bwMode="auto">
          <a:xfrm flipV="1">
            <a:off x="8002560" y="3962693"/>
            <a:ext cx="217588" cy="733162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3" name="Elbow Connector 122"/>
          <p:cNvCxnSpPr/>
          <p:nvPr/>
        </p:nvCxnSpPr>
        <p:spPr bwMode="auto">
          <a:xfrm rot="16200000" flipH="1">
            <a:off x="7721357" y="4004485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4" name="Elbow Connector 123"/>
          <p:cNvCxnSpPr/>
          <p:nvPr/>
        </p:nvCxnSpPr>
        <p:spPr bwMode="auto">
          <a:xfrm rot="16200000" flipH="1">
            <a:off x="7660938" y="4004485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5" name="TextBox 124"/>
          <p:cNvSpPr txBox="1"/>
          <p:nvPr/>
        </p:nvSpPr>
        <p:spPr>
          <a:xfrm>
            <a:off x="6418689" y="6267821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C000"/>
                </a:solidFill>
                <a:latin typeface="+mj-lt"/>
                <a:cs typeface="Courier New" panose="02070309020205020404" pitchFamily="49" charset="0"/>
              </a:rPr>
              <a:t>SR2</a:t>
            </a:r>
            <a:r>
              <a:rPr lang="en-US" sz="1400" b="0" baseline="-25000" dirty="0" smtClean="0">
                <a:solidFill>
                  <a:srgbClr val="FFC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400" b="0" baseline="-25000" dirty="0">
              <a:solidFill>
                <a:srgbClr val="FFC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26" name="Elbow Connector 125"/>
          <p:cNvCxnSpPr>
            <a:stCxn id="125" idx="0"/>
          </p:cNvCxnSpPr>
          <p:nvPr/>
        </p:nvCxnSpPr>
        <p:spPr bwMode="auto">
          <a:xfrm rot="5400000" flipH="1" flipV="1">
            <a:off x="6134827" y="5551850"/>
            <a:ext cx="1430400" cy="1542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7" name="Elbow Connector 126"/>
          <p:cNvCxnSpPr>
            <a:stCxn id="128" idx="2"/>
          </p:cNvCxnSpPr>
          <p:nvPr/>
        </p:nvCxnSpPr>
        <p:spPr bwMode="auto">
          <a:xfrm rot="16200000" flipH="1">
            <a:off x="5911985" y="2303790"/>
            <a:ext cx="495260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8" name="TextBox 127"/>
          <p:cNvSpPr txBox="1"/>
          <p:nvPr/>
        </p:nvSpPr>
        <p:spPr>
          <a:xfrm>
            <a:off x="5679355" y="1748384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B0F0"/>
                </a:solidFill>
                <a:latin typeface="+mj-lt"/>
                <a:cs typeface="Courier New" panose="02070309020205020404" pitchFamily="49" charset="0"/>
              </a:rPr>
              <a:t>REG</a:t>
            </a:r>
            <a:r>
              <a:rPr lang="en-US" sz="1400" b="0" baseline="-25000" dirty="0" smtClean="0">
                <a:solidFill>
                  <a:srgbClr val="00B0F0"/>
                </a:solidFill>
                <a:latin typeface="+mj-lt"/>
                <a:cs typeface="Courier New" panose="02070309020205020404" pitchFamily="49" charset="0"/>
              </a:rPr>
              <a:t>WRITE</a:t>
            </a:r>
            <a:endParaRPr lang="en-US" sz="1400" b="0" baseline="-25000" dirty="0">
              <a:solidFill>
                <a:srgbClr val="00B0F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29" name="Elbow Connector 128"/>
          <p:cNvCxnSpPr/>
          <p:nvPr/>
        </p:nvCxnSpPr>
        <p:spPr bwMode="auto">
          <a:xfrm rot="16200000" flipH="1">
            <a:off x="2854872" y="2316119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0" name="TextBox 129"/>
          <p:cNvSpPr txBox="1"/>
          <p:nvPr/>
        </p:nvSpPr>
        <p:spPr>
          <a:xfrm>
            <a:off x="2598342" y="1775417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MEM</a:t>
            </a:r>
            <a:r>
              <a:rPr lang="en-US" sz="14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READ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31" name="Elbow Connector 130"/>
          <p:cNvCxnSpPr/>
          <p:nvPr/>
        </p:nvCxnSpPr>
        <p:spPr bwMode="auto">
          <a:xfrm rot="16200000" flipH="1">
            <a:off x="8219286" y="2823789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2" name="TextBox 131"/>
          <p:cNvSpPr txBox="1"/>
          <p:nvPr/>
        </p:nvSpPr>
        <p:spPr>
          <a:xfrm>
            <a:off x="7830240" y="2057400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ALUop</a:t>
            </a:r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=ADD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33" name="Elbow Connector 132"/>
          <p:cNvCxnSpPr/>
          <p:nvPr/>
        </p:nvCxnSpPr>
        <p:spPr bwMode="auto">
          <a:xfrm rot="16200000" flipH="1">
            <a:off x="8296595" y="2830811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4" name="TextBox 133"/>
          <p:cNvSpPr txBox="1"/>
          <p:nvPr/>
        </p:nvSpPr>
        <p:spPr>
          <a:xfrm>
            <a:off x="8078309" y="2289112"/>
            <a:ext cx="886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 smtClean="0">
                <a:solidFill>
                  <a:srgbClr val="00B050"/>
                </a:solidFill>
                <a:latin typeface="+mj-lt"/>
                <a:cs typeface="Courier New" panose="02070309020205020404" pitchFamily="49" charset="0"/>
              </a:rPr>
              <a:t>ALUop</a:t>
            </a:r>
            <a:r>
              <a:rPr lang="en-US" sz="1400" b="0" dirty="0" smtClean="0">
                <a:solidFill>
                  <a:srgbClr val="00B050"/>
                </a:solidFill>
                <a:latin typeface="+mj-lt"/>
                <a:cs typeface="Courier New" panose="02070309020205020404" pitchFamily="49" charset="0"/>
              </a:rPr>
              <a:t>=f</a:t>
            </a:r>
            <a:endParaRPr lang="en-US" sz="1400" b="0" baseline="-25000" dirty="0">
              <a:solidFill>
                <a:srgbClr val="00B050"/>
              </a:solidFill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37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43396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Adding 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sz="2600" dirty="0" smtClean="0"/>
              <a:t> and 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sz="2600" dirty="0" smtClean="0"/>
              <a:t> support</a:t>
            </a:r>
            <a:endParaRPr lang="en-US" sz="26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158550" y="1219200"/>
            <a:ext cx="2971800" cy="838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21147" y="1290018"/>
            <a:ext cx="1646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IR </a:t>
            </a:r>
            <a:r>
              <a:rPr lang="en-US" sz="1600" b="0" dirty="0">
                <a:cs typeface="Courier New" panose="02070309020205020404" pitchFamily="49" charset="0"/>
              </a:rPr>
              <a:t>←</a:t>
            </a:r>
            <a:r>
              <a:rPr lang="en-US" sz="1600" b="0" dirty="0" smtClean="0">
                <a:sym typeface="Wingdings" panose="05000000000000000000" pitchFamily="2" charset="2"/>
              </a:rPr>
              <a:t> IMEM[PC]</a:t>
            </a:r>
            <a:endParaRPr lang="en-US" sz="1600" b="0" dirty="0"/>
          </a:p>
        </p:txBody>
      </p:sp>
      <p:sp>
        <p:nvSpPr>
          <p:cNvPr id="95" name="TextBox 94"/>
          <p:cNvSpPr txBox="1"/>
          <p:nvPr/>
        </p:nvSpPr>
        <p:spPr>
          <a:xfrm>
            <a:off x="3821147" y="1615602"/>
            <a:ext cx="13067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PC </a:t>
            </a:r>
            <a:r>
              <a:rPr lang="en-US" sz="1600" b="0" dirty="0">
                <a:cs typeface="Courier New" panose="02070309020205020404" pitchFamily="49" charset="0"/>
              </a:rPr>
              <a:t>←</a:t>
            </a:r>
            <a:r>
              <a:rPr lang="en-US" sz="1600" b="0" dirty="0" smtClean="0">
                <a:sym typeface="Wingdings" panose="05000000000000000000" pitchFamily="2" charset="2"/>
              </a:rPr>
              <a:t> PC+4</a:t>
            </a:r>
            <a:endParaRPr lang="en-US" sz="1600" b="0" dirty="0"/>
          </a:p>
        </p:txBody>
      </p:sp>
      <p:sp>
        <p:nvSpPr>
          <p:cNvPr id="101" name="Rectangle 100"/>
          <p:cNvSpPr/>
          <p:nvPr/>
        </p:nvSpPr>
        <p:spPr bwMode="auto">
          <a:xfrm>
            <a:off x="561515" y="2376228"/>
            <a:ext cx="8177229" cy="838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793535" y="2506468"/>
            <a:ext cx="1712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SR1 </a:t>
            </a:r>
            <a:r>
              <a:rPr lang="en-US" sz="1600" b="0" dirty="0">
                <a:cs typeface="Courier New" panose="02070309020205020404" pitchFamily="49" charset="0"/>
              </a:rPr>
              <a:t>←</a:t>
            </a:r>
            <a:r>
              <a:rPr lang="en-US" sz="1600" b="0" dirty="0" smtClean="0">
                <a:sym typeface="Wingdings" panose="05000000000000000000" pitchFamily="2" charset="2"/>
              </a:rPr>
              <a:t> REG[</a:t>
            </a:r>
            <a:r>
              <a:rPr lang="en-US" sz="1600" b="0" dirty="0" err="1" smtClean="0">
                <a:sym typeface="Wingdings" panose="05000000000000000000" pitchFamily="2" charset="2"/>
              </a:rPr>
              <a:t>Rs</a:t>
            </a:r>
            <a:r>
              <a:rPr lang="en-US" sz="1600" b="0" dirty="0" smtClean="0">
                <a:sym typeface="Wingdings" panose="05000000000000000000" pitchFamily="2" charset="2"/>
              </a:rPr>
              <a:t>]</a:t>
            </a:r>
            <a:endParaRPr lang="en-US" sz="1600" b="0" dirty="0"/>
          </a:p>
        </p:txBody>
      </p:sp>
      <p:sp>
        <p:nvSpPr>
          <p:cNvPr id="104" name="TextBox 103"/>
          <p:cNvSpPr txBox="1"/>
          <p:nvPr/>
        </p:nvSpPr>
        <p:spPr>
          <a:xfrm>
            <a:off x="4644450" y="2506468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SR2 </a:t>
            </a:r>
            <a:r>
              <a:rPr lang="en-US" sz="1600" b="0" dirty="0" smtClean="0">
                <a:cs typeface="Courier New" panose="02070309020205020404" pitchFamily="49" charset="0"/>
              </a:rPr>
              <a:t>←</a:t>
            </a:r>
            <a:r>
              <a:rPr lang="en-US" sz="1600" b="0" dirty="0" smtClean="0">
                <a:sym typeface="Wingdings" panose="05000000000000000000" pitchFamily="2" charset="2"/>
              </a:rPr>
              <a:t> REG[</a:t>
            </a:r>
            <a:r>
              <a:rPr lang="en-US" sz="1600" b="0" dirty="0" err="1" smtClean="0">
                <a:sym typeface="Wingdings" panose="05000000000000000000" pitchFamily="2" charset="2"/>
              </a:rPr>
              <a:t>Rt</a:t>
            </a:r>
            <a:r>
              <a:rPr lang="en-US" sz="1600" b="0" dirty="0" smtClean="0">
                <a:sym typeface="Wingdings" panose="05000000000000000000" pitchFamily="2" charset="2"/>
              </a:rPr>
              <a:t>]</a:t>
            </a:r>
            <a:endParaRPr lang="en-US" sz="1600" b="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563092" y="3570391"/>
            <a:ext cx="1600200" cy="123444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32377" y="3646591"/>
            <a:ext cx="1406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RWD </a:t>
            </a:r>
            <a:r>
              <a:rPr lang="en-US" sz="1600" b="0" dirty="0">
                <a:cs typeface="Courier New" panose="02070309020205020404" pitchFamily="49" charset="0"/>
              </a:rPr>
              <a:t>←</a:t>
            </a:r>
            <a:r>
              <a:rPr lang="en-US" sz="1600" b="0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sz="1600" b="0" dirty="0" smtClean="0">
                <a:sym typeface="Wingdings" panose="05000000000000000000" pitchFamily="2" charset="2"/>
              </a:rPr>
              <a:t>   f(SR1,SR2)</a:t>
            </a:r>
            <a:endParaRPr lang="en-US" sz="1600" b="0" dirty="0"/>
          </a:p>
        </p:txBody>
      </p:sp>
      <p:sp>
        <p:nvSpPr>
          <p:cNvPr id="120" name="TextBox 119"/>
          <p:cNvSpPr txBox="1"/>
          <p:nvPr/>
        </p:nvSpPr>
        <p:spPr>
          <a:xfrm>
            <a:off x="632377" y="4190171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f</a:t>
            </a:r>
            <a:r>
              <a:rPr lang="en-US" sz="1400" b="0" i="1" dirty="0" smtClean="0"/>
              <a:t> according to</a:t>
            </a:r>
          </a:p>
          <a:p>
            <a:r>
              <a:rPr lang="en-US" sz="1400" b="0" dirty="0" smtClean="0"/>
              <a:t>IR[</a:t>
            </a:r>
            <a:r>
              <a:rPr lang="en-US" sz="1400" b="0" dirty="0" err="1" smtClean="0"/>
              <a:t>func</a:t>
            </a:r>
            <a:r>
              <a:rPr lang="en-US" sz="1400" b="0" dirty="0" smtClean="0"/>
              <a:t>]</a:t>
            </a:r>
            <a:endParaRPr lang="en-US" sz="1400" b="0" dirty="0"/>
          </a:p>
        </p:txBody>
      </p:sp>
      <p:sp>
        <p:nvSpPr>
          <p:cNvPr id="131" name="Rectangle 130"/>
          <p:cNvSpPr/>
          <p:nvPr/>
        </p:nvSpPr>
        <p:spPr bwMode="auto">
          <a:xfrm>
            <a:off x="2524875" y="3570391"/>
            <a:ext cx="1695051" cy="123444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594161" y="3646591"/>
            <a:ext cx="1648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RWD </a:t>
            </a:r>
            <a:r>
              <a:rPr lang="en-US" sz="1600" b="0" dirty="0">
                <a:cs typeface="Courier New" panose="02070309020205020404" pitchFamily="49" charset="0"/>
              </a:rPr>
              <a:t>←</a:t>
            </a:r>
            <a:r>
              <a:rPr lang="en-US" sz="1600" b="0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sz="1600" b="0" dirty="0" smtClean="0">
                <a:sym typeface="Wingdings" panose="05000000000000000000" pitchFamily="2" charset="2"/>
              </a:rPr>
              <a:t>   f(SR1,SX(IM))</a:t>
            </a:r>
            <a:endParaRPr lang="en-US" sz="1600" b="0" dirty="0"/>
          </a:p>
        </p:txBody>
      </p:sp>
      <p:sp>
        <p:nvSpPr>
          <p:cNvPr id="144" name="TextBox 143"/>
          <p:cNvSpPr txBox="1"/>
          <p:nvPr/>
        </p:nvSpPr>
        <p:spPr>
          <a:xfrm>
            <a:off x="2594161" y="4190171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f</a:t>
            </a:r>
            <a:r>
              <a:rPr lang="en-US" sz="1400" b="0" i="1" dirty="0" smtClean="0"/>
              <a:t> according to</a:t>
            </a:r>
          </a:p>
          <a:p>
            <a:r>
              <a:rPr lang="en-US" sz="1400" b="0" dirty="0" smtClean="0"/>
              <a:t>IR[OP]</a:t>
            </a:r>
            <a:endParaRPr lang="en-US" sz="1400" b="0" dirty="0"/>
          </a:p>
        </p:txBody>
      </p:sp>
      <p:sp>
        <p:nvSpPr>
          <p:cNvPr id="145" name="TextBox 144"/>
          <p:cNvSpPr txBox="1"/>
          <p:nvPr/>
        </p:nvSpPr>
        <p:spPr>
          <a:xfrm>
            <a:off x="514511" y="5232338"/>
            <a:ext cx="16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REG[Rd]</a:t>
            </a:r>
            <a:r>
              <a:rPr lang="en-US" sz="1600" b="0" dirty="0" smtClean="0">
                <a:cs typeface="Courier New" panose="02070309020205020404" pitchFamily="49" charset="0"/>
              </a:rPr>
              <a:t>←</a:t>
            </a:r>
            <a:r>
              <a:rPr lang="en-US" sz="1600" b="0" dirty="0" smtClean="0">
                <a:sym typeface="Wingdings" panose="05000000000000000000" pitchFamily="2" charset="2"/>
              </a:rPr>
              <a:t>RWD</a:t>
            </a:r>
            <a:endParaRPr lang="en-US" sz="1600" b="0" dirty="0"/>
          </a:p>
        </p:txBody>
      </p:sp>
      <p:sp>
        <p:nvSpPr>
          <p:cNvPr id="147" name="TextBox 146"/>
          <p:cNvSpPr txBox="1"/>
          <p:nvPr/>
        </p:nvSpPr>
        <p:spPr>
          <a:xfrm>
            <a:off x="2520820" y="5223941"/>
            <a:ext cx="17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REG[</a:t>
            </a:r>
            <a:r>
              <a:rPr lang="en-US" sz="1600" b="0" dirty="0" err="1" smtClean="0"/>
              <a:t>Rt</a:t>
            </a:r>
            <a:r>
              <a:rPr lang="en-US" sz="1600" b="0" dirty="0" smtClean="0"/>
              <a:t>] </a:t>
            </a:r>
            <a:r>
              <a:rPr lang="en-US" sz="1600" b="0" dirty="0" smtClean="0">
                <a:cs typeface="Courier New" panose="02070309020205020404" pitchFamily="49" charset="0"/>
              </a:rPr>
              <a:t>←</a:t>
            </a:r>
            <a:r>
              <a:rPr lang="en-US" sz="1600" b="0" dirty="0" smtClean="0">
                <a:sym typeface="Wingdings" panose="05000000000000000000" pitchFamily="2" charset="2"/>
              </a:rPr>
              <a:t> RWD</a:t>
            </a:r>
            <a:endParaRPr lang="en-US" sz="1600" b="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561516" y="5157873"/>
            <a:ext cx="1601776" cy="48748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2520820" y="5157872"/>
            <a:ext cx="1699105" cy="48748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7" name="Straight Arrow Connector 26"/>
          <p:cNvCxnSpPr>
            <a:stCxn id="9" idx="2"/>
            <a:endCxn id="101" idx="0"/>
          </p:cNvCxnSpPr>
          <p:nvPr/>
        </p:nvCxnSpPr>
        <p:spPr bwMode="auto">
          <a:xfrm>
            <a:off x="4644450" y="2057400"/>
            <a:ext cx="5680" cy="31882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0" name="Straight Arrow Connector 149"/>
          <p:cNvCxnSpPr>
            <a:endCxn id="13" idx="0"/>
          </p:cNvCxnSpPr>
          <p:nvPr/>
        </p:nvCxnSpPr>
        <p:spPr bwMode="auto">
          <a:xfrm>
            <a:off x="1362809" y="3213297"/>
            <a:ext cx="383" cy="35709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1" name="Straight Arrow Connector 150"/>
          <p:cNvCxnSpPr>
            <a:endCxn id="131" idx="0"/>
          </p:cNvCxnSpPr>
          <p:nvPr/>
        </p:nvCxnSpPr>
        <p:spPr bwMode="auto">
          <a:xfrm flipH="1">
            <a:off x="3372401" y="3214428"/>
            <a:ext cx="2447" cy="355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2" name="TextBox 151"/>
          <p:cNvSpPr txBox="1"/>
          <p:nvPr/>
        </p:nvSpPr>
        <p:spPr>
          <a:xfrm>
            <a:off x="165109" y="3220913"/>
            <a:ext cx="1197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OP is R-type</a:t>
            </a:r>
            <a:endParaRPr lang="en-US" sz="1400" b="0" dirty="0"/>
          </a:p>
        </p:txBody>
      </p:sp>
      <p:sp>
        <p:nvSpPr>
          <p:cNvPr id="153" name="TextBox 152"/>
          <p:cNvSpPr txBox="1"/>
          <p:nvPr/>
        </p:nvSpPr>
        <p:spPr>
          <a:xfrm>
            <a:off x="3409720" y="3236739"/>
            <a:ext cx="1117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OP is I-type</a:t>
            </a:r>
            <a:endParaRPr lang="en-US" sz="1400" b="0" dirty="0"/>
          </a:p>
        </p:txBody>
      </p:sp>
      <p:cxnSp>
        <p:nvCxnSpPr>
          <p:cNvPr id="155" name="Straight Arrow Connector 154"/>
          <p:cNvCxnSpPr>
            <a:stCxn id="13" idx="2"/>
            <a:endCxn id="22" idx="0"/>
          </p:cNvCxnSpPr>
          <p:nvPr/>
        </p:nvCxnSpPr>
        <p:spPr bwMode="auto">
          <a:xfrm flipH="1">
            <a:off x="1362404" y="4804831"/>
            <a:ext cx="788" cy="35304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6" name="Straight Arrow Connector 155"/>
          <p:cNvCxnSpPr>
            <a:stCxn id="131" idx="2"/>
            <a:endCxn id="148" idx="0"/>
          </p:cNvCxnSpPr>
          <p:nvPr/>
        </p:nvCxnSpPr>
        <p:spPr bwMode="auto">
          <a:xfrm flipH="1">
            <a:off x="3370373" y="4804831"/>
            <a:ext cx="2028" cy="35304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6895826" y="5308248"/>
            <a:ext cx="17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FF0000"/>
                </a:solidFill>
              </a:rPr>
              <a:t>REG[</a:t>
            </a:r>
            <a:r>
              <a:rPr lang="en-US" sz="1600" b="0" dirty="0" err="1" smtClean="0">
                <a:solidFill>
                  <a:srgbClr val="FF0000"/>
                </a:solidFill>
              </a:rPr>
              <a:t>Rt</a:t>
            </a:r>
            <a:r>
              <a:rPr lang="en-US" sz="1600" b="0" dirty="0" smtClean="0">
                <a:solidFill>
                  <a:srgbClr val="FF0000"/>
                </a:solidFill>
              </a:rPr>
              <a:t>] </a:t>
            </a:r>
            <a:r>
              <a:rPr lang="en-US" sz="1600" b="0" dirty="0" smtClean="0">
                <a:solidFill>
                  <a:srgbClr val="FF0000"/>
                </a:solidFill>
                <a:cs typeface="Courier New" panose="02070309020205020404" pitchFamily="49" charset="0"/>
              </a:rPr>
              <a:t>←</a:t>
            </a:r>
            <a:r>
              <a:rPr lang="en-US" sz="16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 RWD</a:t>
            </a:r>
            <a:endParaRPr lang="en-US" sz="1600" b="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722168" y="5233783"/>
            <a:ext cx="2016576" cy="48748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5652685" y="3220913"/>
            <a:ext cx="0" cy="358629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5709720" y="3246552"/>
            <a:ext cx="1474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</a:rPr>
              <a:t>OP is LW or SW</a:t>
            </a:r>
            <a:endParaRPr lang="en-US" sz="1400" b="0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>
            <a:stCxn id="63" idx="2"/>
            <a:endCxn id="44" idx="0"/>
          </p:cNvCxnSpPr>
          <p:nvPr/>
        </p:nvCxnSpPr>
        <p:spPr bwMode="auto">
          <a:xfrm>
            <a:off x="7730456" y="4882337"/>
            <a:ext cx="0" cy="35144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5652685" y="3652413"/>
            <a:ext cx="2186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FF0000"/>
                </a:solidFill>
              </a:rPr>
              <a:t>MAD </a:t>
            </a:r>
            <a:r>
              <a:rPr lang="en-US" sz="1600" b="0" dirty="0" smtClean="0">
                <a:solidFill>
                  <a:srgbClr val="FF0000"/>
                </a:solidFill>
                <a:cs typeface="Courier New" panose="02070309020205020404" pitchFamily="49" charset="0"/>
              </a:rPr>
              <a:t>←</a:t>
            </a:r>
            <a:r>
              <a:rPr lang="en-US" sz="16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 SR1+SX(IM))</a:t>
            </a:r>
            <a:endParaRPr lang="en-US" sz="1600" b="0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583129" y="3579542"/>
            <a:ext cx="4155616" cy="48748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62804" y="4463877"/>
            <a:ext cx="1952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FF0000"/>
                </a:solidFill>
              </a:rPr>
              <a:t>MEM[MAD] </a:t>
            </a:r>
            <a:r>
              <a:rPr lang="en-US" sz="1600" b="0" dirty="0" smtClean="0">
                <a:solidFill>
                  <a:srgbClr val="FF0000"/>
                </a:solidFill>
                <a:cs typeface="Courier New" panose="02070309020205020404" pitchFamily="49" charset="0"/>
              </a:rPr>
              <a:t>←</a:t>
            </a:r>
            <a:r>
              <a:rPr lang="en-US" sz="16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 SR2</a:t>
            </a:r>
            <a:endParaRPr lang="en-US" sz="1600" b="0" dirty="0">
              <a:solidFill>
                <a:srgbClr val="FF0000"/>
              </a:solidFill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4586656" y="4389412"/>
            <a:ext cx="1928927" cy="48748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98315" y="4469317"/>
            <a:ext cx="2040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FF0000"/>
                </a:solidFill>
                <a:cs typeface="Courier New" panose="02070309020205020404" pitchFamily="49" charset="0"/>
              </a:rPr>
              <a:t>RWD ←</a:t>
            </a:r>
            <a:r>
              <a:rPr lang="en-US" sz="16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>
                <a:solidFill>
                  <a:srgbClr val="FF0000"/>
                </a:solidFill>
              </a:rPr>
              <a:t>MEM[MAD]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6722167" y="4394852"/>
            <a:ext cx="2016578" cy="48748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5551119" y="4057018"/>
            <a:ext cx="0" cy="33239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4550502" y="4069326"/>
            <a:ext cx="1039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</a:rPr>
              <a:t>OP == SW</a:t>
            </a:r>
            <a:endParaRPr lang="en-US" sz="1400" b="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699743" y="4074331"/>
            <a:ext cx="1039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</a:rPr>
              <a:t>OP == LW</a:t>
            </a:r>
            <a:endParaRPr lang="en-US" sz="1400" b="0" dirty="0">
              <a:solidFill>
                <a:srgbClr val="FF0000"/>
              </a:solidFill>
            </a:endParaRPr>
          </a:p>
        </p:txBody>
      </p:sp>
      <p:cxnSp>
        <p:nvCxnSpPr>
          <p:cNvPr id="81" name="Straight Arrow Connector 80"/>
          <p:cNvCxnSpPr/>
          <p:nvPr/>
        </p:nvCxnSpPr>
        <p:spPr bwMode="auto">
          <a:xfrm>
            <a:off x="7730456" y="4074331"/>
            <a:ext cx="0" cy="33239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flipH="1">
            <a:off x="1360606" y="5645357"/>
            <a:ext cx="788" cy="35304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flipH="1">
            <a:off x="3369584" y="5645357"/>
            <a:ext cx="788" cy="35304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 flipH="1">
            <a:off x="5563564" y="4881539"/>
            <a:ext cx="788" cy="35304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 flipH="1">
            <a:off x="7729668" y="5721267"/>
            <a:ext cx="788" cy="35304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927634" y="6004020"/>
            <a:ext cx="865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FETCH</a:t>
            </a:r>
            <a:endParaRPr lang="en-US" sz="1600" dirty="0"/>
          </a:p>
        </p:txBody>
      </p:sp>
      <p:sp>
        <p:nvSpPr>
          <p:cNvPr id="97" name="TextBox 96"/>
          <p:cNvSpPr txBox="1"/>
          <p:nvPr/>
        </p:nvSpPr>
        <p:spPr>
          <a:xfrm>
            <a:off x="2949164" y="5998398"/>
            <a:ext cx="865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FETCH</a:t>
            </a:r>
            <a:endParaRPr lang="en-US" sz="1600" dirty="0"/>
          </a:p>
        </p:txBody>
      </p:sp>
      <p:sp>
        <p:nvSpPr>
          <p:cNvPr id="98" name="TextBox 97"/>
          <p:cNvSpPr txBox="1"/>
          <p:nvPr/>
        </p:nvSpPr>
        <p:spPr>
          <a:xfrm>
            <a:off x="5156532" y="5223941"/>
            <a:ext cx="865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FETCH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296696" y="6073389"/>
            <a:ext cx="865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FETCH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23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 Box 2"/>
          <p:cNvSpPr txBox="1">
            <a:spLocks noChangeArrowheads="1"/>
          </p:cNvSpPr>
          <p:nvPr/>
        </p:nvSpPr>
        <p:spPr bwMode="auto">
          <a:xfrm>
            <a:off x="326357" y="196850"/>
            <a:ext cx="489749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err="1" smtClean="0"/>
              <a:t>Datapath</a:t>
            </a:r>
            <a:r>
              <a:rPr lang="en-US" sz="2600" dirty="0"/>
              <a:t> – 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sz="2600" dirty="0" smtClean="0"/>
              <a:t> and 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sz="2600" dirty="0" smtClean="0"/>
              <a:t> support</a:t>
            </a:r>
            <a:endParaRPr lang="en-US" sz="2600" dirty="0"/>
          </a:p>
        </p:txBody>
      </p:sp>
      <p:sp>
        <p:nvSpPr>
          <p:cNvPr id="75" name="Rectangle 74"/>
          <p:cNvSpPr/>
          <p:nvPr/>
        </p:nvSpPr>
        <p:spPr bwMode="auto">
          <a:xfrm>
            <a:off x="1234173" y="3200400"/>
            <a:ext cx="185573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977040" y="2622101"/>
            <a:ext cx="365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 smtClean="0"/>
              <a:t>Reg</a:t>
            </a:r>
            <a:endParaRPr lang="en-US" sz="1800" dirty="0" smtClean="0"/>
          </a:p>
          <a:p>
            <a:pPr algn="ctr"/>
            <a:r>
              <a:rPr lang="en-US" sz="1800" dirty="0" smtClean="0"/>
              <a:t>File</a:t>
            </a:r>
            <a:endParaRPr lang="en-US" sz="1800" dirty="0"/>
          </a:p>
        </p:txBody>
      </p:sp>
      <p:sp>
        <p:nvSpPr>
          <p:cNvPr id="79" name="Rectangle 78"/>
          <p:cNvSpPr/>
          <p:nvPr/>
        </p:nvSpPr>
        <p:spPr bwMode="auto">
          <a:xfrm>
            <a:off x="5754479" y="2551421"/>
            <a:ext cx="810273" cy="2133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63697" y="4352493"/>
            <a:ext cx="22217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D</a:t>
            </a:r>
            <a:endParaRPr lang="en-US" sz="1400" b="0" dirty="0"/>
          </a:p>
        </p:txBody>
      </p:sp>
      <p:sp>
        <p:nvSpPr>
          <p:cNvPr id="83" name="TextBox 82"/>
          <p:cNvSpPr txBox="1"/>
          <p:nvPr/>
        </p:nvSpPr>
        <p:spPr>
          <a:xfrm>
            <a:off x="5763697" y="3268544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A1</a:t>
            </a:r>
            <a:endParaRPr lang="en-US" sz="1400" b="0" dirty="0"/>
          </a:p>
        </p:txBody>
      </p:sp>
      <p:sp>
        <p:nvSpPr>
          <p:cNvPr id="84" name="TextBox 83"/>
          <p:cNvSpPr txBox="1"/>
          <p:nvPr/>
        </p:nvSpPr>
        <p:spPr>
          <a:xfrm>
            <a:off x="5763697" y="3604030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A2</a:t>
            </a:r>
            <a:endParaRPr lang="en-US" sz="1400" b="0" dirty="0"/>
          </a:p>
        </p:txBody>
      </p:sp>
      <p:sp>
        <p:nvSpPr>
          <p:cNvPr id="85" name="TextBox 84"/>
          <p:cNvSpPr txBox="1"/>
          <p:nvPr/>
        </p:nvSpPr>
        <p:spPr>
          <a:xfrm>
            <a:off x="5767588" y="3918263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A3</a:t>
            </a:r>
            <a:endParaRPr lang="en-US" sz="1400" b="0" dirty="0"/>
          </a:p>
        </p:txBody>
      </p:sp>
      <p:sp>
        <p:nvSpPr>
          <p:cNvPr id="86" name="TextBox 85"/>
          <p:cNvSpPr txBox="1"/>
          <p:nvPr/>
        </p:nvSpPr>
        <p:spPr>
          <a:xfrm>
            <a:off x="6233571" y="3268432"/>
            <a:ext cx="331181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O1</a:t>
            </a:r>
            <a:endParaRPr lang="en-US" sz="1400" b="0" dirty="0"/>
          </a:p>
        </p:txBody>
      </p:sp>
      <p:sp>
        <p:nvSpPr>
          <p:cNvPr id="87" name="TextBox 86"/>
          <p:cNvSpPr txBox="1"/>
          <p:nvPr/>
        </p:nvSpPr>
        <p:spPr>
          <a:xfrm>
            <a:off x="6233570" y="4250754"/>
            <a:ext cx="331181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O2</a:t>
            </a:r>
            <a:endParaRPr lang="en-US" sz="1400" b="0" dirty="0"/>
          </a:p>
        </p:txBody>
      </p:sp>
      <p:grpSp>
        <p:nvGrpSpPr>
          <p:cNvPr id="88" name="Group 87"/>
          <p:cNvGrpSpPr/>
          <p:nvPr/>
        </p:nvGrpSpPr>
        <p:grpSpPr>
          <a:xfrm>
            <a:off x="8218128" y="2909172"/>
            <a:ext cx="388168" cy="1188720"/>
            <a:chOff x="6078550" y="3124201"/>
            <a:chExt cx="685800" cy="1447800"/>
          </a:xfrm>
        </p:grpSpPr>
        <p:grpSp>
          <p:nvGrpSpPr>
            <p:cNvPr id="89" name="Group 88"/>
            <p:cNvGrpSpPr/>
            <p:nvPr/>
          </p:nvGrpSpPr>
          <p:grpSpPr>
            <a:xfrm rot="16200000">
              <a:off x="5697550" y="3505201"/>
              <a:ext cx="1447800" cy="685800"/>
              <a:chOff x="5410201" y="2590799"/>
              <a:chExt cx="1447800" cy="685800"/>
            </a:xfrm>
          </p:grpSpPr>
          <p:sp>
            <p:nvSpPr>
              <p:cNvPr id="91" name="Flowchart: Manual Operation 90"/>
              <p:cNvSpPr/>
              <p:nvPr/>
            </p:nvSpPr>
            <p:spPr bwMode="auto">
              <a:xfrm>
                <a:off x="5410201" y="2590799"/>
                <a:ext cx="1447800" cy="685800"/>
              </a:xfrm>
              <a:prstGeom prst="flowChartManualOpera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92" name="Isosceles Triangle 91"/>
              <p:cNvSpPr/>
              <p:nvPr/>
            </p:nvSpPr>
            <p:spPr bwMode="auto">
              <a:xfrm rot="10800000">
                <a:off x="5905500" y="2590800"/>
                <a:ext cx="419100" cy="311773"/>
              </a:xfrm>
              <a:prstGeom prst="triangl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93" name="Straight Connector 92"/>
              <p:cNvCxnSpPr>
                <a:stCxn id="92" idx="4"/>
                <a:endCxn id="92" idx="2"/>
              </p:cNvCxnSpPr>
              <p:nvPr/>
            </p:nvCxnSpPr>
            <p:spPr bwMode="auto">
              <a:xfrm>
                <a:off x="5905500" y="2590800"/>
                <a:ext cx="4191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90" name="TextBox 89"/>
            <p:cNvSpPr txBox="1"/>
            <p:nvPr/>
          </p:nvSpPr>
          <p:spPr>
            <a:xfrm>
              <a:off x="6376717" y="3294158"/>
              <a:ext cx="351379" cy="1124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A</a:t>
              </a:r>
            </a:p>
            <a:p>
              <a:pPr algn="ctr"/>
              <a:r>
                <a:rPr lang="en-US" sz="1800" dirty="0" smtClean="0"/>
                <a:t>L</a:t>
              </a:r>
            </a:p>
            <a:p>
              <a:pPr algn="ctr"/>
              <a:r>
                <a:rPr lang="en-US" sz="1800" dirty="0" smtClean="0"/>
                <a:t>U</a:t>
              </a:r>
              <a:endParaRPr lang="en-US" sz="1800" dirty="0"/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2876552" y="2618387"/>
            <a:ext cx="425584" cy="370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MEM</a:t>
            </a:r>
            <a:endParaRPr lang="en-US" sz="1800" dirty="0"/>
          </a:p>
        </p:txBody>
      </p:sp>
      <p:sp>
        <p:nvSpPr>
          <p:cNvPr id="162" name="Rectangle 161"/>
          <p:cNvSpPr/>
          <p:nvPr/>
        </p:nvSpPr>
        <p:spPr bwMode="auto">
          <a:xfrm>
            <a:off x="2688473" y="2541845"/>
            <a:ext cx="810420" cy="214317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688472" y="3512582"/>
            <a:ext cx="212559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</a:t>
            </a:r>
            <a:endParaRPr lang="en-US" sz="1400" b="0" dirty="0"/>
          </a:p>
        </p:txBody>
      </p:sp>
      <p:sp>
        <p:nvSpPr>
          <p:cNvPr id="165" name="TextBox 164"/>
          <p:cNvSpPr txBox="1"/>
          <p:nvPr/>
        </p:nvSpPr>
        <p:spPr>
          <a:xfrm>
            <a:off x="3203699" y="3512582"/>
            <a:ext cx="28148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 O</a:t>
            </a:r>
            <a:endParaRPr lang="en-US" sz="1400" b="0" dirty="0"/>
          </a:p>
        </p:txBody>
      </p:sp>
      <p:sp>
        <p:nvSpPr>
          <p:cNvPr id="160" name="TextBox 159"/>
          <p:cNvSpPr txBox="1"/>
          <p:nvPr/>
        </p:nvSpPr>
        <p:spPr>
          <a:xfrm>
            <a:off x="2690696" y="4250755"/>
            <a:ext cx="22217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D</a:t>
            </a:r>
            <a:endParaRPr lang="en-US" sz="1400" b="0" dirty="0"/>
          </a:p>
        </p:txBody>
      </p:sp>
      <p:sp>
        <p:nvSpPr>
          <p:cNvPr id="197" name="Rectangle 196"/>
          <p:cNvSpPr/>
          <p:nvPr/>
        </p:nvSpPr>
        <p:spPr bwMode="auto">
          <a:xfrm>
            <a:off x="3885380" y="3209335"/>
            <a:ext cx="185573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890518" y="3337803"/>
            <a:ext cx="259045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I</a:t>
            </a:r>
          </a:p>
          <a:p>
            <a:pPr algn="ctr"/>
            <a:r>
              <a:rPr lang="en-US" sz="1800" dirty="0" smtClean="0"/>
              <a:t>R</a:t>
            </a:r>
            <a:endParaRPr lang="en-US" sz="1800" dirty="0"/>
          </a:p>
        </p:txBody>
      </p:sp>
      <p:sp>
        <p:nvSpPr>
          <p:cNvPr id="3" name="Flowchart: Manual Operation 2"/>
          <p:cNvSpPr/>
          <p:nvPr/>
        </p:nvSpPr>
        <p:spPr bwMode="auto">
          <a:xfrm rot="16200000">
            <a:off x="4659690" y="3982413"/>
            <a:ext cx="432924" cy="182438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5" name="Straight Arrow Connector 204"/>
          <p:cNvCxnSpPr/>
          <p:nvPr/>
        </p:nvCxnSpPr>
        <p:spPr bwMode="auto">
          <a:xfrm>
            <a:off x="1420294" y="3387469"/>
            <a:ext cx="858123" cy="10859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7" name="Straight Arrow Connector 206"/>
          <p:cNvCxnSpPr>
            <a:endCxn id="75" idx="1"/>
          </p:cNvCxnSpPr>
          <p:nvPr/>
        </p:nvCxnSpPr>
        <p:spPr bwMode="auto">
          <a:xfrm flipV="1">
            <a:off x="1032205" y="3657600"/>
            <a:ext cx="201968" cy="40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0" name="Straight Arrow Connector 249"/>
          <p:cNvCxnSpPr>
            <a:stCxn id="165" idx="3"/>
            <a:endCxn id="197" idx="1"/>
          </p:cNvCxnSpPr>
          <p:nvPr/>
        </p:nvCxnSpPr>
        <p:spPr bwMode="auto">
          <a:xfrm>
            <a:off x="3485186" y="3666471"/>
            <a:ext cx="400194" cy="6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5" name="Straight Arrow Connector 254"/>
          <p:cNvCxnSpPr/>
          <p:nvPr/>
        </p:nvCxnSpPr>
        <p:spPr bwMode="auto">
          <a:xfrm flipV="1">
            <a:off x="4067613" y="3660967"/>
            <a:ext cx="24737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3" name="Straight Arrow Connector 262"/>
          <p:cNvCxnSpPr>
            <a:endCxn id="83" idx="1"/>
          </p:cNvCxnSpPr>
          <p:nvPr/>
        </p:nvCxnSpPr>
        <p:spPr bwMode="auto">
          <a:xfrm flipV="1">
            <a:off x="4508442" y="3422433"/>
            <a:ext cx="1255255" cy="295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6" name="Straight Arrow Connector 265"/>
          <p:cNvCxnSpPr>
            <a:endCxn id="84" idx="1"/>
          </p:cNvCxnSpPr>
          <p:nvPr/>
        </p:nvCxnSpPr>
        <p:spPr bwMode="auto">
          <a:xfrm flipV="1">
            <a:off x="4498905" y="3757919"/>
            <a:ext cx="1264792" cy="24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9" name="Straight Arrow Connector 268"/>
          <p:cNvCxnSpPr>
            <a:stCxn id="3" idx="2"/>
            <a:endCxn id="85" idx="1"/>
          </p:cNvCxnSpPr>
          <p:nvPr/>
        </p:nvCxnSpPr>
        <p:spPr bwMode="auto">
          <a:xfrm flipV="1">
            <a:off x="4967371" y="4072152"/>
            <a:ext cx="800217" cy="14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3" name="Straight Arrow Connector 272"/>
          <p:cNvCxnSpPr/>
          <p:nvPr/>
        </p:nvCxnSpPr>
        <p:spPr bwMode="auto">
          <a:xfrm>
            <a:off x="4501968" y="4156268"/>
            <a:ext cx="282965" cy="265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3" name="Elbow Connector 282"/>
          <p:cNvCxnSpPr/>
          <p:nvPr/>
        </p:nvCxnSpPr>
        <p:spPr bwMode="auto">
          <a:xfrm rot="16200000" flipH="1">
            <a:off x="4605716" y="3795311"/>
            <a:ext cx="216610" cy="141823"/>
          </a:xfrm>
          <a:prstGeom prst="bentConnector3">
            <a:avLst>
              <a:gd name="adj1" fmla="val 9490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292" name="Straight Arrow Connector 291"/>
          <p:cNvCxnSpPr>
            <a:endCxn id="82" idx="1"/>
          </p:cNvCxnSpPr>
          <p:nvPr/>
        </p:nvCxnSpPr>
        <p:spPr bwMode="auto">
          <a:xfrm>
            <a:off x="5589910" y="4504901"/>
            <a:ext cx="173787" cy="14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3" name="Trapezoid 302"/>
          <p:cNvSpPr/>
          <p:nvPr/>
        </p:nvSpPr>
        <p:spPr bwMode="auto">
          <a:xfrm rot="16200000" flipH="1">
            <a:off x="3621450" y="3619745"/>
            <a:ext cx="1595730" cy="174588"/>
          </a:xfrm>
          <a:prstGeom prst="trapezoid">
            <a:avLst>
              <a:gd name="adj" fmla="val 5608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6760923" y="2942769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6766616" y="2951098"/>
            <a:ext cx="259045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S</a:t>
            </a:r>
          </a:p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/>
              <a:t>1</a:t>
            </a:r>
            <a:endParaRPr lang="en-US" sz="1800" dirty="0" smtClean="0"/>
          </a:p>
        </p:txBody>
      </p:sp>
      <p:sp>
        <p:nvSpPr>
          <p:cNvPr id="309" name="Rectangle 308"/>
          <p:cNvSpPr/>
          <p:nvPr/>
        </p:nvSpPr>
        <p:spPr bwMode="auto">
          <a:xfrm>
            <a:off x="6758011" y="3923021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0" name="TextBox 309"/>
          <p:cNvSpPr txBox="1"/>
          <p:nvPr/>
        </p:nvSpPr>
        <p:spPr>
          <a:xfrm>
            <a:off x="6763704" y="3931350"/>
            <a:ext cx="259045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S</a:t>
            </a:r>
          </a:p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/>
              <a:t>2</a:t>
            </a:r>
          </a:p>
        </p:txBody>
      </p:sp>
      <p:sp>
        <p:nvSpPr>
          <p:cNvPr id="317" name="Flowchart: Manual Operation 316"/>
          <p:cNvSpPr/>
          <p:nvPr/>
        </p:nvSpPr>
        <p:spPr bwMode="auto">
          <a:xfrm rot="16200000">
            <a:off x="6817381" y="3034006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20" name="Straight Arrow Connector 319"/>
          <p:cNvCxnSpPr/>
          <p:nvPr/>
        </p:nvCxnSpPr>
        <p:spPr bwMode="auto">
          <a:xfrm flipV="1">
            <a:off x="6961272" y="3399968"/>
            <a:ext cx="24737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2" name="Straight Arrow Connector 321"/>
          <p:cNvCxnSpPr/>
          <p:nvPr/>
        </p:nvCxnSpPr>
        <p:spPr bwMode="auto">
          <a:xfrm flipV="1">
            <a:off x="6553203" y="3431859"/>
            <a:ext cx="213412" cy="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4" name="Straight Arrow Connector 323"/>
          <p:cNvCxnSpPr/>
          <p:nvPr/>
        </p:nvCxnSpPr>
        <p:spPr bwMode="auto">
          <a:xfrm flipV="1">
            <a:off x="6547655" y="4411572"/>
            <a:ext cx="213412" cy="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6" name="Elbow Connector 325"/>
          <p:cNvCxnSpPr/>
          <p:nvPr/>
        </p:nvCxnSpPr>
        <p:spPr bwMode="auto">
          <a:xfrm rot="16200000" flipV="1">
            <a:off x="1058271" y="2844476"/>
            <a:ext cx="1091612" cy="5231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328" name="Elbow Connector 327"/>
          <p:cNvCxnSpPr/>
          <p:nvPr/>
        </p:nvCxnSpPr>
        <p:spPr bwMode="auto">
          <a:xfrm>
            <a:off x="1600248" y="2294935"/>
            <a:ext cx="5604277" cy="565673"/>
          </a:xfrm>
          <a:prstGeom prst="bentConnector3">
            <a:avLst>
              <a:gd name="adj1" fmla="val 9213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2" name="Straight Arrow Connector 331"/>
          <p:cNvCxnSpPr/>
          <p:nvPr/>
        </p:nvCxnSpPr>
        <p:spPr bwMode="auto">
          <a:xfrm>
            <a:off x="6942891" y="4411572"/>
            <a:ext cx="851313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4" name="Straight Arrow Connector 333"/>
          <p:cNvCxnSpPr/>
          <p:nvPr/>
        </p:nvCxnSpPr>
        <p:spPr bwMode="auto">
          <a:xfrm>
            <a:off x="7300809" y="4628435"/>
            <a:ext cx="49339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3" name="Elbow Connector 362"/>
          <p:cNvCxnSpPr/>
          <p:nvPr/>
        </p:nvCxnSpPr>
        <p:spPr bwMode="auto">
          <a:xfrm rot="5400000">
            <a:off x="6702455" y="4804919"/>
            <a:ext cx="787252" cy="56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none"/>
          </a:ln>
          <a:effectLst/>
        </p:spPr>
      </p:cxnSp>
      <p:sp>
        <p:nvSpPr>
          <p:cNvPr id="376" name="TextBox 375"/>
          <p:cNvSpPr txBox="1"/>
          <p:nvPr/>
        </p:nvSpPr>
        <p:spPr>
          <a:xfrm>
            <a:off x="5961391" y="5669154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SX</a:t>
            </a:r>
            <a:endParaRPr lang="en-US" sz="1400" b="0" dirty="0"/>
          </a:p>
        </p:txBody>
      </p:sp>
      <p:sp>
        <p:nvSpPr>
          <p:cNvPr id="377" name="Rectangle 376"/>
          <p:cNvSpPr/>
          <p:nvPr/>
        </p:nvSpPr>
        <p:spPr bwMode="auto">
          <a:xfrm>
            <a:off x="5949478" y="5657805"/>
            <a:ext cx="448942" cy="3191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3" name="Rectangle 382"/>
          <p:cNvSpPr/>
          <p:nvPr/>
        </p:nvSpPr>
        <p:spPr bwMode="auto">
          <a:xfrm>
            <a:off x="5310753" y="4147939"/>
            <a:ext cx="267364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>
            <a:off x="5328910" y="4156268"/>
            <a:ext cx="310341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 smtClean="0"/>
              <a:t>W</a:t>
            </a:r>
          </a:p>
          <a:p>
            <a:pPr algn="ctr"/>
            <a:r>
              <a:rPr lang="en-US" sz="1800" dirty="0"/>
              <a:t>D</a:t>
            </a:r>
          </a:p>
        </p:txBody>
      </p:sp>
      <p:cxnSp>
        <p:nvCxnSpPr>
          <p:cNvPr id="397" name="Elbow Connector 396"/>
          <p:cNvCxnSpPr/>
          <p:nvPr/>
        </p:nvCxnSpPr>
        <p:spPr bwMode="auto">
          <a:xfrm rot="16200000" flipH="1">
            <a:off x="3840500" y="5020434"/>
            <a:ext cx="1470550" cy="134667"/>
          </a:xfrm>
          <a:prstGeom prst="bentConnector3">
            <a:avLst>
              <a:gd name="adj1" fmla="val -27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00" name="Straight Connector 399"/>
          <p:cNvCxnSpPr>
            <a:endCxn id="376" idx="1"/>
          </p:cNvCxnSpPr>
          <p:nvPr/>
        </p:nvCxnSpPr>
        <p:spPr bwMode="auto">
          <a:xfrm>
            <a:off x="4643109" y="5819743"/>
            <a:ext cx="1318282" cy="33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4" name="Straight Arrow Connector 403"/>
          <p:cNvCxnSpPr>
            <a:stCxn id="317" idx="2"/>
          </p:cNvCxnSpPr>
          <p:nvPr/>
        </p:nvCxnSpPr>
        <p:spPr bwMode="auto">
          <a:xfrm>
            <a:off x="7414222" y="3135547"/>
            <a:ext cx="814793" cy="705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0" name="Elbow Connector 409"/>
          <p:cNvCxnSpPr/>
          <p:nvPr/>
        </p:nvCxnSpPr>
        <p:spPr bwMode="auto">
          <a:xfrm flipV="1">
            <a:off x="7997286" y="3911807"/>
            <a:ext cx="220842" cy="715907"/>
          </a:xfrm>
          <a:prstGeom prst="bentConnector4">
            <a:avLst>
              <a:gd name="adj1" fmla="val 44362"/>
              <a:gd name="adj2" fmla="val 10060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4" name="Elbow Connector 413"/>
          <p:cNvCxnSpPr>
            <a:stCxn id="91" idx="2"/>
          </p:cNvCxnSpPr>
          <p:nvPr/>
        </p:nvCxnSpPr>
        <p:spPr bwMode="auto">
          <a:xfrm>
            <a:off x="8606296" y="3503532"/>
            <a:ext cx="221433" cy="2629289"/>
          </a:xfrm>
          <a:prstGeom prst="bentConnector4">
            <a:avLst>
              <a:gd name="adj1" fmla="val 103237"/>
              <a:gd name="adj2" fmla="val 5369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6" name="Elbow Connector 415"/>
          <p:cNvCxnSpPr/>
          <p:nvPr/>
        </p:nvCxnSpPr>
        <p:spPr bwMode="auto">
          <a:xfrm rot="10800000">
            <a:off x="1032205" y="3666471"/>
            <a:ext cx="7806996" cy="2466353"/>
          </a:xfrm>
          <a:prstGeom prst="bentConnector3">
            <a:avLst>
              <a:gd name="adj1" fmla="val 9984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21" name="TextBox 420"/>
          <p:cNvSpPr txBox="1"/>
          <p:nvPr/>
        </p:nvSpPr>
        <p:spPr>
          <a:xfrm rot="16200000">
            <a:off x="8369000" y="3719893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err="1" smtClean="0">
                <a:latin typeface="+mj-lt"/>
                <a:cs typeface="Courier New" panose="02070309020205020404" pitchFamily="49" charset="0"/>
              </a:rPr>
              <a:t>ALUout</a:t>
            </a:r>
            <a:endParaRPr lang="en-US" sz="1200" b="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5" name="TextBox 424"/>
          <p:cNvSpPr txBox="1"/>
          <p:nvPr/>
        </p:nvSpPr>
        <p:spPr>
          <a:xfrm>
            <a:off x="4876800" y="5564039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IR[IM]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6" name="TextBox 425"/>
          <p:cNvSpPr txBox="1"/>
          <p:nvPr/>
        </p:nvSpPr>
        <p:spPr>
          <a:xfrm>
            <a:off x="4020542" y="5564039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IR[XI]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7" name="TextBox 426"/>
          <p:cNvSpPr txBox="1"/>
          <p:nvPr/>
        </p:nvSpPr>
        <p:spPr>
          <a:xfrm>
            <a:off x="4443849" y="3163323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IR[s]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8" name="TextBox 427"/>
          <p:cNvSpPr txBox="1"/>
          <p:nvPr/>
        </p:nvSpPr>
        <p:spPr>
          <a:xfrm>
            <a:off x="4432740" y="3505192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IR[t]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9" name="TextBox 428"/>
          <p:cNvSpPr txBox="1"/>
          <p:nvPr/>
        </p:nvSpPr>
        <p:spPr>
          <a:xfrm>
            <a:off x="4323694" y="3927597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IR[d]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45" name="TextBox 444"/>
          <p:cNvSpPr txBox="1"/>
          <p:nvPr/>
        </p:nvSpPr>
        <p:spPr>
          <a:xfrm>
            <a:off x="4803832" y="3899525"/>
            <a:ext cx="220573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0" dirty="0" smtClean="0"/>
              <a:t>M</a:t>
            </a:r>
          </a:p>
          <a:p>
            <a:pPr algn="ctr">
              <a:lnSpc>
                <a:spcPts val="1200"/>
              </a:lnSpc>
            </a:pPr>
            <a:r>
              <a:rPr lang="en-US" sz="1200" b="0" dirty="0" smtClean="0"/>
              <a:t>3</a:t>
            </a:r>
            <a:endParaRPr lang="en-US" sz="1200" b="0" dirty="0"/>
          </a:p>
        </p:txBody>
      </p:sp>
      <p:sp>
        <p:nvSpPr>
          <p:cNvPr id="447" name="TextBox 446"/>
          <p:cNvSpPr txBox="1"/>
          <p:nvPr/>
        </p:nvSpPr>
        <p:spPr>
          <a:xfrm>
            <a:off x="7238162" y="2901876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5</a:t>
            </a:r>
            <a:endParaRPr lang="en-US" sz="1200" b="0" dirty="0"/>
          </a:p>
        </p:txBody>
      </p:sp>
      <p:sp>
        <p:nvSpPr>
          <p:cNvPr id="116" name="TextBox 115"/>
          <p:cNvSpPr txBox="1"/>
          <p:nvPr/>
        </p:nvSpPr>
        <p:spPr>
          <a:xfrm>
            <a:off x="1242299" y="3328863"/>
            <a:ext cx="259045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P</a:t>
            </a:r>
          </a:p>
          <a:p>
            <a:pPr algn="ctr"/>
            <a:r>
              <a:rPr lang="en-US" sz="1800" dirty="0" smtClean="0"/>
              <a:t>C</a:t>
            </a:r>
            <a:endParaRPr lang="en-US" sz="1800" dirty="0"/>
          </a:p>
        </p:txBody>
      </p:sp>
      <p:cxnSp>
        <p:nvCxnSpPr>
          <p:cNvPr id="150" name="Straight Arrow Connector 149"/>
          <p:cNvCxnSpPr>
            <a:stCxn id="155" idx="2"/>
          </p:cNvCxnSpPr>
          <p:nvPr/>
        </p:nvCxnSpPr>
        <p:spPr bwMode="auto">
          <a:xfrm>
            <a:off x="2483992" y="3660968"/>
            <a:ext cx="204480" cy="550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1" name="Straight Arrow Connector 150"/>
          <p:cNvCxnSpPr/>
          <p:nvPr/>
        </p:nvCxnSpPr>
        <p:spPr bwMode="auto">
          <a:xfrm>
            <a:off x="1971252" y="3984134"/>
            <a:ext cx="309658" cy="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3" name="Rectangle 152"/>
          <p:cNvSpPr/>
          <p:nvPr/>
        </p:nvSpPr>
        <p:spPr bwMode="auto">
          <a:xfrm>
            <a:off x="1878465" y="3529605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1871334" y="3537934"/>
            <a:ext cx="284693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M</a:t>
            </a:r>
          </a:p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A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55" name="Flowchart: Manual Operation 154"/>
          <p:cNvSpPr/>
          <p:nvPr/>
        </p:nvSpPr>
        <p:spPr bwMode="auto">
          <a:xfrm rot="16200000">
            <a:off x="1887151" y="3559427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6" name="Elbow Connector 155"/>
          <p:cNvCxnSpPr>
            <a:endCxn id="154" idx="1"/>
          </p:cNvCxnSpPr>
          <p:nvPr/>
        </p:nvCxnSpPr>
        <p:spPr bwMode="auto">
          <a:xfrm rot="5400000" flipH="1" flipV="1">
            <a:off x="734061" y="4995549"/>
            <a:ext cx="2133222" cy="141323"/>
          </a:xfrm>
          <a:prstGeom prst="bentConnector2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157" name="Flowchart: Manual Operation 156"/>
          <p:cNvSpPr/>
          <p:nvPr/>
        </p:nvSpPr>
        <p:spPr bwMode="auto">
          <a:xfrm rot="16200000">
            <a:off x="4867920" y="4758340"/>
            <a:ext cx="432924" cy="182438"/>
          </a:xfrm>
          <a:prstGeom prst="flowChartManualOperation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8" name="Elbow Connector 157"/>
          <p:cNvCxnSpPr/>
          <p:nvPr/>
        </p:nvCxnSpPr>
        <p:spPr bwMode="auto">
          <a:xfrm>
            <a:off x="3657642" y="3666470"/>
            <a:ext cx="1320745" cy="1057816"/>
          </a:xfrm>
          <a:prstGeom prst="bentConnector3">
            <a:avLst>
              <a:gd name="adj1" fmla="val -84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159" name="Elbow Connector 158"/>
          <p:cNvCxnSpPr/>
          <p:nvPr/>
        </p:nvCxnSpPr>
        <p:spPr bwMode="auto">
          <a:xfrm>
            <a:off x="1600248" y="2294935"/>
            <a:ext cx="5604277" cy="565673"/>
          </a:xfrm>
          <a:prstGeom prst="bentConnector3">
            <a:avLst>
              <a:gd name="adj1" fmla="val 9213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6" name="Elbow Connector 165"/>
          <p:cNvCxnSpPr/>
          <p:nvPr/>
        </p:nvCxnSpPr>
        <p:spPr bwMode="auto">
          <a:xfrm rot="10800000">
            <a:off x="2690697" y="4404644"/>
            <a:ext cx="4413383" cy="794180"/>
          </a:xfrm>
          <a:prstGeom prst="bentConnector3">
            <a:avLst>
              <a:gd name="adj1" fmla="val 10518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7" name="Straight Arrow Connector 166"/>
          <p:cNvCxnSpPr>
            <a:stCxn id="157" idx="2"/>
          </p:cNvCxnSpPr>
          <p:nvPr/>
        </p:nvCxnSpPr>
        <p:spPr bwMode="auto">
          <a:xfrm>
            <a:off x="5175601" y="4849559"/>
            <a:ext cx="158871" cy="14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8" name="Elbow Connector 167"/>
          <p:cNvCxnSpPr/>
          <p:nvPr/>
        </p:nvCxnSpPr>
        <p:spPr bwMode="auto">
          <a:xfrm rot="5400000" flipH="1" flipV="1">
            <a:off x="4314687" y="5469213"/>
            <a:ext cx="1173196" cy="154020"/>
          </a:xfrm>
          <a:prstGeom prst="bentConnector3">
            <a:avLst>
              <a:gd name="adj1" fmla="val 10053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169" name="TextBox 168"/>
          <p:cNvSpPr txBox="1"/>
          <p:nvPr/>
        </p:nvSpPr>
        <p:spPr>
          <a:xfrm>
            <a:off x="2310384" y="3418082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>
                <a:solidFill>
                  <a:srgbClr val="FF0000"/>
                </a:solidFill>
              </a:rPr>
              <a:t>M</a:t>
            </a:r>
          </a:p>
          <a:p>
            <a:pPr algn="ctr"/>
            <a:r>
              <a:rPr lang="en-US" sz="1200" b="0" dirty="0" smtClean="0">
                <a:solidFill>
                  <a:srgbClr val="FF0000"/>
                </a:solidFill>
              </a:rPr>
              <a:t>2</a:t>
            </a:r>
            <a:endParaRPr lang="en-US" sz="1200" b="0" dirty="0">
              <a:solidFill>
                <a:srgbClr val="FF0000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5014724" y="4671437"/>
            <a:ext cx="220573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0" dirty="0" smtClean="0">
                <a:solidFill>
                  <a:srgbClr val="FF0000"/>
                </a:solidFill>
              </a:rPr>
              <a:t>M</a:t>
            </a:r>
          </a:p>
          <a:p>
            <a:pPr algn="ctr">
              <a:lnSpc>
                <a:spcPts val="1200"/>
              </a:lnSpc>
            </a:pPr>
            <a:r>
              <a:rPr lang="en-US" sz="1200" b="0" dirty="0" smtClean="0">
                <a:solidFill>
                  <a:srgbClr val="FF0000"/>
                </a:solidFill>
              </a:rPr>
              <a:t>4</a:t>
            </a:r>
            <a:endParaRPr lang="en-US" sz="1200" b="0" dirty="0">
              <a:solidFill>
                <a:srgbClr val="FF0000"/>
              </a:solidFill>
            </a:endParaRPr>
          </a:p>
        </p:txBody>
      </p:sp>
      <p:sp>
        <p:nvSpPr>
          <p:cNvPr id="187" name="Flowchart: Manual Operation 186"/>
          <p:cNvSpPr/>
          <p:nvPr/>
        </p:nvSpPr>
        <p:spPr bwMode="auto">
          <a:xfrm rot="16200000">
            <a:off x="7400445" y="4526173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88" name="Straight Arrow Connector 187"/>
          <p:cNvCxnSpPr/>
          <p:nvPr/>
        </p:nvCxnSpPr>
        <p:spPr bwMode="auto">
          <a:xfrm>
            <a:off x="7547506" y="4879158"/>
            <a:ext cx="24669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9" name="TextBox 188"/>
          <p:cNvSpPr txBox="1"/>
          <p:nvPr/>
        </p:nvSpPr>
        <p:spPr>
          <a:xfrm>
            <a:off x="7355787" y="4724400"/>
            <a:ext cx="191719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4</a:t>
            </a:r>
            <a:endParaRPr lang="en-US" sz="1400" b="0" dirty="0"/>
          </a:p>
        </p:txBody>
      </p:sp>
      <p:cxnSp>
        <p:nvCxnSpPr>
          <p:cNvPr id="190" name="Elbow Connector 189"/>
          <p:cNvCxnSpPr/>
          <p:nvPr/>
        </p:nvCxnSpPr>
        <p:spPr bwMode="auto">
          <a:xfrm flipV="1">
            <a:off x="6386507" y="4619226"/>
            <a:ext cx="925499" cy="1203817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91" name="TextBox 190"/>
          <p:cNvSpPr txBox="1"/>
          <p:nvPr/>
        </p:nvSpPr>
        <p:spPr>
          <a:xfrm>
            <a:off x="7819597" y="4413698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6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697540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 Box 2"/>
          <p:cNvSpPr txBox="1">
            <a:spLocks noChangeArrowheads="1"/>
          </p:cNvSpPr>
          <p:nvPr/>
        </p:nvSpPr>
        <p:spPr bwMode="auto">
          <a:xfrm>
            <a:off x="326357" y="196850"/>
            <a:ext cx="403507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</a:pPr>
            <a:r>
              <a:rPr lang="en-US" sz="2600" dirty="0" err="1" smtClean="0"/>
              <a:t>Datapath</a:t>
            </a:r>
            <a:r>
              <a:rPr lang="en-US" sz="2600" dirty="0" smtClean="0"/>
              <a:t> </a:t>
            </a:r>
            <a:r>
              <a:rPr lang="en-US" sz="2600" dirty="0"/>
              <a:t>–</a:t>
            </a:r>
            <a:r>
              <a:rPr lang="en-US" sz="2600" dirty="0" smtClean="0"/>
              <a:t> 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sz="2600" dirty="0" smtClean="0"/>
              <a:t> execution</a:t>
            </a:r>
          </a:p>
          <a:p>
            <a:pPr>
              <a:buClrTx/>
              <a:buFontTx/>
              <a:buNone/>
            </a:pPr>
            <a:endParaRPr lang="en-US" sz="2600" dirty="0"/>
          </a:p>
        </p:txBody>
      </p:sp>
      <p:sp>
        <p:nvSpPr>
          <p:cNvPr id="75" name="Rectangle 74"/>
          <p:cNvSpPr/>
          <p:nvPr/>
        </p:nvSpPr>
        <p:spPr bwMode="auto">
          <a:xfrm>
            <a:off x="1234173" y="3200400"/>
            <a:ext cx="185573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977040" y="2622101"/>
            <a:ext cx="365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 smtClean="0"/>
              <a:t>Reg</a:t>
            </a:r>
            <a:endParaRPr lang="en-US" sz="1800" dirty="0" smtClean="0"/>
          </a:p>
          <a:p>
            <a:pPr algn="ctr"/>
            <a:r>
              <a:rPr lang="en-US" sz="1800" dirty="0" smtClean="0"/>
              <a:t>File</a:t>
            </a:r>
            <a:endParaRPr lang="en-US" sz="1800" dirty="0"/>
          </a:p>
        </p:txBody>
      </p:sp>
      <p:sp>
        <p:nvSpPr>
          <p:cNvPr id="79" name="Rectangle 78"/>
          <p:cNvSpPr/>
          <p:nvPr/>
        </p:nvSpPr>
        <p:spPr bwMode="auto">
          <a:xfrm>
            <a:off x="5754479" y="2551421"/>
            <a:ext cx="810273" cy="2133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63697" y="4352493"/>
            <a:ext cx="22217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D</a:t>
            </a:r>
            <a:endParaRPr lang="en-US" sz="1400" b="0" dirty="0"/>
          </a:p>
        </p:txBody>
      </p:sp>
      <p:sp>
        <p:nvSpPr>
          <p:cNvPr id="83" name="TextBox 82"/>
          <p:cNvSpPr txBox="1"/>
          <p:nvPr/>
        </p:nvSpPr>
        <p:spPr>
          <a:xfrm>
            <a:off x="5763697" y="3268544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A1</a:t>
            </a:r>
            <a:endParaRPr lang="en-US" sz="1400" b="0" dirty="0"/>
          </a:p>
        </p:txBody>
      </p:sp>
      <p:sp>
        <p:nvSpPr>
          <p:cNvPr id="84" name="TextBox 83"/>
          <p:cNvSpPr txBox="1"/>
          <p:nvPr/>
        </p:nvSpPr>
        <p:spPr>
          <a:xfrm>
            <a:off x="5763697" y="3604030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A2</a:t>
            </a:r>
            <a:endParaRPr lang="en-US" sz="1400" b="0" dirty="0"/>
          </a:p>
        </p:txBody>
      </p:sp>
      <p:sp>
        <p:nvSpPr>
          <p:cNvPr id="85" name="TextBox 84"/>
          <p:cNvSpPr txBox="1"/>
          <p:nvPr/>
        </p:nvSpPr>
        <p:spPr>
          <a:xfrm>
            <a:off x="5767588" y="3918263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A3</a:t>
            </a:r>
            <a:endParaRPr lang="en-US" sz="1400" b="0" dirty="0"/>
          </a:p>
        </p:txBody>
      </p:sp>
      <p:sp>
        <p:nvSpPr>
          <p:cNvPr id="86" name="TextBox 85"/>
          <p:cNvSpPr txBox="1"/>
          <p:nvPr/>
        </p:nvSpPr>
        <p:spPr>
          <a:xfrm>
            <a:off x="6233571" y="3268432"/>
            <a:ext cx="331181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O1</a:t>
            </a:r>
            <a:endParaRPr lang="en-US" sz="1400" b="0" dirty="0"/>
          </a:p>
        </p:txBody>
      </p:sp>
      <p:sp>
        <p:nvSpPr>
          <p:cNvPr id="87" name="TextBox 86"/>
          <p:cNvSpPr txBox="1"/>
          <p:nvPr/>
        </p:nvSpPr>
        <p:spPr>
          <a:xfrm>
            <a:off x="6233570" y="4250754"/>
            <a:ext cx="331181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O2</a:t>
            </a:r>
            <a:endParaRPr lang="en-US" sz="1400" b="0" dirty="0"/>
          </a:p>
        </p:txBody>
      </p:sp>
      <p:grpSp>
        <p:nvGrpSpPr>
          <p:cNvPr id="88" name="Group 87"/>
          <p:cNvGrpSpPr/>
          <p:nvPr/>
        </p:nvGrpSpPr>
        <p:grpSpPr>
          <a:xfrm>
            <a:off x="8218128" y="2909172"/>
            <a:ext cx="388168" cy="1188720"/>
            <a:chOff x="6078550" y="3124201"/>
            <a:chExt cx="685800" cy="1447800"/>
          </a:xfrm>
        </p:grpSpPr>
        <p:grpSp>
          <p:nvGrpSpPr>
            <p:cNvPr id="89" name="Group 88"/>
            <p:cNvGrpSpPr/>
            <p:nvPr/>
          </p:nvGrpSpPr>
          <p:grpSpPr>
            <a:xfrm rot="16200000">
              <a:off x="5697550" y="3505201"/>
              <a:ext cx="1447800" cy="685800"/>
              <a:chOff x="5410201" y="2590799"/>
              <a:chExt cx="1447800" cy="685800"/>
            </a:xfrm>
          </p:grpSpPr>
          <p:sp>
            <p:nvSpPr>
              <p:cNvPr id="91" name="Flowchart: Manual Operation 90"/>
              <p:cNvSpPr/>
              <p:nvPr/>
            </p:nvSpPr>
            <p:spPr bwMode="auto">
              <a:xfrm>
                <a:off x="5410201" y="2590799"/>
                <a:ext cx="1447800" cy="685800"/>
              </a:xfrm>
              <a:prstGeom prst="flowChartManualOpera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92" name="Isosceles Triangle 91"/>
              <p:cNvSpPr/>
              <p:nvPr/>
            </p:nvSpPr>
            <p:spPr bwMode="auto">
              <a:xfrm rot="10800000">
                <a:off x="5905500" y="2590800"/>
                <a:ext cx="419100" cy="311773"/>
              </a:xfrm>
              <a:prstGeom prst="triangl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93" name="Straight Connector 92"/>
              <p:cNvCxnSpPr>
                <a:stCxn id="92" idx="4"/>
                <a:endCxn id="92" idx="2"/>
              </p:cNvCxnSpPr>
              <p:nvPr/>
            </p:nvCxnSpPr>
            <p:spPr bwMode="auto">
              <a:xfrm>
                <a:off x="5905500" y="2590800"/>
                <a:ext cx="4191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90" name="TextBox 89"/>
            <p:cNvSpPr txBox="1"/>
            <p:nvPr/>
          </p:nvSpPr>
          <p:spPr>
            <a:xfrm>
              <a:off x="6376717" y="3294158"/>
              <a:ext cx="351379" cy="1124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A</a:t>
              </a:r>
            </a:p>
            <a:p>
              <a:pPr algn="ctr"/>
              <a:r>
                <a:rPr lang="en-US" sz="1800" dirty="0" smtClean="0"/>
                <a:t>L</a:t>
              </a:r>
            </a:p>
            <a:p>
              <a:pPr algn="ctr"/>
              <a:r>
                <a:rPr lang="en-US" sz="1800" dirty="0" smtClean="0"/>
                <a:t>U</a:t>
              </a:r>
              <a:endParaRPr lang="en-US" sz="1800" dirty="0"/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2876552" y="2618387"/>
            <a:ext cx="425584" cy="370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MEM</a:t>
            </a:r>
            <a:endParaRPr lang="en-US" sz="1800" dirty="0"/>
          </a:p>
        </p:txBody>
      </p:sp>
      <p:sp>
        <p:nvSpPr>
          <p:cNvPr id="162" name="Rectangle 161"/>
          <p:cNvSpPr/>
          <p:nvPr/>
        </p:nvSpPr>
        <p:spPr bwMode="auto">
          <a:xfrm>
            <a:off x="2688473" y="2541845"/>
            <a:ext cx="810420" cy="214317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688472" y="3512582"/>
            <a:ext cx="212559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</a:t>
            </a:r>
            <a:endParaRPr lang="en-US" sz="1400" b="0" dirty="0"/>
          </a:p>
        </p:txBody>
      </p:sp>
      <p:sp>
        <p:nvSpPr>
          <p:cNvPr id="165" name="TextBox 164"/>
          <p:cNvSpPr txBox="1"/>
          <p:nvPr/>
        </p:nvSpPr>
        <p:spPr>
          <a:xfrm>
            <a:off x="3203699" y="3512582"/>
            <a:ext cx="28148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 O</a:t>
            </a:r>
            <a:endParaRPr lang="en-US" sz="1400" b="0" dirty="0"/>
          </a:p>
        </p:txBody>
      </p:sp>
      <p:sp>
        <p:nvSpPr>
          <p:cNvPr id="160" name="TextBox 159"/>
          <p:cNvSpPr txBox="1"/>
          <p:nvPr/>
        </p:nvSpPr>
        <p:spPr>
          <a:xfrm>
            <a:off x="2690696" y="4250755"/>
            <a:ext cx="22217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D</a:t>
            </a:r>
            <a:endParaRPr lang="en-US" sz="1400" b="0" dirty="0"/>
          </a:p>
        </p:txBody>
      </p:sp>
      <p:sp>
        <p:nvSpPr>
          <p:cNvPr id="197" name="Rectangle 196"/>
          <p:cNvSpPr/>
          <p:nvPr/>
        </p:nvSpPr>
        <p:spPr bwMode="auto">
          <a:xfrm>
            <a:off x="3885380" y="3209335"/>
            <a:ext cx="185573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890518" y="3337803"/>
            <a:ext cx="259045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I</a:t>
            </a:r>
          </a:p>
          <a:p>
            <a:pPr algn="ctr"/>
            <a:r>
              <a:rPr lang="en-US" sz="1800" dirty="0" smtClean="0"/>
              <a:t>R</a:t>
            </a:r>
            <a:endParaRPr lang="en-US" sz="1800" dirty="0"/>
          </a:p>
        </p:txBody>
      </p:sp>
      <p:sp>
        <p:nvSpPr>
          <p:cNvPr id="3" name="Flowchart: Manual Operation 2"/>
          <p:cNvSpPr/>
          <p:nvPr/>
        </p:nvSpPr>
        <p:spPr bwMode="auto">
          <a:xfrm rot="16200000">
            <a:off x="4659690" y="3982413"/>
            <a:ext cx="432924" cy="182438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5" name="Straight Arrow Connector 204"/>
          <p:cNvCxnSpPr/>
          <p:nvPr/>
        </p:nvCxnSpPr>
        <p:spPr bwMode="auto">
          <a:xfrm>
            <a:off x="1420294" y="3387469"/>
            <a:ext cx="858123" cy="1085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7" name="Straight Arrow Connector 206"/>
          <p:cNvCxnSpPr>
            <a:endCxn id="75" idx="1"/>
          </p:cNvCxnSpPr>
          <p:nvPr/>
        </p:nvCxnSpPr>
        <p:spPr bwMode="auto">
          <a:xfrm flipV="1">
            <a:off x="1032205" y="3657600"/>
            <a:ext cx="201968" cy="40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0" name="Straight Arrow Connector 249"/>
          <p:cNvCxnSpPr>
            <a:stCxn id="165" idx="3"/>
            <a:endCxn id="197" idx="1"/>
          </p:cNvCxnSpPr>
          <p:nvPr/>
        </p:nvCxnSpPr>
        <p:spPr bwMode="auto">
          <a:xfrm>
            <a:off x="3485186" y="3666471"/>
            <a:ext cx="400194" cy="6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6" name="Straight Arrow Connector 265"/>
          <p:cNvCxnSpPr>
            <a:endCxn id="84" idx="1"/>
          </p:cNvCxnSpPr>
          <p:nvPr/>
        </p:nvCxnSpPr>
        <p:spPr bwMode="auto">
          <a:xfrm flipV="1">
            <a:off x="4498905" y="3757919"/>
            <a:ext cx="1264792" cy="248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9" name="Straight Arrow Connector 268"/>
          <p:cNvCxnSpPr>
            <a:stCxn id="3" idx="2"/>
            <a:endCxn id="85" idx="1"/>
          </p:cNvCxnSpPr>
          <p:nvPr/>
        </p:nvCxnSpPr>
        <p:spPr bwMode="auto">
          <a:xfrm flipV="1">
            <a:off x="4967371" y="4072152"/>
            <a:ext cx="800217" cy="148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3" name="Straight Arrow Connector 272"/>
          <p:cNvCxnSpPr/>
          <p:nvPr/>
        </p:nvCxnSpPr>
        <p:spPr bwMode="auto">
          <a:xfrm>
            <a:off x="4501968" y="4156268"/>
            <a:ext cx="282965" cy="265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3" name="Elbow Connector 282"/>
          <p:cNvCxnSpPr/>
          <p:nvPr/>
        </p:nvCxnSpPr>
        <p:spPr bwMode="auto">
          <a:xfrm rot="16200000" flipH="1">
            <a:off x="4605716" y="3795311"/>
            <a:ext cx="216610" cy="141823"/>
          </a:xfrm>
          <a:prstGeom prst="bentConnector3">
            <a:avLst>
              <a:gd name="adj1" fmla="val 94909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292" name="Straight Arrow Connector 291"/>
          <p:cNvCxnSpPr>
            <a:endCxn id="82" idx="1"/>
          </p:cNvCxnSpPr>
          <p:nvPr/>
        </p:nvCxnSpPr>
        <p:spPr bwMode="auto">
          <a:xfrm>
            <a:off x="5589910" y="4504901"/>
            <a:ext cx="173787" cy="1481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3" name="Trapezoid 302"/>
          <p:cNvSpPr/>
          <p:nvPr/>
        </p:nvSpPr>
        <p:spPr bwMode="auto">
          <a:xfrm rot="16200000" flipH="1">
            <a:off x="3621450" y="3619745"/>
            <a:ext cx="1595730" cy="174588"/>
          </a:xfrm>
          <a:prstGeom prst="trapezoid">
            <a:avLst>
              <a:gd name="adj" fmla="val 5608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6760923" y="2942769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6766616" y="2951098"/>
            <a:ext cx="259045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S</a:t>
            </a:r>
          </a:p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/>
              <a:t>1</a:t>
            </a:r>
            <a:endParaRPr lang="en-US" sz="1800" dirty="0" smtClean="0"/>
          </a:p>
        </p:txBody>
      </p:sp>
      <p:sp>
        <p:nvSpPr>
          <p:cNvPr id="309" name="Rectangle 308"/>
          <p:cNvSpPr/>
          <p:nvPr/>
        </p:nvSpPr>
        <p:spPr bwMode="auto">
          <a:xfrm>
            <a:off x="6758011" y="3923021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0" name="TextBox 309"/>
          <p:cNvSpPr txBox="1"/>
          <p:nvPr/>
        </p:nvSpPr>
        <p:spPr>
          <a:xfrm>
            <a:off x="6763704" y="3931350"/>
            <a:ext cx="259045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S</a:t>
            </a:r>
          </a:p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/>
              <a:t>2</a:t>
            </a:r>
          </a:p>
        </p:txBody>
      </p:sp>
      <p:sp>
        <p:nvSpPr>
          <p:cNvPr id="317" name="Flowchart: Manual Operation 316"/>
          <p:cNvSpPr/>
          <p:nvPr/>
        </p:nvSpPr>
        <p:spPr bwMode="auto">
          <a:xfrm rot="16200000">
            <a:off x="6817381" y="3034006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26" name="Elbow Connector 325"/>
          <p:cNvCxnSpPr/>
          <p:nvPr/>
        </p:nvCxnSpPr>
        <p:spPr bwMode="auto">
          <a:xfrm rot="16200000" flipV="1">
            <a:off x="1058271" y="2844476"/>
            <a:ext cx="1091612" cy="5231"/>
          </a:xfrm>
          <a:prstGeom prst="bentConnector3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328" name="Elbow Connector 327"/>
          <p:cNvCxnSpPr/>
          <p:nvPr/>
        </p:nvCxnSpPr>
        <p:spPr bwMode="auto">
          <a:xfrm>
            <a:off x="1600248" y="2294935"/>
            <a:ext cx="5604277" cy="565673"/>
          </a:xfrm>
          <a:prstGeom prst="bentConnector3">
            <a:avLst>
              <a:gd name="adj1" fmla="val 9213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2" name="Straight Arrow Connector 331"/>
          <p:cNvCxnSpPr/>
          <p:nvPr/>
        </p:nvCxnSpPr>
        <p:spPr bwMode="auto">
          <a:xfrm>
            <a:off x="6942891" y="4411572"/>
            <a:ext cx="851313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3" name="Elbow Connector 362"/>
          <p:cNvCxnSpPr/>
          <p:nvPr/>
        </p:nvCxnSpPr>
        <p:spPr bwMode="auto">
          <a:xfrm rot="5400000">
            <a:off x="6702455" y="4804919"/>
            <a:ext cx="787252" cy="56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/>
          </a:ln>
          <a:effectLst/>
        </p:spPr>
      </p:cxnSp>
      <p:sp>
        <p:nvSpPr>
          <p:cNvPr id="376" name="TextBox 375"/>
          <p:cNvSpPr txBox="1"/>
          <p:nvPr/>
        </p:nvSpPr>
        <p:spPr>
          <a:xfrm>
            <a:off x="5961391" y="5669154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SX</a:t>
            </a:r>
            <a:endParaRPr lang="en-US" sz="1400" b="0" dirty="0"/>
          </a:p>
        </p:txBody>
      </p:sp>
      <p:sp>
        <p:nvSpPr>
          <p:cNvPr id="377" name="Rectangle 376"/>
          <p:cNvSpPr/>
          <p:nvPr/>
        </p:nvSpPr>
        <p:spPr bwMode="auto">
          <a:xfrm>
            <a:off x="5949478" y="5657805"/>
            <a:ext cx="448942" cy="3191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3" name="Rectangle 382"/>
          <p:cNvSpPr/>
          <p:nvPr/>
        </p:nvSpPr>
        <p:spPr bwMode="auto">
          <a:xfrm>
            <a:off x="5310753" y="4147939"/>
            <a:ext cx="267364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>
            <a:off x="5328910" y="4156268"/>
            <a:ext cx="310341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 smtClean="0"/>
              <a:t>W</a:t>
            </a:r>
          </a:p>
          <a:p>
            <a:pPr algn="ctr"/>
            <a:r>
              <a:rPr lang="en-US" sz="1800" dirty="0"/>
              <a:t>D</a:t>
            </a:r>
          </a:p>
        </p:txBody>
      </p:sp>
      <p:cxnSp>
        <p:nvCxnSpPr>
          <p:cNvPr id="397" name="Elbow Connector 396"/>
          <p:cNvCxnSpPr/>
          <p:nvPr/>
        </p:nvCxnSpPr>
        <p:spPr bwMode="auto">
          <a:xfrm rot="16200000" flipH="1">
            <a:off x="3840500" y="5020434"/>
            <a:ext cx="1470550" cy="134667"/>
          </a:xfrm>
          <a:prstGeom prst="bentConnector3">
            <a:avLst>
              <a:gd name="adj1" fmla="val -274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00" name="Straight Connector 399"/>
          <p:cNvCxnSpPr>
            <a:endCxn id="376" idx="1"/>
          </p:cNvCxnSpPr>
          <p:nvPr/>
        </p:nvCxnSpPr>
        <p:spPr bwMode="auto">
          <a:xfrm>
            <a:off x="4643109" y="5819743"/>
            <a:ext cx="1318282" cy="33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4" name="Straight Arrow Connector 403"/>
          <p:cNvCxnSpPr>
            <a:stCxn id="317" idx="2"/>
          </p:cNvCxnSpPr>
          <p:nvPr/>
        </p:nvCxnSpPr>
        <p:spPr bwMode="auto">
          <a:xfrm>
            <a:off x="7414222" y="3135547"/>
            <a:ext cx="814793" cy="705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0" name="Elbow Connector 409"/>
          <p:cNvCxnSpPr/>
          <p:nvPr/>
        </p:nvCxnSpPr>
        <p:spPr bwMode="auto">
          <a:xfrm flipV="1">
            <a:off x="7997286" y="3911807"/>
            <a:ext cx="220842" cy="715907"/>
          </a:xfrm>
          <a:prstGeom prst="bentConnector4">
            <a:avLst>
              <a:gd name="adj1" fmla="val 44362"/>
              <a:gd name="adj2" fmla="val 100603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4" name="Elbow Connector 413"/>
          <p:cNvCxnSpPr>
            <a:stCxn id="91" idx="2"/>
          </p:cNvCxnSpPr>
          <p:nvPr/>
        </p:nvCxnSpPr>
        <p:spPr bwMode="auto">
          <a:xfrm>
            <a:off x="8606296" y="3503532"/>
            <a:ext cx="221433" cy="2629289"/>
          </a:xfrm>
          <a:prstGeom prst="bentConnector4">
            <a:avLst>
              <a:gd name="adj1" fmla="val 103237"/>
              <a:gd name="adj2" fmla="val 53691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6" name="Elbow Connector 415"/>
          <p:cNvCxnSpPr/>
          <p:nvPr/>
        </p:nvCxnSpPr>
        <p:spPr bwMode="auto">
          <a:xfrm rot="10800000">
            <a:off x="1032205" y="3666471"/>
            <a:ext cx="7806996" cy="2466353"/>
          </a:xfrm>
          <a:prstGeom prst="bentConnector3">
            <a:avLst>
              <a:gd name="adj1" fmla="val 99841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21" name="TextBox 420"/>
          <p:cNvSpPr txBox="1"/>
          <p:nvPr/>
        </p:nvSpPr>
        <p:spPr>
          <a:xfrm rot="16200000">
            <a:off x="8369000" y="3719893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err="1" smtClean="0">
                <a:latin typeface="+mj-lt"/>
                <a:cs typeface="Courier New" panose="02070309020205020404" pitchFamily="49" charset="0"/>
              </a:rPr>
              <a:t>ALUout</a:t>
            </a:r>
            <a:endParaRPr lang="en-US" sz="1200" b="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5" name="TextBox 424"/>
          <p:cNvSpPr txBox="1"/>
          <p:nvPr/>
        </p:nvSpPr>
        <p:spPr>
          <a:xfrm>
            <a:off x="4876800" y="5564039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IR[IM]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6" name="TextBox 425"/>
          <p:cNvSpPr txBox="1"/>
          <p:nvPr/>
        </p:nvSpPr>
        <p:spPr>
          <a:xfrm>
            <a:off x="4020542" y="5564039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IR[XI]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7" name="TextBox 426"/>
          <p:cNvSpPr txBox="1"/>
          <p:nvPr/>
        </p:nvSpPr>
        <p:spPr>
          <a:xfrm>
            <a:off x="4443849" y="3163323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IR[s]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8" name="TextBox 427"/>
          <p:cNvSpPr txBox="1"/>
          <p:nvPr/>
        </p:nvSpPr>
        <p:spPr>
          <a:xfrm>
            <a:off x="4432740" y="3505192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IR[t]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9" name="TextBox 428"/>
          <p:cNvSpPr txBox="1"/>
          <p:nvPr/>
        </p:nvSpPr>
        <p:spPr>
          <a:xfrm>
            <a:off x="4323694" y="3927597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IR[d]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45" name="TextBox 444"/>
          <p:cNvSpPr txBox="1"/>
          <p:nvPr/>
        </p:nvSpPr>
        <p:spPr>
          <a:xfrm>
            <a:off x="4803832" y="3899525"/>
            <a:ext cx="220573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0" dirty="0" smtClean="0"/>
              <a:t>M</a:t>
            </a:r>
          </a:p>
          <a:p>
            <a:pPr algn="ctr">
              <a:lnSpc>
                <a:spcPts val="1200"/>
              </a:lnSpc>
            </a:pPr>
            <a:r>
              <a:rPr lang="en-US" sz="1200" b="0" dirty="0" smtClean="0"/>
              <a:t>3</a:t>
            </a:r>
            <a:endParaRPr lang="en-US" sz="1200" b="0" dirty="0"/>
          </a:p>
        </p:txBody>
      </p:sp>
      <p:sp>
        <p:nvSpPr>
          <p:cNvPr id="447" name="TextBox 446"/>
          <p:cNvSpPr txBox="1"/>
          <p:nvPr/>
        </p:nvSpPr>
        <p:spPr>
          <a:xfrm>
            <a:off x="7238162" y="2901876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5</a:t>
            </a:r>
            <a:endParaRPr lang="en-US" sz="1200" b="0" dirty="0"/>
          </a:p>
        </p:txBody>
      </p:sp>
      <p:sp>
        <p:nvSpPr>
          <p:cNvPr id="116" name="TextBox 115"/>
          <p:cNvSpPr txBox="1"/>
          <p:nvPr/>
        </p:nvSpPr>
        <p:spPr>
          <a:xfrm>
            <a:off x="1242299" y="3328863"/>
            <a:ext cx="259045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P</a:t>
            </a:r>
          </a:p>
          <a:p>
            <a:pPr algn="ctr"/>
            <a:r>
              <a:rPr lang="en-US" sz="1800" dirty="0" smtClean="0"/>
              <a:t>C</a:t>
            </a:r>
            <a:endParaRPr lang="en-US" sz="1800" dirty="0"/>
          </a:p>
        </p:txBody>
      </p:sp>
      <p:cxnSp>
        <p:nvCxnSpPr>
          <p:cNvPr id="150" name="Straight Arrow Connector 149"/>
          <p:cNvCxnSpPr>
            <a:stCxn id="155" idx="2"/>
          </p:cNvCxnSpPr>
          <p:nvPr/>
        </p:nvCxnSpPr>
        <p:spPr bwMode="auto">
          <a:xfrm>
            <a:off x="2483992" y="3660968"/>
            <a:ext cx="204480" cy="550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1" name="Straight Arrow Connector 150"/>
          <p:cNvCxnSpPr/>
          <p:nvPr/>
        </p:nvCxnSpPr>
        <p:spPr bwMode="auto">
          <a:xfrm>
            <a:off x="1971252" y="3984134"/>
            <a:ext cx="309658" cy="0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3" name="Rectangle 152"/>
          <p:cNvSpPr/>
          <p:nvPr/>
        </p:nvSpPr>
        <p:spPr bwMode="auto">
          <a:xfrm>
            <a:off x="1878465" y="3529605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1871334" y="3537934"/>
            <a:ext cx="284693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M</a:t>
            </a:r>
          </a:p>
          <a:p>
            <a:pPr algn="ctr"/>
            <a:r>
              <a:rPr lang="en-US" sz="1800" dirty="0" smtClean="0"/>
              <a:t>A</a:t>
            </a:r>
          </a:p>
          <a:p>
            <a:pPr algn="ctr"/>
            <a:r>
              <a:rPr lang="en-US" sz="1800" dirty="0"/>
              <a:t>D</a:t>
            </a:r>
          </a:p>
        </p:txBody>
      </p:sp>
      <p:sp>
        <p:nvSpPr>
          <p:cNvPr id="155" name="Flowchart: Manual Operation 154"/>
          <p:cNvSpPr/>
          <p:nvPr/>
        </p:nvSpPr>
        <p:spPr bwMode="auto">
          <a:xfrm rot="16200000">
            <a:off x="1887151" y="3559427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6" name="Elbow Connector 155"/>
          <p:cNvCxnSpPr>
            <a:endCxn id="154" idx="1"/>
          </p:cNvCxnSpPr>
          <p:nvPr/>
        </p:nvCxnSpPr>
        <p:spPr bwMode="auto">
          <a:xfrm rot="5400000" flipH="1" flipV="1">
            <a:off x="734061" y="4995549"/>
            <a:ext cx="2133222" cy="141323"/>
          </a:xfrm>
          <a:prstGeom prst="bentConnector2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157" name="Flowchart: Manual Operation 156"/>
          <p:cNvSpPr/>
          <p:nvPr/>
        </p:nvSpPr>
        <p:spPr bwMode="auto">
          <a:xfrm rot="16200000">
            <a:off x="4867920" y="4758340"/>
            <a:ext cx="432924" cy="182438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8" name="Elbow Connector 157"/>
          <p:cNvCxnSpPr/>
          <p:nvPr/>
        </p:nvCxnSpPr>
        <p:spPr bwMode="auto">
          <a:xfrm>
            <a:off x="3667657" y="3727349"/>
            <a:ext cx="1310730" cy="996937"/>
          </a:xfrm>
          <a:prstGeom prst="bentConnector3">
            <a:avLst>
              <a:gd name="adj1" fmla="val 275"/>
            </a:avLst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159" name="Elbow Connector 158"/>
          <p:cNvCxnSpPr/>
          <p:nvPr/>
        </p:nvCxnSpPr>
        <p:spPr bwMode="auto">
          <a:xfrm>
            <a:off x="1600248" y="2294935"/>
            <a:ext cx="5604277" cy="565673"/>
          </a:xfrm>
          <a:prstGeom prst="bentConnector3">
            <a:avLst>
              <a:gd name="adj1" fmla="val 92135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6" name="Elbow Connector 165"/>
          <p:cNvCxnSpPr/>
          <p:nvPr/>
        </p:nvCxnSpPr>
        <p:spPr bwMode="auto">
          <a:xfrm rot="10800000">
            <a:off x="2690697" y="4404644"/>
            <a:ext cx="4413383" cy="794180"/>
          </a:xfrm>
          <a:prstGeom prst="bentConnector3">
            <a:avLst>
              <a:gd name="adj1" fmla="val 10518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7" name="Straight Arrow Connector 166"/>
          <p:cNvCxnSpPr>
            <a:stCxn id="157" idx="2"/>
          </p:cNvCxnSpPr>
          <p:nvPr/>
        </p:nvCxnSpPr>
        <p:spPr bwMode="auto">
          <a:xfrm>
            <a:off x="5175601" y="4849559"/>
            <a:ext cx="158871" cy="1480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8" name="Elbow Connector 167"/>
          <p:cNvCxnSpPr/>
          <p:nvPr/>
        </p:nvCxnSpPr>
        <p:spPr bwMode="auto">
          <a:xfrm rot="5400000" flipH="1" flipV="1">
            <a:off x="4314687" y="5469213"/>
            <a:ext cx="1173196" cy="154020"/>
          </a:xfrm>
          <a:prstGeom prst="bentConnector3">
            <a:avLst>
              <a:gd name="adj1" fmla="val 10053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169" name="TextBox 168"/>
          <p:cNvSpPr txBox="1"/>
          <p:nvPr/>
        </p:nvSpPr>
        <p:spPr>
          <a:xfrm>
            <a:off x="2310384" y="3418082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2</a:t>
            </a:r>
            <a:endParaRPr lang="en-US" sz="1200" b="0" dirty="0"/>
          </a:p>
        </p:txBody>
      </p:sp>
      <p:sp>
        <p:nvSpPr>
          <p:cNvPr id="170" name="TextBox 169"/>
          <p:cNvSpPr txBox="1"/>
          <p:nvPr/>
        </p:nvSpPr>
        <p:spPr>
          <a:xfrm>
            <a:off x="5014724" y="4671437"/>
            <a:ext cx="220573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0" dirty="0" smtClean="0"/>
              <a:t>M</a:t>
            </a:r>
          </a:p>
          <a:p>
            <a:pPr algn="ctr">
              <a:lnSpc>
                <a:spcPts val="1200"/>
              </a:lnSpc>
            </a:pPr>
            <a:r>
              <a:rPr lang="en-US" sz="1200" b="0" dirty="0" smtClean="0"/>
              <a:t>4</a:t>
            </a:r>
            <a:endParaRPr lang="en-US" sz="1200" b="0" dirty="0"/>
          </a:p>
        </p:txBody>
      </p:sp>
      <p:cxnSp>
        <p:nvCxnSpPr>
          <p:cNvPr id="94" name="Elbow Connector 93"/>
          <p:cNvCxnSpPr/>
          <p:nvPr/>
        </p:nvCxnSpPr>
        <p:spPr bwMode="auto">
          <a:xfrm rot="16200000" flipH="1">
            <a:off x="1107505" y="2980944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875065" y="2441123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PC</a:t>
            </a:r>
            <a:r>
              <a:rPr lang="en-US" sz="14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96" name="Elbow Connector 95"/>
          <p:cNvCxnSpPr/>
          <p:nvPr/>
        </p:nvCxnSpPr>
        <p:spPr bwMode="auto">
          <a:xfrm rot="16200000" flipH="1">
            <a:off x="3759139" y="2977678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3597719" y="2437060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IR</a:t>
            </a:r>
            <a:r>
              <a:rPr lang="en-US" sz="14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00" name="Elbow Connector 99"/>
          <p:cNvCxnSpPr/>
          <p:nvPr/>
        </p:nvCxnSpPr>
        <p:spPr bwMode="auto">
          <a:xfrm rot="16200000" flipH="1">
            <a:off x="7075372" y="2529325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1" name="TextBox 100"/>
          <p:cNvSpPr txBox="1"/>
          <p:nvPr/>
        </p:nvSpPr>
        <p:spPr>
          <a:xfrm>
            <a:off x="6993649" y="1840904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M5=0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19" name="Straight Arrow Connector 118"/>
          <p:cNvCxnSpPr/>
          <p:nvPr/>
        </p:nvCxnSpPr>
        <p:spPr bwMode="auto">
          <a:xfrm flipV="1">
            <a:off x="4067613" y="3660967"/>
            <a:ext cx="247375" cy="1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0" name="Straight Arrow Connector 119"/>
          <p:cNvCxnSpPr/>
          <p:nvPr/>
        </p:nvCxnSpPr>
        <p:spPr bwMode="auto">
          <a:xfrm flipV="1">
            <a:off x="4508442" y="3422433"/>
            <a:ext cx="1255255" cy="2958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1" name="Straight Arrow Connector 120"/>
          <p:cNvCxnSpPr/>
          <p:nvPr/>
        </p:nvCxnSpPr>
        <p:spPr bwMode="auto">
          <a:xfrm flipV="1">
            <a:off x="6553203" y="3431859"/>
            <a:ext cx="213412" cy="2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2" name="Straight Arrow Connector 121"/>
          <p:cNvCxnSpPr/>
          <p:nvPr/>
        </p:nvCxnSpPr>
        <p:spPr bwMode="auto">
          <a:xfrm flipV="1">
            <a:off x="6547655" y="4411572"/>
            <a:ext cx="213412" cy="2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3" name="Elbow Connector 122"/>
          <p:cNvCxnSpPr>
            <a:stCxn id="124" idx="2"/>
          </p:cNvCxnSpPr>
          <p:nvPr/>
        </p:nvCxnSpPr>
        <p:spPr bwMode="auto">
          <a:xfrm rot="5400000">
            <a:off x="6348713" y="2417461"/>
            <a:ext cx="1019493" cy="348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4" name="TextBox 123"/>
          <p:cNvSpPr txBox="1"/>
          <p:nvPr/>
        </p:nvSpPr>
        <p:spPr>
          <a:xfrm>
            <a:off x="6429634" y="1601680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C000"/>
                </a:solidFill>
                <a:latin typeface="+mj-lt"/>
                <a:cs typeface="Courier New" panose="02070309020205020404" pitchFamily="49" charset="0"/>
              </a:rPr>
              <a:t>SR1</a:t>
            </a:r>
            <a:r>
              <a:rPr lang="en-US" sz="1400" b="0" baseline="-25000" dirty="0" smtClean="0">
                <a:solidFill>
                  <a:srgbClr val="FFC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400" b="0" baseline="-25000" dirty="0">
              <a:solidFill>
                <a:srgbClr val="FFC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418689" y="6267821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C000"/>
                </a:solidFill>
                <a:latin typeface="+mj-lt"/>
                <a:cs typeface="Courier New" panose="02070309020205020404" pitchFamily="49" charset="0"/>
              </a:rPr>
              <a:t>SR2</a:t>
            </a:r>
            <a:r>
              <a:rPr lang="en-US" sz="1400" b="0" baseline="-25000" dirty="0" smtClean="0">
                <a:solidFill>
                  <a:srgbClr val="FFC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400" b="0" baseline="-25000" dirty="0">
              <a:solidFill>
                <a:srgbClr val="FFC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26" name="Elbow Connector 125"/>
          <p:cNvCxnSpPr>
            <a:stCxn id="125" idx="0"/>
          </p:cNvCxnSpPr>
          <p:nvPr/>
        </p:nvCxnSpPr>
        <p:spPr bwMode="auto">
          <a:xfrm rot="5400000" flipH="1" flipV="1">
            <a:off x="6134827" y="5551850"/>
            <a:ext cx="1430400" cy="1542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7" name="Straight Arrow Connector 126"/>
          <p:cNvCxnSpPr/>
          <p:nvPr/>
        </p:nvCxnSpPr>
        <p:spPr bwMode="auto">
          <a:xfrm flipV="1">
            <a:off x="6961272" y="3399968"/>
            <a:ext cx="247375" cy="1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8" name="Straight Arrow Connector 127"/>
          <p:cNvCxnSpPr/>
          <p:nvPr/>
        </p:nvCxnSpPr>
        <p:spPr bwMode="auto">
          <a:xfrm>
            <a:off x="7300809" y="4628435"/>
            <a:ext cx="493395" cy="1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9" name="Flowchart: Manual Operation 128"/>
          <p:cNvSpPr/>
          <p:nvPr/>
        </p:nvSpPr>
        <p:spPr bwMode="auto">
          <a:xfrm rot="16200000">
            <a:off x="7400445" y="4526173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355787" y="4724400"/>
            <a:ext cx="191719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4</a:t>
            </a:r>
            <a:endParaRPr lang="en-US" sz="1400" b="0" dirty="0"/>
          </a:p>
        </p:txBody>
      </p:sp>
      <p:cxnSp>
        <p:nvCxnSpPr>
          <p:cNvPr id="132" name="Elbow Connector 131"/>
          <p:cNvCxnSpPr/>
          <p:nvPr/>
        </p:nvCxnSpPr>
        <p:spPr bwMode="auto">
          <a:xfrm flipV="1">
            <a:off x="6386507" y="4619226"/>
            <a:ext cx="925499" cy="1203817"/>
          </a:xfrm>
          <a:prstGeom prst="bentConnector2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33" name="TextBox 132"/>
          <p:cNvSpPr txBox="1"/>
          <p:nvPr/>
        </p:nvSpPr>
        <p:spPr>
          <a:xfrm>
            <a:off x="7819597" y="4413698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6</a:t>
            </a:r>
            <a:endParaRPr lang="en-US" sz="1200" b="0" dirty="0"/>
          </a:p>
        </p:txBody>
      </p:sp>
      <p:cxnSp>
        <p:nvCxnSpPr>
          <p:cNvPr id="146" name="Straight Arrow Connector 145"/>
          <p:cNvCxnSpPr/>
          <p:nvPr/>
        </p:nvCxnSpPr>
        <p:spPr bwMode="auto">
          <a:xfrm>
            <a:off x="7547506" y="4879158"/>
            <a:ext cx="246698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7" name="TextBox 146"/>
          <p:cNvSpPr txBox="1"/>
          <p:nvPr/>
        </p:nvSpPr>
        <p:spPr>
          <a:xfrm>
            <a:off x="7566734" y="3510353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B050"/>
                </a:solidFill>
                <a:latin typeface="+mj-lt"/>
                <a:cs typeface="Courier New" panose="02070309020205020404" pitchFamily="49" charset="0"/>
              </a:rPr>
              <a:t>M6=1</a:t>
            </a:r>
            <a:endParaRPr lang="en-US" sz="1400" b="0" baseline="-25000" dirty="0">
              <a:solidFill>
                <a:srgbClr val="00B05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553632" y="3315975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M6=2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49" name="Elbow Connector 148"/>
          <p:cNvCxnSpPr/>
          <p:nvPr/>
        </p:nvCxnSpPr>
        <p:spPr bwMode="auto">
          <a:xfrm flipV="1">
            <a:off x="8002560" y="3962693"/>
            <a:ext cx="217588" cy="733162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2" name="Elbow Connector 151"/>
          <p:cNvCxnSpPr/>
          <p:nvPr/>
        </p:nvCxnSpPr>
        <p:spPr bwMode="auto">
          <a:xfrm rot="16200000" flipH="1">
            <a:off x="7721357" y="4004485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1" name="Elbow Connector 170"/>
          <p:cNvCxnSpPr/>
          <p:nvPr/>
        </p:nvCxnSpPr>
        <p:spPr bwMode="auto">
          <a:xfrm rot="16200000" flipH="1">
            <a:off x="7660938" y="4004485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2" name="Elbow Connector 171"/>
          <p:cNvCxnSpPr>
            <a:stCxn id="173" idx="2"/>
          </p:cNvCxnSpPr>
          <p:nvPr/>
        </p:nvCxnSpPr>
        <p:spPr bwMode="auto">
          <a:xfrm rot="16200000" flipH="1">
            <a:off x="4487454" y="3190957"/>
            <a:ext cx="1904313" cy="9649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3" name="TextBox 172"/>
          <p:cNvSpPr txBox="1"/>
          <p:nvPr/>
        </p:nvSpPr>
        <p:spPr>
          <a:xfrm>
            <a:off x="4967371" y="1935849"/>
            <a:ext cx="934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00B0F0"/>
                </a:solidFill>
                <a:latin typeface="+mj-lt"/>
                <a:cs typeface="Courier New" panose="02070309020205020404" pitchFamily="49" charset="0"/>
              </a:rPr>
              <a:t>RWD</a:t>
            </a:r>
            <a:r>
              <a:rPr lang="en-US" sz="1400" b="0" baseline="-25000" dirty="0" smtClean="0">
                <a:solidFill>
                  <a:srgbClr val="00B0F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400" b="0" baseline="-25000" dirty="0">
              <a:solidFill>
                <a:srgbClr val="00B0F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74" name="Elbow Connector 173"/>
          <p:cNvCxnSpPr>
            <a:stCxn id="175" idx="2"/>
          </p:cNvCxnSpPr>
          <p:nvPr/>
        </p:nvCxnSpPr>
        <p:spPr bwMode="auto">
          <a:xfrm rot="16200000" flipH="1">
            <a:off x="4331887" y="3356196"/>
            <a:ext cx="1080741" cy="7789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5" name="TextBox 174"/>
          <p:cNvSpPr txBox="1"/>
          <p:nvPr/>
        </p:nvSpPr>
        <p:spPr>
          <a:xfrm>
            <a:off x="4550006" y="2511944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00FF"/>
                </a:solidFill>
                <a:latin typeface="+mj-lt"/>
                <a:cs typeface="Courier New" panose="02070309020205020404" pitchFamily="49" charset="0"/>
              </a:rPr>
              <a:t>M3=0</a:t>
            </a:r>
            <a:endParaRPr lang="en-US" sz="1400" b="0" baseline="-25000" dirty="0">
              <a:solidFill>
                <a:srgbClr val="0000FF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76" name="Elbow Connector 175"/>
          <p:cNvCxnSpPr/>
          <p:nvPr/>
        </p:nvCxnSpPr>
        <p:spPr bwMode="auto">
          <a:xfrm rot="16200000" flipH="1">
            <a:off x="7368262" y="4675891"/>
            <a:ext cx="2782403" cy="291805"/>
          </a:xfrm>
          <a:prstGeom prst="bentConnector3">
            <a:avLst>
              <a:gd name="adj1" fmla="val 355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Elbow Connector 176"/>
          <p:cNvCxnSpPr/>
          <p:nvPr/>
        </p:nvCxnSpPr>
        <p:spPr bwMode="auto">
          <a:xfrm rot="10800000">
            <a:off x="1730010" y="6208327"/>
            <a:ext cx="7175358" cy="4666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0" name="TextBox 179"/>
          <p:cNvSpPr txBox="1"/>
          <p:nvPr/>
        </p:nvSpPr>
        <p:spPr>
          <a:xfrm>
            <a:off x="4811723" y="2970298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B0F0"/>
                </a:solidFill>
                <a:latin typeface="+mj-lt"/>
                <a:cs typeface="Courier New" panose="02070309020205020404" pitchFamily="49" charset="0"/>
              </a:rPr>
              <a:t>M4=0</a:t>
            </a:r>
            <a:endParaRPr lang="en-US" sz="1400" b="0" baseline="-25000" dirty="0">
              <a:solidFill>
                <a:srgbClr val="00B0F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81" name="Elbow Connector 180"/>
          <p:cNvCxnSpPr>
            <a:endCxn id="157" idx="3"/>
          </p:cNvCxnSpPr>
          <p:nvPr/>
        </p:nvCxnSpPr>
        <p:spPr bwMode="auto">
          <a:xfrm rot="16200000" flipH="1">
            <a:off x="4376352" y="3968358"/>
            <a:ext cx="1407957" cy="8104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2" name="Elbow Connector 181"/>
          <p:cNvCxnSpPr/>
          <p:nvPr/>
        </p:nvCxnSpPr>
        <p:spPr bwMode="auto">
          <a:xfrm rot="16200000" flipH="1">
            <a:off x="2139975" y="3043243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3" name="TextBox 182"/>
          <p:cNvSpPr txBox="1"/>
          <p:nvPr/>
        </p:nvSpPr>
        <p:spPr>
          <a:xfrm>
            <a:off x="2089123" y="2344386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M2=0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84" name="Elbow Connector 183"/>
          <p:cNvCxnSpPr/>
          <p:nvPr/>
        </p:nvCxnSpPr>
        <p:spPr bwMode="auto">
          <a:xfrm rot="5400000">
            <a:off x="1215515" y="2784596"/>
            <a:ext cx="1511007" cy="3846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5" name="TextBox 184"/>
          <p:cNvSpPr txBox="1"/>
          <p:nvPr/>
        </p:nvSpPr>
        <p:spPr>
          <a:xfrm>
            <a:off x="1501782" y="1670816"/>
            <a:ext cx="934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00B050"/>
                </a:solidFill>
                <a:latin typeface="+mj-lt"/>
                <a:cs typeface="Courier New" panose="02070309020205020404" pitchFamily="49" charset="0"/>
              </a:rPr>
              <a:t>MAD</a:t>
            </a:r>
            <a:r>
              <a:rPr lang="en-US" sz="1400" b="0" baseline="-25000" dirty="0" smtClean="0">
                <a:solidFill>
                  <a:srgbClr val="00B05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400" b="0" baseline="-25000" dirty="0">
              <a:solidFill>
                <a:srgbClr val="00B05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86" name="Elbow Connector 185"/>
          <p:cNvCxnSpPr>
            <a:stCxn id="187" idx="2"/>
          </p:cNvCxnSpPr>
          <p:nvPr/>
        </p:nvCxnSpPr>
        <p:spPr bwMode="auto">
          <a:xfrm rot="16200000" flipH="1">
            <a:off x="5911985" y="2303790"/>
            <a:ext cx="495260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7" name="TextBox 186"/>
          <p:cNvSpPr txBox="1"/>
          <p:nvPr/>
        </p:nvSpPr>
        <p:spPr>
          <a:xfrm>
            <a:off x="5679355" y="1748384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00FF"/>
                </a:solidFill>
                <a:latin typeface="+mj-lt"/>
                <a:cs typeface="Courier New" panose="02070309020205020404" pitchFamily="49" charset="0"/>
              </a:rPr>
              <a:t>REG</a:t>
            </a:r>
            <a:r>
              <a:rPr lang="en-US" sz="1400" b="0" baseline="-25000" dirty="0" smtClean="0">
                <a:solidFill>
                  <a:srgbClr val="0000FF"/>
                </a:solidFill>
                <a:latin typeface="+mj-lt"/>
                <a:cs typeface="Courier New" panose="02070309020205020404" pitchFamily="49" charset="0"/>
              </a:rPr>
              <a:t>WRITE</a:t>
            </a:r>
            <a:endParaRPr lang="en-US" sz="1400" b="0" baseline="-25000" dirty="0">
              <a:solidFill>
                <a:srgbClr val="0000FF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88" name="Straight Arrow Connector 187"/>
          <p:cNvCxnSpPr/>
          <p:nvPr/>
        </p:nvCxnSpPr>
        <p:spPr bwMode="auto">
          <a:xfrm>
            <a:off x="2491731" y="3774923"/>
            <a:ext cx="204480" cy="5503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9" name="TextBox 188"/>
          <p:cNvSpPr txBox="1"/>
          <p:nvPr/>
        </p:nvSpPr>
        <p:spPr>
          <a:xfrm>
            <a:off x="2095738" y="2536026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B0F0"/>
                </a:solidFill>
                <a:latin typeface="+mj-lt"/>
                <a:cs typeface="Courier New" panose="02070309020205020404" pitchFamily="49" charset="0"/>
              </a:rPr>
              <a:t>M2=1</a:t>
            </a:r>
            <a:endParaRPr lang="en-US" sz="1400" b="0" baseline="-25000" dirty="0">
              <a:solidFill>
                <a:srgbClr val="00B0F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90" name="Elbow Connector 189"/>
          <p:cNvCxnSpPr/>
          <p:nvPr/>
        </p:nvCxnSpPr>
        <p:spPr bwMode="auto">
          <a:xfrm rot="16200000" flipH="1">
            <a:off x="2216256" y="3048976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1" name="Straight Arrow Connector 190"/>
          <p:cNvCxnSpPr/>
          <p:nvPr/>
        </p:nvCxnSpPr>
        <p:spPr bwMode="auto">
          <a:xfrm>
            <a:off x="3482570" y="3732224"/>
            <a:ext cx="204480" cy="5503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2" name="Straight Arrow Connector 191"/>
          <p:cNvCxnSpPr/>
          <p:nvPr/>
        </p:nvCxnSpPr>
        <p:spPr bwMode="auto">
          <a:xfrm>
            <a:off x="7412200" y="3211546"/>
            <a:ext cx="814793" cy="7052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3" name="TextBox 192"/>
          <p:cNvSpPr txBox="1"/>
          <p:nvPr/>
        </p:nvSpPr>
        <p:spPr>
          <a:xfrm>
            <a:off x="7010201" y="2054423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B050"/>
                </a:solidFill>
                <a:latin typeface="+mj-lt"/>
                <a:cs typeface="Courier New" panose="02070309020205020404" pitchFamily="49" charset="0"/>
              </a:rPr>
              <a:t>M5=1</a:t>
            </a:r>
            <a:endParaRPr lang="en-US" sz="1400" b="0" baseline="-25000" dirty="0">
              <a:solidFill>
                <a:srgbClr val="00B05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94" name="Elbow Connector 193"/>
          <p:cNvCxnSpPr/>
          <p:nvPr/>
        </p:nvCxnSpPr>
        <p:spPr bwMode="auto">
          <a:xfrm rot="16200000" flipH="1">
            <a:off x="7141740" y="2535575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5" name="TextBox 194"/>
          <p:cNvSpPr txBox="1"/>
          <p:nvPr/>
        </p:nvSpPr>
        <p:spPr>
          <a:xfrm>
            <a:off x="1779184" y="1086531"/>
            <a:ext cx="5727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FETCH   </a:t>
            </a:r>
            <a:r>
              <a:rPr lang="en-US" sz="1600" dirty="0" smtClean="0">
                <a:solidFill>
                  <a:srgbClr val="FFC000"/>
                </a:solidFill>
              </a:rPr>
              <a:t>DECODE</a:t>
            </a:r>
            <a:r>
              <a:rPr lang="en-US" sz="1600" dirty="0" smtClean="0">
                <a:solidFill>
                  <a:srgbClr val="FF0000"/>
                </a:solidFill>
              </a:rPr>
              <a:t>   </a:t>
            </a:r>
            <a:r>
              <a:rPr lang="en-US" sz="1600" dirty="0" smtClean="0">
                <a:solidFill>
                  <a:srgbClr val="00B050"/>
                </a:solidFill>
              </a:rPr>
              <a:t>EXECUTE1</a:t>
            </a:r>
            <a:r>
              <a:rPr lang="en-US" sz="1600" dirty="0" smtClean="0">
                <a:solidFill>
                  <a:srgbClr val="FF0000"/>
                </a:solidFill>
              </a:rPr>
              <a:t>   </a:t>
            </a:r>
            <a:r>
              <a:rPr lang="en-US" sz="1600" dirty="0" smtClean="0">
                <a:solidFill>
                  <a:srgbClr val="00B0F0"/>
                </a:solidFill>
              </a:rPr>
              <a:t>EXECUTE2   </a:t>
            </a:r>
            <a:r>
              <a:rPr lang="en-US" sz="1600" dirty="0" smtClean="0">
                <a:solidFill>
                  <a:srgbClr val="0000FF"/>
                </a:solidFill>
              </a:rPr>
              <a:t>EXECUTE3 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196" name="Elbow Connector 195"/>
          <p:cNvCxnSpPr/>
          <p:nvPr/>
        </p:nvCxnSpPr>
        <p:spPr bwMode="auto">
          <a:xfrm rot="16200000" flipH="1">
            <a:off x="2854872" y="2316119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9" name="TextBox 198"/>
          <p:cNvSpPr txBox="1"/>
          <p:nvPr/>
        </p:nvSpPr>
        <p:spPr>
          <a:xfrm>
            <a:off x="2598342" y="1775417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MEM</a:t>
            </a:r>
            <a:r>
              <a:rPr lang="en-US" sz="14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READ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200" name="Elbow Connector 199"/>
          <p:cNvCxnSpPr/>
          <p:nvPr/>
        </p:nvCxnSpPr>
        <p:spPr bwMode="auto">
          <a:xfrm rot="16200000" flipH="1">
            <a:off x="8219286" y="2823789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1" name="TextBox 200"/>
          <p:cNvSpPr txBox="1"/>
          <p:nvPr/>
        </p:nvSpPr>
        <p:spPr>
          <a:xfrm>
            <a:off x="7830240" y="2057400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ALUop</a:t>
            </a:r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=ADD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202" name="Elbow Connector 201"/>
          <p:cNvCxnSpPr/>
          <p:nvPr/>
        </p:nvCxnSpPr>
        <p:spPr bwMode="auto">
          <a:xfrm rot="16200000" flipH="1">
            <a:off x="8296595" y="2830811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3" name="TextBox 202"/>
          <p:cNvSpPr txBox="1"/>
          <p:nvPr/>
        </p:nvSpPr>
        <p:spPr>
          <a:xfrm>
            <a:off x="7848600" y="2289112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 smtClean="0">
                <a:solidFill>
                  <a:srgbClr val="00B050"/>
                </a:solidFill>
                <a:latin typeface="+mj-lt"/>
                <a:cs typeface="Courier New" panose="02070309020205020404" pitchFamily="49" charset="0"/>
              </a:rPr>
              <a:t>ALUop</a:t>
            </a:r>
            <a:r>
              <a:rPr lang="en-US" sz="1400" b="0" dirty="0" smtClean="0">
                <a:solidFill>
                  <a:srgbClr val="00B050"/>
                </a:solidFill>
                <a:latin typeface="+mj-lt"/>
                <a:cs typeface="Courier New" panose="02070309020205020404" pitchFamily="49" charset="0"/>
              </a:rPr>
              <a:t>=ADD</a:t>
            </a:r>
            <a:endParaRPr lang="en-US" sz="1400" b="0" baseline="-25000" dirty="0">
              <a:solidFill>
                <a:srgbClr val="00B050"/>
              </a:solidFill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106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 Box 2"/>
          <p:cNvSpPr txBox="1">
            <a:spLocks noChangeArrowheads="1"/>
          </p:cNvSpPr>
          <p:nvPr/>
        </p:nvSpPr>
        <p:spPr bwMode="auto">
          <a:xfrm>
            <a:off x="326357" y="196850"/>
            <a:ext cx="395973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err="1" smtClean="0"/>
              <a:t>Datapath</a:t>
            </a:r>
            <a:r>
              <a:rPr lang="en-US" sz="2600" dirty="0"/>
              <a:t> - 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sz="2600" dirty="0" smtClean="0"/>
              <a:t> </a:t>
            </a:r>
            <a:r>
              <a:rPr lang="en-US" sz="2600" dirty="0"/>
              <a:t>execution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1234173" y="3200400"/>
            <a:ext cx="185573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977040" y="2622101"/>
            <a:ext cx="365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 smtClean="0"/>
              <a:t>Reg</a:t>
            </a:r>
            <a:endParaRPr lang="en-US" sz="1800" dirty="0" smtClean="0"/>
          </a:p>
          <a:p>
            <a:pPr algn="ctr"/>
            <a:r>
              <a:rPr lang="en-US" sz="1800" dirty="0" smtClean="0"/>
              <a:t>File</a:t>
            </a:r>
            <a:endParaRPr lang="en-US" sz="1800" dirty="0"/>
          </a:p>
        </p:txBody>
      </p:sp>
      <p:sp>
        <p:nvSpPr>
          <p:cNvPr id="79" name="Rectangle 78"/>
          <p:cNvSpPr/>
          <p:nvPr/>
        </p:nvSpPr>
        <p:spPr bwMode="auto">
          <a:xfrm>
            <a:off x="5754479" y="2551421"/>
            <a:ext cx="810273" cy="2133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63697" y="4352493"/>
            <a:ext cx="22217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D</a:t>
            </a:r>
            <a:endParaRPr lang="en-US" sz="1400" b="0" dirty="0"/>
          </a:p>
        </p:txBody>
      </p:sp>
      <p:sp>
        <p:nvSpPr>
          <p:cNvPr id="83" name="TextBox 82"/>
          <p:cNvSpPr txBox="1"/>
          <p:nvPr/>
        </p:nvSpPr>
        <p:spPr>
          <a:xfrm>
            <a:off x="5763697" y="3268544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A1</a:t>
            </a:r>
            <a:endParaRPr lang="en-US" sz="1400" b="0" dirty="0"/>
          </a:p>
        </p:txBody>
      </p:sp>
      <p:sp>
        <p:nvSpPr>
          <p:cNvPr id="84" name="TextBox 83"/>
          <p:cNvSpPr txBox="1"/>
          <p:nvPr/>
        </p:nvSpPr>
        <p:spPr>
          <a:xfrm>
            <a:off x="5763697" y="3604030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A2</a:t>
            </a:r>
            <a:endParaRPr lang="en-US" sz="1400" b="0" dirty="0"/>
          </a:p>
        </p:txBody>
      </p:sp>
      <p:sp>
        <p:nvSpPr>
          <p:cNvPr id="85" name="TextBox 84"/>
          <p:cNvSpPr txBox="1"/>
          <p:nvPr/>
        </p:nvSpPr>
        <p:spPr>
          <a:xfrm>
            <a:off x="5767588" y="3918263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A3</a:t>
            </a:r>
            <a:endParaRPr lang="en-US" sz="1400" b="0" dirty="0"/>
          </a:p>
        </p:txBody>
      </p:sp>
      <p:sp>
        <p:nvSpPr>
          <p:cNvPr id="86" name="TextBox 85"/>
          <p:cNvSpPr txBox="1"/>
          <p:nvPr/>
        </p:nvSpPr>
        <p:spPr>
          <a:xfrm>
            <a:off x="6233571" y="3268432"/>
            <a:ext cx="331181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O1</a:t>
            </a:r>
            <a:endParaRPr lang="en-US" sz="1400" b="0" dirty="0"/>
          </a:p>
        </p:txBody>
      </p:sp>
      <p:sp>
        <p:nvSpPr>
          <p:cNvPr id="87" name="TextBox 86"/>
          <p:cNvSpPr txBox="1"/>
          <p:nvPr/>
        </p:nvSpPr>
        <p:spPr>
          <a:xfrm>
            <a:off x="6233570" y="4250754"/>
            <a:ext cx="331181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O2</a:t>
            </a:r>
            <a:endParaRPr lang="en-US" sz="1400" b="0" dirty="0"/>
          </a:p>
        </p:txBody>
      </p:sp>
      <p:grpSp>
        <p:nvGrpSpPr>
          <p:cNvPr id="88" name="Group 87"/>
          <p:cNvGrpSpPr/>
          <p:nvPr/>
        </p:nvGrpSpPr>
        <p:grpSpPr>
          <a:xfrm>
            <a:off x="8218128" y="2909172"/>
            <a:ext cx="388168" cy="1188720"/>
            <a:chOff x="6078550" y="3124201"/>
            <a:chExt cx="685800" cy="1447800"/>
          </a:xfrm>
        </p:grpSpPr>
        <p:grpSp>
          <p:nvGrpSpPr>
            <p:cNvPr id="89" name="Group 88"/>
            <p:cNvGrpSpPr/>
            <p:nvPr/>
          </p:nvGrpSpPr>
          <p:grpSpPr>
            <a:xfrm rot="16200000">
              <a:off x="5697550" y="3505201"/>
              <a:ext cx="1447800" cy="685800"/>
              <a:chOff x="5410201" y="2590799"/>
              <a:chExt cx="1447800" cy="685800"/>
            </a:xfrm>
          </p:grpSpPr>
          <p:sp>
            <p:nvSpPr>
              <p:cNvPr id="91" name="Flowchart: Manual Operation 90"/>
              <p:cNvSpPr/>
              <p:nvPr/>
            </p:nvSpPr>
            <p:spPr bwMode="auto">
              <a:xfrm>
                <a:off x="5410201" y="2590799"/>
                <a:ext cx="1447800" cy="685800"/>
              </a:xfrm>
              <a:prstGeom prst="flowChartManualOpera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92" name="Isosceles Triangle 91"/>
              <p:cNvSpPr/>
              <p:nvPr/>
            </p:nvSpPr>
            <p:spPr bwMode="auto">
              <a:xfrm rot="10800000">
                <a:off x="5905500" y="2590800"/>
                <a:ext cx="419100" cy="311773"/>
              </a:xfrm>
              <a:prstGeom prst="triangl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93" name="Straight Connector 92"/>
              <p:cNvCxnSpPr>
                <a:stCxn id="92" idx="4"/>
                <a:endCxn id="92" idx="2"/>
              </p:cNvCxnSpPr>
              <p:nvPr/>
            </p:nvCxnSpPr>
            <p:spPr bwMode="auto">
              <a:xfrm>
                <a:off x="5905500" y="2590800"/>
                <a:ext cx="4191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90" name="TextBox 89"/>
            <p:cNvSpPr txBox="1"/>
            <p:nvPr/>
          </p:nvSpPr>
          <p:spPr>
            <a:xfrm>
              <a:off x="6376717" y="3294158"/>
              <a:ext cx="351379" cy="1124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A</a:t>
              </a:r>
            </a:p>
            <a:p>
              <a:pPr algn="ctr"/>
              <a:r>
                <a:rPr lang="en-US" sz="1800" dirty="0" smtClean="0"/>
                <a:t>L</a:t>
              </a:r>
            </a:p>
            <a:p>
              <a:pPr algn="ctr"/>
              <a:r>
                <a:rPr lang="en-US" sz="1800" dirty="0" smtClean="0"/>
                <a:t>U</a:t>
              </a:r>
              <a:endParaRPr lang="en-US" sz="1800" dirty="0"/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2876552" y="2618387"/>
            <a:ext cx="425584" cy="370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MEM</a:t>
            </a:r>
            <a:endParaRPr lang="en-US" sz="1800" dirty="0"/>
          </a:p>
        </p:txBody>
      </p:sp>
      <p:sp>
        <p:nvSpPr>
          <p:cNvPr id="162" name="Rectangle 161"/>
          <p:cNvSpPr/>
          <p:nvPr/>
        </p:nvSpPr>
        <p:spPr bwMode="auto">
          <a:xfrm>
            <a:off x="2688473" y="2541845"/>
            <a:ext cx="810420" cy="214317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688472" y="3512582"/>
            <a:ext cx="212559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</a:t>
            </a:r>
            <a:endParaRPr lang="en-US" sz="1400" b="0" dirty="0"/>
          </a:p>
        </p:txBody>
      </p:sp>
      <p:sp>
        <p:nvSpPr>
          <p:cNvPr id="165" name="TextBox 164"/>
          <p:cNvSpPr txBox="1"/>
          <p:nvPr/>
        </p:nvSpPr>
        <p:spPr>
          <a:xfrm>
            <a:off x="3203699" y="3512582"/>
            <a:ext cx="28148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 O</a:t>
            </a:r>
            <a:endParaRPr lang="en-US" sz="1400" b="0" dirty="0"/>
          </a:p>
        </p:txBody>
      </p:sp>
      <p:sp>
        <p:nvSpPr>
          <p:cNvPr id="160" name="TextBox 159"/>
          <p:cNvSpPr txBox="1"/>
          <p:nvPr/>
        </p:nvSpPr>
        <p:spPr>
          <a:xfrm>
            <a:off x="2690696" y="4250755"/>
            <a:ext cx="22217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D</a:t>
            </a:r>
            <a:endParaRPr lang="en-US" sz="1400" b="0" dirty="0"/>
          </a:p>
        </p:txBody>
      </p:sp>
      <p:sp>
        <p:nvSpPr>
          <p:cNvPr id="197" name="Rectangle 196"/>
          <p:cNvSpPr/>
          <p:nvPr/>
        </p:nvSpPr>
        <p:spPr bwMode="auto">
          <a:xfrm>
            <a:off x="3885380" y="3209335"/>
            <a:ext cx="185573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890518" y="3337803"/>
            <a:ext cx="259045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I</a:t>
            </a:r>
          </a:p>
          <a:p>
            <a:pPr algn="ctr"/>
            <a:r>
              <a:rPr lang="en-US" sz="1800" dirty="0" smtClean="0"/>
              <a:t>R</a:t>
            </a:r>
            <a:endParaRPr lang="en-US" sz="1800" dirty="0"/>
          </a:p>
        </p:txBody>
      </p:sp>
      <p:sp>
        <p:nvSpPr>
          <p:cNvPr id="3" name="Flowchart: Manual Operation 2"/>
          <p:cNvSpPr/>
          <p:nvPr/>
        </p:nvSpPr>
        <p:spPr bwMode="auto">
          <a:xfrm rot="16200000">
            <a:off x="4659690" y="3982413"/>
            <a:ext cx="432924" cy="182438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5" name="Straight Arrow Connector 204"/>
          <p:cNvCxnSpPr/>
          <p:nvPr/>
        </p:nvCxnSpPr>
        <p:spPr bwMode="auto">
          <a:xfrm>
            <a:off x="1420294" y="3387469"/>
            <a:ext cx="858123" cy="1085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7" name="Straight Arrow Connector 206"/>
          <p:cNvCxnSpPr>
            <a:endCxn id="75" idx="1"/>
          </p:cNvCxnSpPr>
          <p:nvPr/>
        </p:nvCxnSpPr>
        <p:spPr bwMode="auto">
          <a:xfrm flipV="1">
            <a:off x="1032205" y="3657600"/>
            <a:ext cx="201968" cy="40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0" name="Straight Arrow Connector 249"/>
          <p:cNvCxnSpPr>
            <a:stCxn id="165" idx="3"/>
            <a:endCxn id="197" idx="1"/>
          </p:cNvCxnSpPr>
          <p:nvPr/>
        </p:nvCxnSpPr>
        <p:spPr bwMode="auto">
          <a:xfrm>
            <a:off x="3485186" y="3666471"/>
            <a:ext cx="400194" cy="6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5" name="Straight Arrow Connector 254"/>
          <p:cNvCxnSpPr/>
          <p:nvPr/>
        </p:nvCxnSpPr>
        <p:spPr bwMode="auto">
          <a:xfrm flipV="1">
            <a:off x="4067613" y="3660967"/>
            <a:ext cx="24737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3" name="Straight Arrow Connector 262"/>
          <p:cNvCxnSpPr>
            <a:endCxn id="83" idx="1"/>
          </p:cNvCxnSpPr>
          <p:nvPr/>
        </p:nvCxnSpPr>
        <p:spPr bwMode="auto">
          <a:xfrm flipV="1">
            <a:off x="4508442" y="3422433"/>
            <a:ext cx="1255255" cy="295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6" name="Straight Arrow Connector 265"/>
          <p:cNvCxnSpPr>
            <a:endCxn id="84" idx="1"/>
          </p:cNvCxnSpPr>
          <p:nvPr/>
        </p:nvCxnSpPr>
        <p:spPr bwMode="auto">
          <a:xfrm flipV="1">
            <a:off x="4498905" y="3757919"/>
            <a:ext cx="1264792" cy="2480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9" name="Straight Arrow Connector 268"/>
          <p:cNvCxnSpPr>
            <a:stCxn id="3" idx="2"/>
            <a:endCxn id="85" idx="1"/>
          </p:cNvCxnSpPr>
          <p:nvPr/>
        </p:nvCxnSpPr>
        <p:spPr bwMode="auto">
          <a:xfrm flipV="1">
            <a:off x="4967371" y="4072152"/>
            <a:ext cx="800217" cy="14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3" name="Straight Arrow Connector 272"/>
          <p:cNvCxnSpPr/>
          <p:nvPr/>
        </p:nvCxnSpPr>
        <p:spPr bwMode="auto">
          <a:xfrm>
            <a:off x="4501968" y="4156268"/>
            <a:ext cx="282965" cy="265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3" name="Elbow Connector 282"/>
          <p:cNvCxnSpPr/>
          <p:nvPr/>
        </p:nvCxnSpPr>
        <p:spPr bwMode="auto">
          <a:xfrm rot="16200000" flipH="1">
            <a:off x="4605716" y="3795311"/>
            <a:ext cx="216610" cy="141823"/>
          </a:xfrm>
          <a:prstGeom prst="bentConnector3">
            <a:avLst>
              <a:gd name="adj1" fmla="val 9490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292" name="Straight Arrow Connector 291"/>
          <p:cNvCxnSpPr>
            <a:endCxn id="82" idx="1"/>
          </p:cNvCxnSpPr>
          <p:nvPr/>
        </p:nvCxnSpPr>
        <p:spPr bwMode="auto">
          <a:xfrm>
            <a:off x="5589910" y="4504901"/>
            <a:ext cx="173787" cy="14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3" name="Trapezoid 302"/>
          <p:cNvSpPr/>
          <p:nvPr/>
        </p:nvSpPr>
        <p:spPr bwMode="auto">
          <a:xfrm rot="16200000" flipH="1">
            <a:off x="3621450" y="3619745"/>
            <a:ext cx="1595730" cy="174588"/>
          </a:xfrm>
          <a:prstGeom prst="trapezoid">
            <a:avLst>
              <a:gd name="adj" fmla="val 5608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6760923" y="2942769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6766616" y="2951098"/>
            <a:ext cx="259045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S</a:t>
            </a:r>
          </a:p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/>
              <a:t>1</a:t>
            </a:r>
            <a:endParaRPr lang="en-US" sz="1800" dirty="0" smtClean="0"/>
          </a:p>
        </p:txBody>
      </p:sp>
      <p:sp>
        <p:nvSpPr>
          <p:cNvPr id="309" name="Rectangle 308"/>
          <p:cNvSpPr/>
          <p:nvPr/>
        </p:nvSpPr>
        <p:spPr bwMode="auto">
          <a:xfrm>
            <a:off x="6758011" y="3923021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0" name="TextBox 309"/>
          <p:cNvSpPr txBox="1"/>
          <p:nvPr/>
        </p:nvSpPr>
        <p:spPr>
          <a:xfrm>
            <a:off x="6763704" y="3931350"/>
            <a:ext cx="259045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S</a:t>
            </a:r>
          </a:p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/>
              <a:t>2</a:t>
            </a:r>
          </a:p>
        </p:txBody>
      </p:sp>
      <p:sp>
        <p:nvSpPr>
          <p:cNvPr id="317" name="Flowchart: Manual Operation 316"/>
          <p:cNvSpPr/>
          <p:nvPr/>
        </p:nvSpPr>
        <p:spPr bwMode="auto">
          <a:xfrm rot="16200000">
            <a:off x="6817381" y="3034006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20" name="Straight Arrow Connector 319"/>
          <p:cNvCxnSpPr/>
          <p:nvPr/>
        </p:nvCxnSpPr>
        <p:spPr bwMode="auto">
          <a:xfrm flipV="1">
            <a:off x="6961272" y="3399968"/>
            <a:ext cx="24737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2" name="Straight Arrow Connector 321"/>
          <p:cNvCxnSpPr/>
          <p:nvPr/>
        </p:nvCxnSpPr>
        <p:spPr bwMode="auto">
          <a:xfrm flipV="1">
            <a:off x="6553203" y="3431859"/>
            <a:ext cx="213412" cy="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4" name="Straight Arrow Connector 323"/>
          <p:cNvCxnSpPr/>
          <p:nvPr/>
        </p:nvCxnSpPr>
        <p:spPr bwMode="auto">
          <a:xfrm flipV="1">
            <a:off x="6547655" y="4411572"/>
            <a:ext cx="213412" cy="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6" name="Elbow Connector 325"/>
          <p:cNvCxnSpPr/>
          <p:nvPr/>
        </p:nvCxnSpPr>
        <p:spPr bwMode="auto">
          <a:xfrm rot="16200000" flipV="1">
            <a:off x="1058271" y="2844476"/>
            <a:ext cx="1091612" cy="5231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328" name="Elbow Connector 327"/>
          <p:cNvCxnSpPr/>
          <p:nvPr/>
        </p:nvCxnSpPr>
        <p:spPr bwMode="auto">
          <a:xfrm>
            <a:off x="1600248" y="2294935"/>
            <a:ext cx="5604277" cy="565673"/>
          </a:xfrm>
          <a:prstGeom prst="bentConnector3">
            <a:avLst>
              <a:gd name="adj1" fmla="val 9213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2" name="Straight Arrow Connector 331"/>
          <p:cNvCxnSpPr/>
          <p:nvPr/>
        </p:nvCxnSpPr>
        <p:spPr bwMode="auto">
          <a:xfrm>
            <a:off x="6942891" y="4411572"/>
            <a:ext cx="851313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4" name="Straight Arrow Connector 333"/>
          <p:cNvCxnSpPr/>
          <p:nvPr/>
        </p:nvCxnSpPr>
        <p:spPr bwMode="auto">
          <a:xfrm>
            <a:off x="7300809" y="4628435"/>
            <a:ext cx="49339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3" name="Elbow Connector 362"/>
          <p:cNvCxnSpPr/>
          <p:nvPr/>
        </p:nvCxnSpPr>
        <p:spPr bwMode="auto">
          <a:xfrm rot="5400000">
            <a:off x="6702455" y="4804919"/>
            <a:ext cx="787252" cy="560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oval" w="med" len="med"/>
            <a:tailEnd type="none"/>
          </a:ln>
          <a:effectLst/>
        </p:spPr>
      </p:cxnSp>
      <p:sp>
        <p:nvSpPr>
          <p:cNvPr id="376" name="TextBox 375"/>
          <p:cNvSpPr txBox="1"/>
          <p:nvPr/>
        </p:nvSpPr>
        <p:spPr>
          <a:xfrm>
            <a:off x="5961391" y="5669154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SX</a:t>
            </a:r>
            <a:endParaRPr lang="en-US" sz="1400" b="0" dirty="0"/>
          </a:p>
        </p:txBody>
      </p:sp>
      <p:sp>
        <p:nvSpPr>
          <p:cNvPr id="377" name="Rectangle 376"/>
          <p:cNvSpPr/>
          <p:nvPr/>
        </p:nvSpPr>
        <p:spPr bwMode="auto">
          <a:xfrm>
            <a:off x="5949478" y="5657805"/>
            <a:ext cx="448942" cy="3191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3" name="Rectangle 382"/>
          <p:cNvSpPr/>
          <p:nvPr/>
        </p:nvSpPr>
        <p:spPr bwMode="auto">
          <a:xfrm>
            <a:off x="5310753" y="4147939"/>
            <a:ext cx="267364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>
            <a:off x="5328910" y="4156268"/>
            <a:ext cx="310341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 smtClean="0"/>
              <a:t>W</a:t>
            </a:r>
          </a:p>
          <a:p>
            <a:pPr algn="ctr"/>
            <a:r>
              <a:rPr lang="en-US" sz="1800" dirty="0"/>
              <a:t>D</a:t>
            </a:r>
          </a:p>
        </p:txBody>
      </p:sp>
      <p:cxnSp>
        <p:nvCxnSpPr>
          <p:cNvPr id="397" name="Elbow Connector 396"/>
          <p:cNvCxnSpPr/>
          <p:nvPr/>
        </p:nvCxnSpPr>
        <p:spPr bwMode="auto">
          <a:xfrm rot="16200000" flipH="1">
            <a:off x="3840500" y="5020434"/>
            <a:ext cx="1470550" cy="134667"/>
          </a:xfrm>
          <a:prstGeom prst="bentConnector3">
            <a:avLst>
              <a:gd name="adj1" fmla="val -27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00" name="Straight Connector 399"/>
          <p:cNvCxnSpPr>
            <a:endCxn id="376" idx="1"/>
          </p:cNvCxnSpPr>
          <p:nvPr/>
        </p:nvCxnSpPr>
        <p:spPr bwMode="auto">
          <a:xfrm>
            <a:off x="4643109" y="5819743"/>
            <a:ext cx="1318282" cy="33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4" name="Straight Arrow Connector 403"/>
          <p:cNvCxnSpPr>
            <a:stCxn id="317" idx="2"/>
          </p:cNvCxnSpPr>
          <p:nvPr/>
        </p:nvCxnSpPr>
        <p:spPr bwMode="auto">
          <a:xfrm>
            <a:off x="7414222" y="3135547"/>
            <a:ext cx="814793" cy="705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0" name="Elbow Connector 409"/>
          <p:cNvCxnSpPr/>
          <p:nvPr/>
        </p:nvCxnSpPr>
        <p:spPr bwMode="auto">
          <a:xfrm flipV="1">
            <a:off x="7997286" y="3911807"/>
            <a:ext cx="220842" cy="715907"/>
          </a:xfrm>
          <a:prstGeom prst="bentConnector4">
            <a:avLst>
              <a:gd name="adj1" fmla="val 44362"/>
              <a:gd name="adj2" fmla="val 100603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4" name="Elbow Connector 413"/>
          <p:cNvCxnSpPr>
            <a:stCxn id="91" idx="2"/>
          </p:cNvCxnSpPr>
          <p:nvPr/>
        </p:nvCxnSpPr>
        <p:spPr bwMode="auto">
          <a:xfrm>
            <a:off x="8606296" y="3503532"/>
            <a:ext cx="221433" cy="2629289"/>
          </a:xfrm>
          <a:prstGeom prst="bentConnector4">
            <a:avLst>
              <a:gd name="adj1" fmla="val 103237"/>
              <a:gd name="adj2" fmla="val 5369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6" name="Elbow Connector 415"/>
          <p:cNvCxnSpPr/>
          <p:nvPr/>
        </p:nvCxnSpPr>
        <p:spPr bwMode="auto">
          <a:xfrm rot="10800000">
            <a:off x="1032205" y="3666471"/>
            <a:ext cx="7806996" cy="2466353"/>
          </a:xfrm>
          <a:prstGeom prst="bentConnector3">
            <a:avLst>
              <a:gd name="adj1" fmla="val 9984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21" name="TextBox 420"/>
          <p:cNvSpPr txBox="1"/>
          <p:nvPr/>
        </p:nvSpPr>
        <p:spPr>
          <a:xfrm rot="16200000">
            <a:off x="8369000" y="3719893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err="1" smtClean="0">
                <a:latin typeface="+mj-lt"/>
                <a:cs typeface="Courier New" panose="02070309020205020404" pitchFamily="49" charset="0"/>
              </a:rPr>
              <a:t>ALUout</a:t>
            </a:r>
            <a:endParaRPr lang="en-US" sz="1200" b="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5" name="TextBox 424"/>
          <p:cNvSpPr txBox="1"/>
          <p:nvPr/>
        </p:nvSpPr>
        <p:spPr>
          <a:xfrm>
            <a:off x="4876800" y="5564039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IR[IM]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6" name="TextBox 425"/>
          <p:cNvSpPr txBox="1"/>
          <p:nvPr/>
        </p:nvSpPr>
        <p:spPr>
          <a:xfrm>
            <a:off x="4020542" y="5564039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IR[XI]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7" name="TextBox 426"/>
          <p:cNvSpPr txBox="1"/>
          <p:nvPr/>
        </p:nvSpPr>
        <p:spPr>
          <a:xfrm>
            <a:off x="4443849" y="3163323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IR[s]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8" name="TextBox 427"/>
          <p:cNvSpPr txBox="1"/>
          <p:nvPr/>
        </p:nvSpPr>
        <p:spPr>
          <a:xfrm>
            <a:off x="4432740" y="3505192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IR[t]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9" name="TextBox 428"/>
          <p:cNvSpPr txBox="1"/>
          <p:nvPr/>
        </p:nvSpPr>
        <p:spPr>
          <a:xfrm>
            <a:off x="4323694" y="3927597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IR[d]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45" name="TextBox 444"/>
          <p:cNvSpPr txBox="1"/>
          <p:nvPr/>
        </p:nvSpPr>
        <p:spPr>
          <a:xfrm>
            <a:off x="4803832" y="3899525"/>
            <a:ext cx="220573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0" dirty="0" smtClean="0"/>
              <a:t>M</a:t>
            </a:r>
          </a:p>
          <a:p>
            <a:pPr algn="ctr">
              <a:lnSpc>
                <a:spcPts val="1200"/>
              </a:lnSpc>
            </a:pPr>
            <a:r>
              <a:rPr lang="en-US" sz="1200" b="0" dirty="0" smtClean="0"/>
              <a:t>3</a:t>
            </a:r>
            <a:endParaRPr lang="en-US" sz="1200" b="0" dirty="0"/>
          </a:p>
        </p:txBody>
      </p:sp>
      <p:sp>
        <p:nvSpPr>
          <p:cNvPr id="447" name="TextBox 446"/>
          <p:cNvSpPr txBox="1"/>
          <p:nvPr/>
        </p:nvSpPr>
        <p:spPr>
          <a:xfrm>
            <a:off x="7238162" y="2901876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5</a:t>
            </a:r>
            <a:endParaRPr lang="en-US" sz="1200" b="0" dirty="0"/>
          </a:p>
        </p:txBody>
      </p:sp>
      <p:sp>
        <p:nvSpPr>
          <p:cNvPr id="116" name="TextBox 115"/>
          <p:cNvSpPr txBox="1"/>
          <p:nvPr/>
        </p:nvSpPr>
        <p:spPr>
          <a:xfrm>
            <a:off x="1242299" y="3328863"/>
            <a:ext cx="259045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P</a:t>
            </a:r>
          </a:p>
          <a:p>
            <a:pPr algn="ctr"/>
            <a:r>
              <a:rPr lang="en-US" sz="1800" dirty="0" smtClean="0"/>
              <a:t>C</a:t>
            </a:r>
            <a:endParaRPr lang="en-US" sz="1800" dirty="0"/>
          </a:p>
        </p:txBody>
      </p:sp>
      <p:cxnSp>
        <p:nvCxnSpPr>
          <p:cNvPr id="150" name="Straight Arrow Connector 149"/>
          <p:cNvCxnSpPr>
            <a:stCxn id="155" idx="2"/>
          </p:cNvCxnSpPr>
          <p:nvPr/>
        </p:nvCxnSpPr>
        <p:spPr bwMode="auto">
          <a:xfrm>
            <a:off x="2483992" y="3660968"/>
            <a:ext cx="204480" cy="550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1" name="Straight Arrow Connector 150"/>
          <p:cNvCxnSpPr/>
          <p:nvPr/>
        </p:nvCxnSpPr>
        <p:spPr bwMode="auto">
          <a:xfrm>
            <a:off x="1971252" y="3984134"/>
            <a:ext cx="309658" cy="0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3" name="Rectangle 152"/>
          <p:cNvSpPr/>
          <p:nvPr/>
        </p:nvSpPr>
        <p:spPr bwMode="auto">
          <a:xfrm>
            <a:off x="1878465" y="3529605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1871334" y="3537934"/>
            <a:ext cx="284693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M</a:t>
            </a:r>
          </a:p>
          <a:p>
            <a:pPr algn="ctr"/>
            <a:r>
              <a:rPr lang="en-US" sz="1800" dirty="0" smtClean="0"/>
              <a:t>A</a:t>
            </a:r>
          </a:p>
          <a:p>
            <a:pPr algn="ctr"/>
            <a:r>
              <a:rPr lang="en-US" sz="1800" dirty="0"/>
              <a:t>D</a:t>
            </a:r>
          </a:p>
        </p:txBody>
      </p:sp>
      <p:sp>
        <p:nvSpPr>
          <p:cNvPr id="155" name="Flowchart: Manual Operation 154"/>
          <p:cNvSpPr/>
          <p:nvPr/>
        </p:nvSpPr>
        <p:spPr bwMode="auto">
          <a:xfrm rot="16200000">
            <a:off x="1887151" y="3559427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6" name="Elbow Connector 155"/>
          <p:cNvCxnSpPr>
            <a:endCxn id="154" idx="1"/>
          </p:cNvCxnSpPr>
          <p:nvPr/>
        </p:nvCxnSpPr>
        <p:spPr bwMode="auto">
          <a:xfrm rot="5400000" flipH="1" flipV="1">
            <a:off x="734061" y="4995549"/>
            <a:ext cx="2133222" cy="141323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157" name="Flowchart: Manual Operation 156"/>
          <p:cNvSpPr/>
          <p:nvPr/>
        </p:nvSpPr>
        <p:spPr bwMode="auto">
          <a:xfrm rot="16200000">
            <a:off x="4867920" y="4758340"/>
            <a:ext cx="432924" cy="182438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8" name="Elbow Connector 157"/>
          <p:cNvCxnSpPr/>
          <p:nvPr/>
        </p:nvCxnSpPr>
        <p:spPr bwMode="auto">
          <a:xfrm>
            <a:off x="3657642" y="3666470"/>
            <a:ext cx="1320745" cy="1057816"/>
          </a:xfrm>
          <a:prstGeom prst="bentConnector3">
            <a:avLst>
              <a:gd name="adj1" fmla="val -8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159" name="Elbow Connector 158"/>
          <p:cNvCxnSpPr/>
          <p:nvPr/>
        </p:nvCxnSpPr>
        <p:spPr bwMode="auto">
          <a:xfrm>
            <a:off x="1600248" y="2294935"/>
            <a:ext cx="5604277" cy="565673"/>
          </a:xfrm>
          <a:prstGeom prst="bentConnector3">
            <a:avLst>
              <a:gd name="adj1" fmla="val 9213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6" name="Elbow Connector 165"/>
          <p:cNvCxnSpPr/>
          <p:nvPr/>
        </p:nvCxnSpPr>
        <p:spPr bwMode="auto">
          <a:xfrm rot="10800000">
            <a:off x="2690697" y="4404644"/>
            <a:ext cx="4413383" cy="794180"/>
          </a:xfrm>
          <a:prstGeom prst="bentConnector3">
            <a:avLst>
              <a:gd name="adj1" fmla="val 105180"/>
            </a:avLst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7" name="Straight Arrow Connector 166"/>
          <p:cNvCxnSpPr>
            <a:stCxn id="157" idx="2"/>
          </p:cNvCxnSpPr>
          <p:nvPr/>
        </p:nvCxnSpPr>
        <p:spPr bwMode="auto">
          <a:xfrm>
            <a:off x="5175601" y="4849559"/>
            <a:ext cx="158871" cy="14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8" name="Elbow Connector 167"/>
          <p:cNvCxnSpPr/>
          <p:nvPr/>
        </p:nvCxnSpPr>
        <p:spPr bwMode="auto">
          <a:xfrm rot="5400000" flipH="1" flipV="1">
            <a:off x="4314687" y="5469213"/>
            <a:ext cx="1173196" cy="154020"/>
          </a:xfrm>
          <a:prstGeom prst="bentConnector3">
            <a:avLst>
              <a:gd name="adj1" fmla="val 10053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169" name="TextBox 168"/>
          <p:cNvSpPr txBox="1"/>
          <p:nvPr/>
        </p:nvSpPr>
        <p:spPr>
          <a:xfrm>
            <a:off x="2310384" y="3418082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2</a:t>
            </a:r>
            <a:endParaRPr lang="en-US" sz="1200" b="0" dirty="0"/>
          </a:p>
        </p:txBody>
      </p:sp>
      <p:sp>
        <p:nvSpPr>
          <p:cNvPr id="170" name="TextBox 169"/>
          <p:cNvSpPr txBox="1"/>
          <p:nvPr/>
        </p:nvSpPr>
        <p:spPr>
          <a:xfrm>
            <a:off x="5014724" y="4671437"/>
            <a:ext cx="220573" cy="400110"/>
          </a:xfrm>
          <a:prstGeom prst="rect">
            <a:avLst/>
          </a:prstGeom>
          <a:noFill/>
          <a:ln>
            <a:noFill/>
          </a:ln>
        </p:spPr>
        <p:txBody>
          <a:bodyPr wrap="none" l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0" dirty="0" smtClean="0"/>
              <a:t>M</a:t>
            </a:r>
          </a:p>
          <a:p>
            <a:pPr algn="ctr">
              <a:lnSpc>
                <a:spcPts val="1200"/>
              </a:lnSpc>
            </a:pPr>
            <a:r>
              <a:rPr lang="en-US" sz="1200" b="0" dirty="0" smtClean="0"/>
              <a:t>4</a:t>
            </a:r>
            <a:endParaRPr lang="en-US" sz="1200" b="0" dirty="0"/>
          </a:p>
        </p:txBody>
      </p:sp>
      <p:sp>
        <p:nvSpPr>
          <p:cNvPr id="187" name="Flowchart: Manual Operation 186"/>
          <p:cNvSpPr/>
          <p:nvPr/>
        </p:nvSpPr>
        <p:spPr bwMode="auto">
          <a:xfrm rot="16200000">
            <a:off x="7400445" y="4526173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88" name="Straight Arrow Connector 187"/>
          <p:cNvCxnSpPr/>
          <p:nvPr/>
        </p:nvCxnSpPr>
        <p:spPr bwMode="auto">
          <a:xfrm>
            <a:off x="7547506" y="4879158"/>
            <a:ext cx="24669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9" name="TextBox 188"/>
          <p:cNvSpPr txBox="1"/>
          <p:nvPr/>
        </p:nvSpPr>
        <p:spPr>
          <a:xfrm>
            <a:off x="7355787" y="4724400"/>
            <a:ext cx="191719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4</a:t>
            </a:r>
            <a:endParaRPr lang="en-US" sz="1400" b="0" dirty="0"/>
          </a:p>
        </p:txBody>
      </p:sp>
      <p:cxnSp>
        <p:nvCxnSpPr>
          <p:cNvPr id="190" name="Elbow Connector 189"/>
          <p:cNvCxnSpPr/>
          <p:nvPr/>
        </p:nvCxnSpPr>
        <p:spPr bwMode="auto">
          <a:xfrm flipV="1">
            <a:off x="6386507" y="4619226"/>
            <a:ext cx="925499" cy="1203817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91" name="TextBox 190"/>
          <p:cNvSpPr txBox="1"/>
          <p:nvPr/>
        </p:nvSpPr>
        <p:spPr>
          <a:xfrm>
            <a:off x="7819597" y="4413698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6</a:t>
            </a:r>
            <a:endParaRPr lang="en-US" sz="1200" b="0" dirty="0"/>
          </a:p>
        </p:txBody>
      </p:sp>
      <p:cxnSp>
        <p:nvCxnSpPr>
          <p:cNvPr id="94" name="Straight Arrow Connector 93"/>
          <p:cNvCxnSpPr/>
          <p:nvPr/>
        </p:nvCxnSpPr>
        <p:spPr bwMode="auto">
          <a:xfrm>
            <a:off x="1420294" y="3387469"/>
            <a:ext cx="858123" cy="1085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flipV="1">
            <a:off x="1032205" y="3657600"/>
            <a:ext cx="201968" cy="40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>
            <a:off x="3485186" y="3666471"/>
            <a:ext cx="400194" cy="6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7" name="Elbow Connector 96"/>
          <p:cNvCxnSpPr/>
          <p:nvPr/>
        </p:nvCxnSpPr>
        <p:spPr bwMode="auto">
          <a:xfrm rot="16200000" flipV="1">
            <a:off x="1058271" y="2844476"/>
            <a:ext cx="1091612" cy="5231"/>
          </a:xfrm>
          <a:prstGeom prst="bentConnector3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>
            <a:off x="7414222" y="3135547"/>
            <a:ext cx="814793" cy="705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9" name="Elbow Connector 98"/>
          <p:cNvCxnSpPr/>
          <p:nvPr/>
        </p:nvCxnSpPr>
        <p:spPr bwMode="auto">
          <a:xfrm>
            <a:off x="8606296" y="3503532"/>
            <a:ext cx="221433" cy="2629289"/>
          </a:xfrm>
          <a:prstGeom prst="bentConnector4">
            <a:avLst>
              <a:gd name="adj1" fmla="val 103237"/>
              <a:gd name="adj2" fmla="val 53691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Elbow Connector 99"/>
          <p:cNvCxnSpPr/>
          <p:nvPr/>
        </p:nvCxnSpPr>
        <p:spPr bwMode="auto">
          <a:xfrm rot="10800000">
            <a:off x="1032205" y="3666471"/>
            <a:ext cx="7806996" cy="2466353"/>
          </a:xfrm>
          <a:prstGeom prst="bentConnector3">
            <a:avLst>
              <a:gd name="adj1" fmla="val 99841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1" name="Straight Arrow Connector 100"/>
          <p:cNvCxnSpPr/>
          <p:nvPr/>
        </p:nvCxnSpPr>
        <p:spPr bwMode="auto">
          <a:xfrm>
            <a:off x="2483992" y="3660968"/>
            <a:ext cx="204480" cy="550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2" name="Elbow Connector 101"/>
          <p:cNvCxnSpPr/>
          <p:nvPr/>
        </p:nvCxnSpPr>
        <p:spPr bwMode="auto">
          <a:xfrm>
            <a:off x="1600248" y="2294935"/>
            <a:ext cx="5604277" cy="565673"/>
          </a:xfrm>
          <a:prstGeom prst="bentConnector3">
            <a:avLst>
              <a:gd name="adj1" fmla="val 92135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3" name="Elbow Connector 102"/>
          <p:cNvCxnSpPr/>
          <p:nvPr/>
        </p:nvCxnSpPr>
        <p:spPr bwMode="auto">
          <a:xfrm rot="16200000" flipH="1">
            <a:off x="1107505" y="2980944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875065" y="2441123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PC</a:t>
            </a:r>
            <a:r>
              <a:rPr lang="en-US" sz="14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05" name="Elbow Connector 104"/>
          <p:cNvCxnSpPr/>
          <p:nvPr/>
        </p:nvCxnSpPr>
        <p:spPr bwMode="auto">
          <a:xfrm rot="16200000" flipH="1">
            <a:off x="3759139" y="2977678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3597719" y="2437060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IR</a:t>
            </a:r>
            <a:r>
              <a:rPr lang="en-US" sz="14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09" name="Elbow Connector 108"/>
          <p:cNvCxnSpPr/>
          <p:nvPr/>
        </p:nvCxnSpPr>
        <p:spPr bwMode="auto">
          <a:xfrm rot="16200000" flipH="1">
            <a:off x="7075372" y="2529325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0" name="TextBox 109"/>
          <p:cNvSpPr txBox="1"/>
          <p:nvPr/>
        </p:nvSpPr>
        <p:spPr>
          <a:xfrm>
            <a:off x="6993649" y="1840904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M5=0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11" name="Straight Arrow Connector 110"/>
          <p:cNvCxnSpPr/>
          <p:nvPr/>
        </p:nvCxnSpPr>
        <p:spPr bwMode="auto">
          <a:xfrm>
            <a:off x="7547506" y="4879158"/>
            <a:ext cx="246698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2" name="TextBox 111"/>
          <p:cNvSpPr txBox="1"/>
          <p:nvPr/>
        </p:nvSpPr>
        <p:spPr>
          <a:xfrm>
            <a:off x="7553632" y="3315975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M6=2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14" name="Elbow Connector 113"/>
          <p:cNvCxnSpPr/>
          <p:nvPr/>
        </p:nvCxnSpPr>
        <p:spPr bwMode="auto">
          <a:xfrm rot="16200000" flipH="1">
            <a:off x="7660938" y="4004485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5" name="Elbow Connector 114"/>
          <p:cNvCxnSpPr/>
          <p:nvPr/>
        </p:nvCxnSpPr>
        <p:spPr bwMode="auto">
          <a:xfrm rot="16200000" flipH="1">
            <a:off x="2139975" y="3043243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7" name="TextBox 116"/>
          <p:cNvSpPr txBox="1"/>
          <p:nvPr/>
        </p:nvSpPr>
        <p:spPr>
          <a:xfrm>
            <a:off x="2089123" y="2344386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M2=0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18" name="Elbow Connector 117"/>
          <p:cNvCxnSpPr/>
          <p:nvPr/>
        </p:nvCxnSpPr>
        <p:spPr bwMode="auto">
          <a:xfrm rot="16200000" flipH="1">
            <a:off x="2791861" y="2316119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2621106" y="1610273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MEM</a:t>
            </a:r>
            <a:r>
              <a:rPr lang="en-US" sz="14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READ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20" name="Straight Arrow Connector 119"/>
          <p:cNvCxnSpPr/>
          <p:nvPr/>
        </p:nvCxnSpPr>
        <p:spPr bwMode="auto">
          <a:xfrm flipV="1">
            <a:off x="4067613" y="3660967"/>
            <a:ext cx="247375" cy="1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1" name="Straight Arrow Connector 120"/>
          <p:cNvCxnSpPr/>
          <p:nvPr/>
        </p:nvCxnSpPr>
        <p:spPr bwMode="auto">
          <a:xfrm flipV="1">
            <a:off x="4508442" y="3422433"/>
            <a:ext cx="1255255" cy="2958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2" name="Straight Arrow Connector 121"/>
          <p:cNvCxnSpPr/>
          <p:nvPr/>
        </p:nvCxnSpPr>
        <p:spPr bwMode="auto">
          <a:xfrm flipV="1">
            <a:off x="6553203" y="3431859"/>
            <a:ext cx="213412" cy="2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3" name="Straight Arrow Connector 122"/>
          <p:cNvCxnSpPr/>
          <p:nvPr/>
        </p:nvCxnSpPr>
        <p:spPr bwMode="auto">
          <a:xfrm flipV="1">
            <a:off x="6547655" y="4411572"/>
            <a:ext cx="213412" cy="2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4" name="Elbow Connector 123"/>
          <p:cNvCxnSpPr>
            <a:stCxn id="125" idx="2"/>
          </p:cNvCxnSpPr>
          <p:nvPr/>
        </p:nvCxnSpPr>
        <p:spPr bwMode="auto">
          <a:xfrm rot="5400000">
            <a:off x="6348713" y="2417461"/>
            <a:ext cx="1019493" cy="348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5" name="TextBox 124"/>
          <p:cNvSpPr txBox="1"/>
          <p:nvPr/>
        </p:nvSpPr>
        <p:spPr>
          <a:xfrm>
            <a:off x="6429634" y="1601680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C000"/>
                </a:solidFill>
                <a:latin typeface="+mj-lt"/>
                <a:cs typeface="Courier New" panose="02070309020205020404" pitchFamily="49" charset="0"/>
              </a:rPr>
              <a:t>SR1</a:t>
            </a:r>
            <a:r>
              <a:rPr lang="en-US" sz="1400" b="0" baseline="-25000" dirty="0" smtClean="0">
                <a:solidFill>
                  <a:srgbClr val="FFC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400" b="0" baseline="-25000" dirty="0">
              <a:solidFill>
                <a:srgbClr val="FFC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418689" y="6267821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C000"/>
                </a:solidFill>
                <a:latin typeface="+mj-lt"/>
                <a:cs typeface="Courier New" panose="02070309020205020404" pitchFamily="49" charset="0"/>
              </a:rPr>
              <a:t>SR2</a:t>
            </a:r>
            <a:r>
              <a:rPr lang="en-US" sz="1400" b="0" baseline="-25000" dirty="0" smtClean="0">
                <a:solidFill>
                  <a:srgbClr val="FFC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400" b="0" baseline="-25000" dirty="0">
              <a:solidFill>
                <a:srgbClr val="FFC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27" name="Elbow Connector 126"/>
          <p:cNvCxnSpPr>
            <a:stCxn id="126" idx="0"/>
          </p:cNvCxnSpPr>
          <p:nvPr/>
        </p:nvCxnSpPr>
        <p:spPr bwMode="auto">
          <a:xfrm rot="5400000" flipH="1" flipV="1">
            <a:off x="6134827" y="5551850"/>
            <a:ext cx="1430400" cy="1542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8" name="Elbow Connector 127"/>
          <p:cNvCxnSpPr/>
          <p:nvPr/>
        </p:nvCxnSpPr>
        <p:spPr bwMode="auto">
          <a:xfrm rot="16200000" flipH="1">
            <a:off x="3840500" y="5020434"/>
            <a:ext cx="1470550" cy="134667"/>
          </a:xfrm>
          <a:prstGeom prst="bentConnector3">
            <a:avLst>
              <a:gd name="adj1" fmla="val -274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29" name="Straight Connector 128"/>
          <p:cNvCxnSpPr/>
          <p:nvPr/>
        </p:nvCxnSpPr>
        <p:spPr bwMode="auto">
          <a:xfrm>
            <a:off x="4643109" y="5819743"/>
            <a:ext cx="1318282" cy="33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0" name="Elbow Connector 129"/>
          <p:cNvCxnSpPr/>
          <p:nvPr/>
        </p:nvCxnSpPr>
        <p:spPr bwMode="auto">
          <a:xfrm rot="5400000" flipH="1" flipV="1">
            <a:off x="734061" y="4995549"/>
            <a:ext cx="2133222" cy="141323"/>
          </a:xfrm>
          <a:prstGeom prst="bentConnector2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131" name="Straight Arrow Connector 130"/>
          <p:cNvCxnSpPr/>
          <p:nvPr/>
        </p:nvCxnSpPr>
        <p:spPr bwMode="auto">
          <a:xfrm flipV="1">
            <a:off x="6961272" y="3399968"/>
            <a:ext cx="247375" cy="1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2" name="Straight Arrow Connector 131"/>
          <p:cNvCxnSpPr/>
          <p:nvPr/>
        </p:nvCxnSpPr>
        <p:spPr bwMode="auto">
          <a:xfrm>
            <a:off x="7300809" y="4628435"/>
            <a:ext cx="493395" cy="1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3" name="Elbow Connector 132"/>
          <p:cNvCxnSpPr/>
          <p:nvPr/>
        </p:nvCxnSpPr>
        <p:spPr bwMode="auto">
          <a:xfrm flipV="1">
            <a:off x="6386507" y="4619226"/>
            <a:ext cx="925499" cy="1203817"/>
          </a:xfrm>
          <a:prstGeom prst="bentConnector2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34" name="TextBox 133"/>
          <p:cNvSpPr txBox="1"/>
          <p:nvPr/>
        </p:nvSpPr>
        <p:spPr>
          <a:xfrm>
            <a:off x="7566734" y="3510353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B050"/>
                </a:solidFill>
                <a:latin typeface="+mj-lt"/>
                <a:cs typeface="Courier New" panose="02070309020205020404" pitchFamily="49" charset="0"/>
              </a:rPr>
              <a:t>M6=1</a:t>
            </a:r>
            <a:endParaRPr lang="en-US" sz="1400" b="0" baseline="-25000" dirty="0">
              <a:solidFill>
                <a:srgbClr val="00B05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35" name="Elbow Connector 134"/>
          <p:cNvCxnSpPr/>
          <p:nvPr/>
        </p:nvCxnSpPr>
        <p:spPr bwMode="auto">
          <a:xfrm flipV="1">
            <a:off x="8002560" y="3962693"/>
            <a:ext cx="217588" cy="733162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6" name="Elbow Connector 135"/>
          <p:cNvCxnSpPr/>
          <p:nvPr/>
        </p:nvCxnSpPr>
        <p:spPr bwMode="auto">
          <a:xfrm rot="16200000" flipH="1">
            <a:off x="7660938" y="4004485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7" name="Elbow Connector 136"/>
          <p:cNvCxnSpPr/>
          <p:nvPr/>
        </p:nvCxnSpPr>
        <p:spPr bwMode="auto">
          <a:xfrm rot="16200000" flipH="1">
            <a:off x="7368262" y="4675891"/>
            <a:ext cx="2782403" cy="291805"/>
          </a:xfrm>
          <a:prstGeom prst="bentConnector3">
            <a:avLst>
              <a:gd name="adj1" fmla="val 355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Elbow Connector 137"/>
          <p:cNvCxnSpPr/>
          <p:nvPr/>
        </p:nvCxnSpPr>
        <p:spPr bwMode="auto">
          <a:xfrm rot="10800000">
            <a:off x="1730010" y="6208327"/>
            <a:ext cx="7175358" cy="4666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Elbow Connector 138"/>
          <p:cNvCxnSpPr/>
          <p:nvPr/>
        </p:nvCxnSpPr>
        <p:spPr bwMode="auto">
          <a:xfrm rot="5400000">
            <a:off x="1215515" y="2784596"/>
            <a:ext cx="1511007" cy="3846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0" name="TextBox 139"/>
          <p:cNvSpPr txBox="1"/>
          <p:nvPr/>
        </p:nvSpPr>
        <p:spPr>
          <a:xfrm>
            <a:off x="1501782" y="1670816"/>
            <a:ext cx="934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00B050"/>
                </a:solidFill>
                <a:latin typeface="+mj-lt"/>
                <a:cs typeface="Courier New" panose="02070309020205020404" pitchFamily="49" charset="0"/>
              </a:rPr>
              <a:t>MAD</a:t>
            </a:r>
            <a:r>
              <a:rPr lang="en-US" sz="1400" b="0" baseline="-25000" dirty="0" smtClean="0">
                <a:solidFill>
                  <a:srgbClr val="00B05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400" b="0" baseline="-25000" dirty="0">
              <a:solidFill>
                <a:srgbClr val="00B05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41" name="Straight Arrow Connector 140"/>
          <p:cNvCxnSpPr/>
          <p:nvPr/>
        </p:nvCxnSpPr>
        <p:spPr bwMode="auto">
          <a:xfrm>
            <a:off x="7412200" y="3211546"/>
            <a:ext cx="814793" cy="7052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2" name="TextBox 141"/>
          <p:cNvSpPr txBox="1"/>
          <p:nvPr/>
        </p:nvSpPr>
        <p:spPr>
          <a:xfrm>
            <a:off x="7010201" y="2054423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B050"/>
                </a:solidFill>
                <a:latin typeface="+mj-lt"/>
                <a:cs typeface="Courier New" panose="02070309020205020404" pitchFamily="49" charset="0"/>
              </a:rPr>
              <a:t>M5=1</a:t>
            </a:r>
            <a:endParaRPr lang="en-US" sz="1400" b="0" baseline="-25000" dirty="0">
              <a:solidFill>
                <a:srgbClr val="00B05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43" name="Elbow Connector 142"/>
          <p:cNvCxnSpPr/>
          <p:nvPr/>
        </p:nvCxnSpPr>
        <p:spPr bwMode="auto">
          <a:xfrm rot="16200000" flipH="1">
            <a:off x="7141740" y="2535575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4" name="Elbow Connector 143"/>
          <p:cNvCxnSpPr/>
          <p:nvPr/>
        </p:nvCxnSpPr>
        <p:spPr bwMode="auto">
          <a:xfrm rot="16200000" flipH="1">
            <a:off x="2925308" y="2310871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5" name="TextBox 144"/>
          <p:cNvSpPr txBox="1"/>
          <p:nvPr/>
        </p:nvSpPr>
        <p:spPr>
          <a:xfrm>
            <a:off x="2621106" y="1812069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B0F0"/>
                </a:solidFill>
                <a:latin typeface="+mj-lt"/>
                <a:cs typeface="Courier New" panose="02070309020205020404" pitchFamily="49" charset="0"/>
              </a:rPr>
              <a:t>MEM</a:t>
            </a:r>
            <a:r>
              <a:rPr lang="en-US" sz="1400" b="0" baseline="-25000" dirty="0" smtClean="0">
                <a:solidFill>
                  <a:srgbClr val="00B0F0"/>
                </a:solidFill>
                <a:latin typeface="+mj-lt"/>
                <a:cs typeface="Courier New" panose="02070309020205020404" pitchFamily="49" charset="0"/>
              </a:rPr>
              <a:t>WRITE</a:t>
            </a:r>
            <a:endParaRPr lang="en-US" sz="1400" b="0" baseline="-25000" dirty="0">
              <a:solidFill>
                <a:srgbClr val="00B0F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46" name="Elbow Connector 145"/>
          <p:cNvCxnSpPr/>
          <p:nvPr/>
        </p:nvCxnSpPr>
        <p:spPr bwMode="auto">
          <a:xfrm rot="16200000" flipH="1">
            <a:off x="7711913" y="3998434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7" name="Elbow Connector 146"/>
          <p:cNvCxnSpPr/>
          <p:nvPr/>
        </p:nvCxnSpPr>
        <p:spPr bwMode="auto">
          <a:xfrm rot="16200000" flipH="1">
            <a:off x="2201216" y="3056231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8" name="TextBox 147"/>
          <p:cNvSpPr txBox="1"/>
          <p:nvPr/>
        </p:nvSpPr>
        <p:spPr>
          <a:xfrm>
            <a:off x="2094208" y="2547725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B0F0"/>
                </a:solidFill>
                <a:latin typeface="+mj-lt"/>
                <a:cs typeface="Courier New" panose="02070309020205020404" pitchFamily="49" charset="0"/>
              </a:rPr>
              <a:t>M2=1</a:t>
            </a:r>
            <a:endParaRPr lang="en-US" sz="1400" b="0" baseline="-25000" dirty="0">
              <a:solidFill>
                <a:srgbClr val="00B0F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49" name="Straight Arrow Connector 148"/>
          <p:cNvCxnSpPr/>
          <p:nvPr/>
        </p:nvCxnSpPr>
        <p:spPr bwMode="auto">
          <a:xfrm>
            <a:off x="6949251" y="4411572"/>
            <a:ext cx="154829" cy="0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Elbow Connector 151"/>
          <p:cNvCxnSpPr/>
          <p:nvPr/>
        </p:nvCxnSpPr>
        <p:spPr bwMode="auto">
          <a:xfrm rot="16200000" flipH="1">
            <a:off x="8219286" y="2823789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1" name="TextBox 170"/>
          <p:cNvSpPr txBox="1"/>
          <p:nvPr/>
        </p:nvSpPr>
        <p:spPr>
          <a:xfrm>
            <a:off x="7830240" y="2057400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ALUop</a:t>
            </a:r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=ADD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72" name="Elbow Connector 171"/>
          <p:cNvCxnSpPr/>
          <p:nvPr/>
        </p:nvCxnSpPr>
        <p:spPr bwMode="auto">
          <a:xfrm rot="16200000" flipH="1">
            <a:off x="8296595" y="2830811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3" name="TextBox 172"/>
          <p:cNvSpPr txBox="1"/>
          <p:nvPr/>
        </p:nvSpPr>
        <p:spPr>
          <a:xfrm>
            <a:off x="7848600" y="2289112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 smtClean="0">
                <a:solidFill>
                  <a:srgbClr val="00B050"/>
                </a:solidFill>
                <a:latin typeface="+mj-lt"/>
                <a:cs typeface="Courier New" panose="02070309020205020404" pitchFamily="49" charset="0"/>
              </a:rPr>
              <a:t>ALUop</a:t>
            </a:r>
            <a:r>
              <a:rPr lang="en-US" sz="1400" b="0" dirty="0" smtClean="0">
                <a:solidFill>
                  <a:srgbClr val="00B050"/>
                </a:solidFill>
                <a:latin typeface="+mj-lt"/>
                <a:cs typeface="Courier New" panose="02070309020205020404" pitchFamily="49" charset="0"/>
              </a:rPr>
              <a:t>=ADD</a:t>
            </a:r>
            <a:endParaRPr lang="en-US" sz="1400" b="0" baseline="-25000" dirty="0">
              <a:solidFill>
                <a:srgbClr val="00B05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2592203" y="1086531"/>
            <a:ext cx="4418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FETCH   </a:t>
            </a:r>
            <a:r>
              <a:rPr lang="en-US" sz="1600" dirty="0" smtClean="0">
                <a:solidFill>
                  <a:srgbClr val="FFC000"/>
                </a:solidFill>
              </a:rPr>
              <a:t>DECODE</a:t>
            </a:r>
            <a:r>
              <a:rPr lang="en-US" sz="1600" dirty="0" smtClean="0">
                <a:solidFill>
                  <a:srgbClr val="FF0000"/>
                </a:solidFill>
              </a:rPr>
              <a:t>   </a:t>
            </a:r>
            <a:r>
              <a:rPr lang="en-US" sz="1600" dirty="0" smtClean="0">
                <a:solidFill>
                  <a:srgbClr val="00B050"/>
                </a:solidFill>
              </a:rPr>
              <a:t>EXECUTE1</a:t>
            </a:r>
            <a:r>
              <a:rPr lang="en-US" sz="1600" dirty="0" smtClean="0">
                <a:solidFill>
                  <a:srgbClr val="FF0000"/>
                </a:solidFill>
              </a:rPr>
              <a:t>   </a:t>
            </a:r>
            <a:r>
              <a:rPr lang="en-US" sz="1600" dirty="0" smtClean="0">
                <a:solidFill>
                  <a:srgbClr val="00B0F0"/>
                </a:solidFill>
              </a:rPr>
              <a:t>EXECUTE2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02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336021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Adding 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beq</a:t>
            </a:r>
            <a:r>
              <a:rPr lang="en-US" sz="2600" dirty="0" smtClean="0"/>
              <a:t> support</a:t>
            </a:r>
            <a:endParaRPr lang="en-US" sz="26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302077" y="1447800"/>
            <a:ext cx="2629988" cy="72324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97809" y="1516823"/>
            <a:ext cx="1460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IR </a:t>
            </a:r>
            <a:r>
              <a:rPr lang="en-US" sz="1400" b="0" dirty="0"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ym typeface="Wingdings" panose="05000000000000000000" pitchFamily="2" charset="2"/>
              </a:rPr>
              <a:t> IMEM[PC]</a:t>
            </a:r>
            <a:endParaRPr lang="en-US" sz="1400" b="0" dirty="0"/>
          </a:p>
        </p:txBody>
      </p:sp>
      <p:sp>
        <p:nvSpPr>
          <p:cNvPr id="95" name="TextBox 94"/>
          <p:cNvSpPr txBox="1"/>
          <p:nvPr/>
        </p:nvSpPr>
        <p:spPr>
          <a:xfrm>
            <a:off x="3897809" y="1797756"/>
            <a:ext cx="1167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PC </a:t>
            </a:r>
            <a:r>
              <a:rPr lang="en-US" sz="1400" b="0" dirty="0"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ym typeface="Wingdings" panose="05000000000000000000" pitchFamily="2" charset="2"/>
              </a:rPr>
              <a:t> PC+4</a:t>
            </a:r>
            <a:endParaRPr lang="en-US" sz="1400" b="0" dirty="0"/>
          </a:p>
        </p:txBody>
      </p:sp>
      <p:sp>
        <p:nvSpPr>
          <p:cNvPr id="101" name="Rectangle 100"/>
          <p:cNvSpPr/>
          <p:nvPr/>
        </p:nvSpPr>
        <p:spPr bwMode="auto">
          <a:xfrm>
            <a:off x="356633" y="2436343"/>
            <a:ext cx="8512426" cy="72324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017429" y="2498240"/>
            <a:ext cx="1521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SR1 </a:t>
            </a:r>
            <a:r>
              <a:rPr lang="en-US" sz="1400" b="0" dirty="0"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ym typeface="Wingdings" panose="05000000000000000000" pitchFamily="2" charset="2"/>
              </a:rPr>
              <a:t> REG[</a:t>
            </a:r>
            <a:r>
              <a:rPr lang="en-US" sz="1400" b="0" dirty="0" err="1" smtClean="0">
                <a:sym typeface="Wingdings" panose="05000000000000000000" pitchFamily="2" charset="2"/>
              </a:rPr>
              <a:t>Rs</a:t>
            </a:r>
            <a:r>
              <a:rPr lang="en-US" sz="1400" b="0" dirty="0" smtClean="0">
                <a:sym typeface="Wingdings" panose="05000000000000000000" pitchFamily="2" charset="2"/>
              </a:rPr>
              <a:t>]</a:t>
            </a:r>
            <a:endParaRPr lang="en-US" sz="1400" b="0" dirty="0"/>
          </a:p>
        </p:txBody>
      </p:sp>
      <p:sp>
        <p:nvSpPr>
          <p:cNvPr id="104" name="TextBox 103"/>
          <p:cNvSpPr txBox="1"/>
          <p:nvPr/>
        </p:nvSpPr>
        <p:spPr>
          <a:xfrm>
            <a:off x="4614504" y="2498240"/>
            <a:ext cx="1481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SR2 </a:t>
            </a:r>
            <a:r>
              <a:rPr lang="en-US" sz="1400" b="0" dirty="0" smtClean="0"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ym typeface="Wingdings" panose="05000000000000000000" pitchFamily="2" charset="2"/>
              </a:rPr>
              <a:t> REG[</a:t>
            </a:r>
            <a:r>
              <a:rPr lang="en-US" sz="1400" b="0" dirty="0" err="1" smtClean="0">
                <a:sym typeface="Wingdings" panose="05000000000000000000" pitchFamily="2" charset="2"/>
              </a:rPr>
              <a:t>Rt</a:t>
            </a:r>
            <a:r>
              <a:rPr lang="en-US" sz="1400" b="0" dirty="0" smtClean="0">
                <a:sym typeface="Wingdings" panose="05000000000000000000" pitchFamily="2" charset="2"/>
              </a:rPr>
              <a:t>]</a:t>
            </a:r>
            <a:endParaRPr lang="en-US" sz="1400" b="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357993" y="3466735"/>
            <a:ext cx="1380744" cy="106514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17777" y="3532484"/>
            <a:ext cx="1250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RWD </a:t>
            </a:r>
            <a:r>
              <a:rPr lang="en-US" sz="1400" b="0" dirty="0"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sz="1400" b="0" dirty="0" smtClean="0">
                <a:sym typeface="Wingdings" panose="05000000000000000000" pitchFamily="2" charset="2"/>
              </a:rPr>
              <a:t>   f(SR1,SR2)</a:t>
            </a:r>
            <a:endParaRPr lang="en-US" sz="1400" b="0" dirty="0"/>
          </a:p>
        </p:txBody>
      </p:sp>
      <p:sp>
        <p:nvSpPr>
          <p:cNvPr id="120" name="TextBox 119"/>
          <p:cNvSpPr txBox="1"/>
          <p:nvPr/>
        </p:nvSpPr>
        <p:spPr>
          <a:xfrm>
            <a:off x="417777" y="4001516"/>
            <a:ext cx="1086059" cy="451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f</a:t>
            </a:r>
            <a:r>
              <a:rPr lang="en-US" sz="1400" b="0" i="1" dirty="0" smtClean="0"/>
              <a:t> according to</a:t>
            </a:r>
          </a:p>
          <a:p>
            <a:r>
              <a:rPr lang="en-US" sz="1400" b="0" dirty="0" smtClean="0"/>
              <a:t>IR[</a:t>
            </a:r>
            <a:r>
              <a:rPr lang="en-US" sz="1400" b="0" dirty="0" err="1" smtClean="0"/>
              <a:t>func</a:t>
            </a:r>
            <a:r>
              <a:rPr lang="en-US" sz="1400" b="0" dirty="0" smtClean="0"/>
              <a:t>]</a:t>
            </a:r>
            <a:endParaRPr lang="en-US" sz="1400" b="0" dirty="0"/>
          </a:p>
        </p:txBody>
      </p:sp>
      <p:sp>
        <p:nvSpPr>
          <p:cNvPr id="131" name="Rectangle 130"/>
          <p:cNvSpPr/>
          <p:nvPr/>
        </p:nvSpPr>
        <p:spPr bwMode="auto">
          <a:xfrm>
            <a:off x="1924832" y="3466735"/>
            <a:ext cx="1462587" cy="106514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984615" y="3532484"/>
            <a:ext cx="1459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RWD </a:t>
            </a:r>
            <a:r>
              <a:rPr lang="en-US" sz="1400" b="0" dirty="0"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sz="1400" b="0" dirty="0" smtClean="0">
                <a:sym typeface="Wingdings" panose="05000000000000000000" pitchFamily="2" charset="2"/>
              </a:rPr>
              <a:t>   f(SR1,SX(IM))</a:t>
            </a:r>
            <a:endParaRPr lang="en-US" sz="1400" b="0" dirty="0"/>
          </a:p>
        </p:txBody>
      </p:sp>
      <p:sp>
        <p:nvSpPr>
          <p:cNvPr id="144" name="TextBox 143"/>
          <p:cNvSpPr txBox="1"/>
          <p:nvPr/>
        </p:nvSpPr>
        <p:spPr>
          <a:xfrm>
            <a:off x="1984615" y="4001516"/>
            <a:ext cx="1086059" cy="451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f</a:t>
            </a:r>
            <a:r>
              <a:rPr lang="en-US" sz="1400" b="0" i="1" dirty="0" smtClean="0"/>
              <a:t> according to</a:t>
            </a:r>
          </a:p>
          <a:p>
            <a:r>
              <a:rPr lang="en-US" sz="1400" b="0" dirty="0" smtClean="0"/>
              <a:t>IR[OP]</a:t>
            </a:r>
            <a:endParaRPr lang="en-US" sz="1400" b="0" dirty="0"/>
          </a:p>
        </p:txBody>
      </p:sp>
      <p:sp>
        <p:nvSpPr>
          <p:cNvPr id="145" name="TextBox 144"/>
          <p:cNvSpPr txBox="1"/>
          <p:nvPr/>
        </p:nvSpPr>
        <p:spPr>
          <a:xfrm>
            <a:off x="316075" y="4900757"/>
            <a:ext cx="1508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REG[Rd]</a:t>
            </a:r>
            <a:r>
              <a:rPr lang="en-US" sz="1400" b="0" dirty="0" smtClean="0"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ym typeface="Wingdings" panose="05000000000000000000" pitchFamily="2" charset="2"/>
              </a:rPr>
              <a:t>RWD</a:t>
            </a:r>
            <a:endParaRPr lang="en-US" sz="1400" b="0" dirty="0"/>
          </a:p>
        </p:txBody>
      </p:sp>
      <p:sp>
        <p:nvSpPr>
          <p:cNvPr id="147" name="TextBox 146"/>
          <p:cNvSpPr txBox="1"/>
          <p:nvPr/>
        </p:nvSpPr>
        <p:spPr>
          <a:xfrm>
            <a:off x="1888580" y="4900757"/>
            <a:ext cx="1558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REG[</a:t>
            </a:r>
            <a:r>
              <a:rPr lang="en-US" sz="1400" b="0" dirty="0" err="1" smtClean="0"/>
              <a:t>Rt</a:t>
            </a:r>
            <a:r>
              <a:rPr lang="en-US" sz="1400" b="0" dirty="0" smtClean="0"/>
              <a:t>] </a:t>
            </a:r>
            <a:r>
              <a:rPr lang="en-US" sz="1400" b="0" dirty="0" smtClean="0"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ym typeface="Wingdings" panose="05000000000000000000" pitchFamily="2" charset="2"/>
              </a:rPr>
              <a:t> RWD</a:t>
            </a:r>
            <a:endParaRPr lang="en-US" sz="1400" b="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356634" y="4836505"/>
            <a:ext cx="1382104" cy="4206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1921333" y="4836504"/>
            <a:ext cx="1466085" cy="4206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7" name="Straight Arrow Connector 26"/>
          <p:cNvCxnSpPr>
            <a:stCxn id="9" idx="2"/>
            <a:endCxn id="101" idx="0"/>
          </p:cNvCxnSpPr>
          <p:nvPr/>
        </p:nvCxnSpPr>
        <p:spPr bwMode="auto">
          <a:xfrm flipH="1">
            <a:off x="4612846" y="2171047"/>
            <a:ext cx="4225" cy="26529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0" name="Straight Arrow Connector 149"/>
          <p:cNvCxnSpPr>
            <a:endCxn id="13" idx="0"/>
          </p:cNvCxnSpPr>
          <p:nvPr/>
        </p:nvCxnSpPr>
        <p:spPr bwMode="auto">
          <a:xfrm>
            <a:off x="1048035" y="3158614"/>
            <a:ext cx="330" cy="3081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1" name="Straight Arrow Connector 150"/>
          <p:cNvCxnSpPr>
            <a:endCxn id="131" idx="0"/>
          </p:cNvCxnSpPr>
          <p:nvPr/>
        </p:nvCxnSpPr>
        <p:spPr bwMode="auto">
          <a:xfrm flipH="1">
            <a:off x="2656125" y="3159590"/>
            <a:ext cx="2111" cy="30714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2" name="TextBox 151"/>
          <p:cNvSpPr txBox="1"/>
          <p:nvPr/>
        </p:nvSpPr>
        <p:spPr>
          <a:xfrm>
            <a:off x="1066800" y="3165185"/>
            <a:ext cx="1033444" cy="265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OP is R-type</a:t>
            </a:r>
            <a:endParaRPr lang="en-US" sz="1400" b="0" dirty="0"/>
          </a:p>
        </p:txBody>
      </p:sp>
      <p:sp>
        <p:nvSpPr>
          <p:cNvPr id="153" name="TextBox 152"/>
          <p:cNvSpPr txBox="1"/>
          <p:nvPr/>
        </p:nvSpPr>
        <p:spPr>
          <a:xfrm>
            <a:off x="2688326" y="3178841"/>
            <a:ext cx="964286" cy="265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OP is I-type</a:t>
            </a:r>
            <a:endParaRPr lang="en-US" sz="1400" b="0" dirty="0"/>
          </a:p>
        </p:txBody>
      </p:sp>
      <p:cxnSp>
        <p:nvCxnSpPr>
          <p:cNvPr id="155" name="Straight Arrow Connector 154"/>
          <p:cNvCxnSpPr>
            <a:stCxn id="13" idx="2"/>
            <a:endCxn id="22" idx="0"/>
          </p:cNvCxnSpPr>
          <p:nvPr/>
        </p:nvCxnSpPr>
        <p:spPr bwMode="auto">
          <a:xfrm flipH="1">
            <a:off x="1047686" y="4531881"/>
            <a:ext cx="680" cy="30462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6" name="Straight Arrow Connector 155"/>
          <p:cNvCxnSpPr>
            <a:stCxn id="131" idx="2"/>
            <a:endCxn id="148" idx="0"/>
          </p:cNvCxnSpPr>
          <p:nvPr/>
        </p:nvCxnSpPr>
        <p:spPr bwMode="auto">
          <a:xfrm flipH="1">
            <a:off x="2654376" y="4531881"/>
            <a:ext cx="1750" cy="30462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5588755" y="4966257"/>
            <a:ext cx="1558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REG[</a:t>
            </a:r>
            <a:r>
              <a:rPr lang="en-US" sz="1400" b="0" dirty="0" err="1" smtClean="0"/>
              <a:t>Rt</a:t>
            </a:r>
            <a:r>
              <a:rPr lang="en-US" sz="1400" b="0" dirty="0" smtClean="0"/>
              <a:t>] </a:t>
            </a:r>
            <a:r>
              <a:rPr lang="en-US" sz="1400" b="0" dirty="0" smtClean="0"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ym typeface="Wingdings" panose="05000000000000000000" pitchFamily="2" charset="2"/>
              </a:rPr>
              <a:t> RWD</a:t>
            </a:r>
            <a:endParaRPr lang="en-US" sz="1400" b="0" dirty="0"/>
          </a:p>
        </p:txBody>
      </p:sp>
      <p:sp>
        <p:nvSpPr>
          <p:cNvPr id="44" name="Rectangle 43"/>
          <p:cNvSpPr/>
          <p:nvPr/>
        </p:nvSpPr>
        <p:spPr bwMode="auto">
          <a:xfrm>
            <a:off x="5438913" y="4902004"/>
            <a:ext cx="1740017" cy="4206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4516102" y="3165185"/>
            <a:ext cx="0" cy="30944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4550149" y="3167978"/>
            <a:ext cx="1272288" cy="265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OP is LW or SW</a:t>
            </a:r>
            <a:endParaRPr lang="en-US" sz="1400" b="0" dirty="0"/>
          </a:p>
        </p:txBody>
      </p:sp>
      <p:cxnSp>
        <p:nvCxnSpPr>
          <p:cNvPr id="47" name="Straight Arrow Connector 46"/>
          <p:cNvCxnSpPr>
            <a:stCxn id="63" idx="2"/>
            <a:endCxn id="44" idx="0"/>
          </p:cNvCxnSpPr>
          <p:nvPr/>
        </p:nvCxnSpPr>
        <p:spPr bwMode="auto">
          <a:xfrm>
            <a:off x="6308921" y="4598757"/>
            <a:ext cx="0" cy="3032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4516102" y="3537508"/>
            <a:ext cx="1933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MAD </a:t>
            </a:r>
            <a:r>
              <a:rPr lang="en-US" sz="1400" b="0" dirty="0" smtClean="0"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ym typeface="Wingdings" panose="05000000000000000000" pitchFamily="2" charset="2"/>
              </a:rPr>
              <a:t> SR1+SX(IM))</a:t>
            </a:r>
            <a:endParaRPr lang="en-US" sz="1400" b="0" dirty="0"/>
          </a:p>
        </p:txBody>
      </p:sp>
      <p:sp>
        <p:nvSpPr>
          <p:cNvPr id="53" name="Rectangle 52"/>
          <p:cNvSpPr/>
          <p:nvPr/>
        </p:nvSpPr>
        <p:spPr bwMode="auto">
          <a:xfrm>
            <a:off x="3593228" y="3474631"/>
            <a:ext cx="3585703" cy="4206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75690" y="4237686"/>
            <a:ext cx="1729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MEM[MAD] </a:t>
            </a:r>
            <a:r>
              <a:rPr lang="en-US" sz="1400" b="0" dirty="0" smtClean="0"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ym typeface="Wingdings" panose="05000000000000000000" pitchFamily="2" charset="2"/>
              </a:rPr>
              <a:t> SR2</a:t>
            </a:r>
            <a:endParaRPr lang="en-US" sz="1400" b="0" dirty="0"/>
          </a:p>
        </p:txBody>
      </p:sp>
      <p:sp>
        <p:nvSpPr>
          <p:cNvPr id="61" name="Rectangle 60"/>
          <p:cNvSpPr/>
          <p:nvPr/>
        </p:nvSpPr>
        <p:spPr bwMode="auto">
          <a:xfrm>
            <a:off x="3596271" y="4173433"/>
            <a:ext cx="1664388" cy="4206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18331" y="4242381"/>
            <a:ext cx="1806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cs typeface="Courier New" panose="02070309020205020404" pitchFamily="49" charset="0"/>
              </a:rPr>
              <a:t>RWD ←</a:t>
            </a:r>
            <a:r>
              <a:rPr lang="en-US" sz="1400" b="0" dirty="0" smtClean="0">
                <a:sym typeface="Wingdings" panose="05000000000000000000" pitchFamily="2" charset="2"/>
              </a:rPr>
              <a:t> </a:t>
            </a:r>
            <a:r>
              <a:rPr lang="en-US" sz="1400" b="0" dirty="0"/>
              <a:t>MEM[MAD]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5438912" y="4178127"/>
            <a:ext cx="1740019" cy="4206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4428465" y="3886625"/>
            <a:ext cx="0" cy="28680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4448116" y="3877870"/>
            <a:ext cx="1039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OP == SW</a:t>
            </a:r>
            <a:endParaRPr lang="en-US" sz="1400" b="0" dirty="0"/>
          </a:p>
        </p:txBody>
      </p:sp>
      <p:sp>
        <p:nvSpPr>
          <p:cNvPr id="80" name="TextBox 79"/>
          <p:cNvSpPr txBox="1"/>
          <p:nvPr/>
        </p:nvSpPr>
        <p:spPr>
          <a:xfrm>
            <a:off x="6283138" y="3882188"/>
            <a:ext cx="1004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OP == LW</a:t>
            </a:r>
            <a:endParaRPr lang="en-US" sz="1400" b="0" dirty="0"/>
          </a:p>
        </p:txBody>
      </p:sp>
      <p:cxnSp>
        <p:nvCxnSpPr>
          <p:cNvPr id="81" name="Straight Arrow Connector 80"/>
          <p:cNvCxnSpPr/>
          <p:nvPr/>
        </p:nvCxnSpPr>
        <p:spPr bwMode="auto">
          <a:xfrm>
            <a:off x="6308921" y="3901563"/>
            <a:ext cx="0" cy="28680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Rectangle 41"/>
          <p:cNvSpPr/>
          <p:nvPr/>
        </p:nvSpPr>
        <p:spPr bwMode="auto">
          <a:xfrm>
            <a:off x="7406472" y="3474631"/>
            <a:ext cx="1462587" cy="4572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66256" y="3540382"/>
            <a:ext cx="1391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</a:rPr>
              <a:t>ALU: SR1-SR2</a:t>
            </a:r>
          </a:p>
        </p:txBody>
      </p:sp>
      <p:cxnSp>
        <p:nvCxnSpPr>
          <p:cNvPr id="49" name="Straight Arrow Connector 48"/>
          <p:cNvCxnSpPr>
            <a:endCxn id="42" idx="0"/>
          </p:cNvCxnSpPr>
          <p:nvPr/>
        </p:nvCxnSpPr>
        <p:spPr bwMode="auto">
          <a:xfrm>
            <a:off x="8136016" y="3158614"/>
            <a:ext cx="1750" cy="316017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7084137" y="3168451"/>
            <a:ext cx="906193" cy="265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</a:rPr>
              <a:t>OP is BEQ</a:t>
            </a:r>
            <a:endParaRPr lang="en-US" sz="1400" b="0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 flipH="1">
            <a:off x="1047686" y="5248521"/>
            <a:ext cx="788" cy="35304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656392" y="5604988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FETCH</a:t>
            </a:r>
            <a:endParaRPr lang="en-US" sz="1400" dirty="0"/>
          </a:p>
        </p:txBody>
      </p:sp>
      <p:cxnSp>
        <p:nvCxnSpPr>
          <p:cNvPr id="59" name="Straight Arrow Connector 58"/>
          <p:cNvCxnSpPr/>
          <p:nvPr/>
        </p:nvCxnSpPr>
        <p:spPr bwMode="auto">
          <a:xfrm flipH="1">
            <a:off x="2649139" y="5258740"/>
            <a:ext cx="788" cy="35304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2257845" y="5615207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FETCH</a:t>
            </a:r>
            <a:endParaRPr lang="en-US" sz="1400" dirty="0"/>
          </a:p>
        </p:txBody>
      </p:sp>
      <p:cxnSp>
        <p:nvCxnSpPr>
          <p:cNvPr id="67" name="Straight Arrow Connector 66"/>
          <p:cNvCxnSpPr/>
          <p:nvPr/>
        </p:nvCxnSpPr>
        <p:spPr bwMode="auto">
          <a:xfrm flipH="1">
            <a:off x="4428465" y="4601641"/>
            <a:ext cx="788" cy="35304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4037171" y="4958108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FETCH</a:t>
            </a:r>
            <a:endParaRPr lang="en-US" sz="1400" dirty="0"/>
          </a:p>
        </p:txBody>
      </p:sp>
      <p:cxnSp>
        <p:nvCxnSpPr>
          <p:cNvPr id="69" name="Straight Arrow Connector 68"/>
          <p:cNvCxnSpPr/>
          <p:nvPr/>
        </p:nvCxnSpPr>
        <p:spPr bwMode="auto">
          <a:xfrm flipH="1">
            <a:off x="6323359" y="5329119"/>
            <a:ext cx="788" cy="35304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5932065" y="5685586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FETCH</a:t>
            </a:r>
            <a:endParaRPr lang="en-US" sz="1400" dirty="0"/>
          </a:p>
        </p:txBody>
      </p:sp>
      <p:cxnSp>
        <p:nvCxnSpPr>
          <p:cNvPr id="71" name="Straight Arrow Connector 70"/>
          <p:cNvCxnSpPr/>
          <p:nvPr/>
        </p:nvCxnSpPr>
        <p:spPr bwMode="auto">
          <a:xfrm flipH="1">
            <a:off x="8136016" y="5039515"/>
            <a:ext cx="788" cy="35304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7744722" y="5395982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FETCH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406472" y="4223116"/>
            <a:ext cx="1462587" cy="82296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466256" y="4256751"/>
            <a:ext cx="13035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</a:rPr>
              <a:t>if zero </a:t>
            </a:r>
          </a:p>
          <a:p>
            <a:r>
              <a:rPr lang="en-US" sz="1400" b="0" dirty="0" smtClean="0">
                <a:solidFill>
                  <a:srgbClr val="FF0000"/>
                </a:solidFill>
              </a:rPr>
              <a:t>   PC </a:t>
            </a:r>
            <a:r>
              <a:rPr lang="en-US" sz="1400" b="0" dirty="0" smtClean="0">
                <a:solidFill>
                  <a:srgbClr val="FF0000"/>
                </a:solidFill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 PC</a:t>
            </a:r>
          </a:p>
          <a:p>
            <a:r>
              <a:rPr lang="en-US" sz="14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+SX(IM</a:t>
            </a:r>
            <a:r>
              <a:rPr lang="en-US" sz="1400" b="0" dirty="0">
                <a:solidFill>
                  <a:srgbClr val="FF0000"/>
                </a:solidFill>
                <a:sym typeface="Wingdings" panose="05000000000000000000" pitchFamily="2" charset="2"/>
              </a:rPr>
              <a:t>)&lt;&lt;</a:t>
            </a:r>
            <a:r>
              <a:rPr lang="en-US" sz="14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endParaRPr lang="en-US" sz="1400" b="0" dirty="0">
              <a:solidFill>
                <a:srgbClr val="FF0000"/>
              </a:solidFill>
            </a:endParaRPr>
          </a:p>
        </p:txBody>
      </p:sp>
      <p:cxnSp>
        <p:nvCxnSpPr>
          <p:cNvPr id="74" name="Straight Arrow Connector 73"/>
          <p:cNvCxnSpPr>
            <a:stCxn id="42" idx="2"/>
            <a:endCxn id="56" idx="0"/>
          </p:cNvCxnSpPr>
          <p:nvPr/>
        </p:nvCxnSpPr>
        <p:spPr bwMode="auto">
          <a:xfrm>
            <a:off x="8137766" y="3931831"/>
            <a:ext cx="0" cy="291285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59412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367119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Abstraction Hierarchy</a:t>
            </a:r>
            <a:endParaRPr lang="en-US" sz="26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803387" y="990600"/>
            <a:ext cx="604521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Application Software</a:t>
            </a:r>
          </a:p>
          <a:p>
            <a:pPr>
              <a:lnSpc>
                <a:spcPct val="20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Operating System </a:t>
            </a:r>
            <a:r>
              <a:rPr lang="en-US" b="0" dirty="0" smtClean="0"/>
              <a:t>(</a:t>
            </a:r>
            <a:r>
              <a:rPr lang="en-US" b="0" i="1" dirty="0" smtClean="0"/>
              <a:t>threads, files, exceptions</a:t>
            </a:r>
            <a:r>
              <a:rPr lang="en-US" b="0" dirty="0" smtClean="0"/>
              <a:t>)</a:t>
            </a:r>
          </a:p>
          <a:p>
            <a:pPr>
              <a:lnSpc>
                <a:spcPct val="20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Computer Architecture </a:t>
            </a:r>
            <a:r>
              <a:rPr lang="en-US" b="0" dirty="0" smtClean="0"/>
              <a:t>(</a:t>
            </a:r>
            <a:r>
              <a:rPr lang="en-US" b="0" i="1" dirty="0" smtClean="0"/>
              <a:t>instruction set</a:t>
            </a:r>
            <a:r>
              <a:rPr lang="en-US" b="0" dirty="0" smtClean="0"/>
              <a:t>)</a:t>
            </a:r>
          </a:p>
          <a:p>
            <a:pPr>
              <a:lnSpc>
                <a:spcPct val="20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Micro-Architecture</a:t>
            </a:r>
            <a:r>
              <a:rPr lang="en-US" b="0" dirty="0" smtClean="0"/>
              <a:t> (</a:t>
            </a:r>
            <a:r>
              <a:rPr lang="en-US" b="0" i="1" dirty="0" smtClean="0"/>
              <a:t>execution pipeline</a:t>
            </a:r>
            <a:r>
              <a:rPr lang="en-US" b="0" dirty="0" smtClean="0"/>
              <a:t>)</a:t>
            </a:r>
          </a:p>
          <a:p>
            <a:pPr>
              <a:lnSpc>
                <a:spcPct val="20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Logic </a:t>
            </a:r>
            <a:r>
              <a:rPr lang="en-US" b="0" dirty="0" smtClean="0"/>
              <a:t>(</a:t>
            </a:r>
            <a:r>
              <a:rPr lang="en-US" b="0" i="1" dirty="0" smtClean="0"/>
              <a:t>adders, multipliers, FSMs</a:t>
            </a:r>
            <a:r>
              <a:rPr lang="en-US" b="0" dirty="0" smtClean="0"/>
              <a:t>)</a:t>
            </a:r>
            <a:endParaRPr lang="en-US" dirty="0" smtClean="0"/>
          </a:p>
          <a:p>
            <a:pPr>
              <a:lnSpc>
                <a:spcPct val="20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Digital Circuits </a:t>
            </a:r>
            <a:r>
              <a:rPr lang="en-US" b="0" dirty="0" smtClean="0"/>
              <a:t>(</a:t>
            </a:r>
            <a:r>
              <a:rPr lang="en-US" b="0" i="1" dirty="0" smtClean="0"/>
              <a:t>gates</a:t>
            </a:r>
            <a:r>
              <a:rPr lang="en-US" b="0" dirty="0" smtClean="0"/>
              <a:t>)</a:t>
            </a:r>
          </a:p>
          <a:p>
            <a:pPr>
              <a:lnSpc>
                <a:spcPct val="20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Analog Circuits </a:t>
            </a:r>
            <a:r>
              <a:rPr lang="en-US" b="0" dirty="0" smtClean="0"/>
              <a:t>(</a:t>
            </a:r>
            <a:r>
              <a:rPr lang="en-US" b="0" i="1" dirty="0" smtClean="0"/>
              <a:t>amplifiers</a:t>
            </a:r>
            <a:r>
              <a:rPr lang="en-US" b="0" dirty="0" smtClean="0"/>
              <a:t>)</a:t>
            </a:r>
          </a:p>
          <a:p>
            <a:pPr>
              <a:lnSpc>
                <a:spcPct val="20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Process and Devices </a:t>
            </a:r>
            <a:r>
              <a:rPr lang="en-US" b="0" dirty="0" smtClean="0"/>
              <a:t>(</a:t>
            </a:r>
            <a:r>
              <a:rPr lang="en-US" b="0" i="1" dirty="0" smtClean="0"/>
              <a:t>MOS FET transistors</a:t>
            </a:r>
            <a:r>
              <a:rPr lang="en-US" b="0" dirty="0" smtClean="0"/>
              <a:t>)</a:t>
            </a:r>
          </a:p>
          <a:p>
            <a:pPr>
              <a:lnSpc>
                <a:spcPct val="20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Physics</a:t>
            </a:r>
            <a:r>
              <a:rPr lang="en-US" b="0" dirty="0" smtClean="0"/>
              <a:t> (</a:t>
            </a:r>
            <a:r>
              <a:rPr lang="en-US" b="0" i="1" dirty="0" smtClean="0"/>
              <a:t>electrons, holes, tunneling, band gap</a:t>
            </a:r>
            <a:r>
              <a:rPr lang="en-US" b="0" dirty="0" smtClean="0"/>
              <a:t>)</a:t>
            </a:r>
            <a:endParaRPr lang="en-US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38" y="3025202"/>
            <a:ext cx="736009" cy="446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38" y="3579805"/>
            <a:ext cx="764954" cy="5375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121" y="4267200"/>
            <a:ext cx="669851" cy="3886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304" y="4864053"/>
            <a:ext cx="702930" cy="5168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015" y="5419342"/>
            <a:ext cx="570614" cy="5085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6364" y="6004791"/>
            <a:ext cx="595423" cy="533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363" y="1095807"/>
            <a:ext cx="835247" cy="5747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938" y="1756538"/>
            <a:ext cx="686391" cy="5788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00" y="2429115"/>
            <a:ext cx="913810" cy="43002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 bwMode="auto">
          <a:xfrm>
            <a:off x="609600" y="2931427"/>
            <a:ext cx="5941237" cy="59436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938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304762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More efficient 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beq</a:t>
            </a:r>
            <a:endParaRPr lang="en-US" sz="26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302077" y="1447800"/>
            <a:ext cx="2629988" cy="72324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97809" y="1516823"/>
            <a:ext cx="1460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IR </a:t>
            </a:r>
            <a:r>
              <a:rPr lang="en-US" sz="1400" b="0" dirty="0"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ym typeface="Wingdings" panose="05000000000000000000" pitchFamily="2" charset="2"/>
              </a:rPr>
              <a:t> IMEM[PC]</a:t>
            </a:r>
            <a:endParaRPr lang="en-US" sz="1400" b="0" dirty="0"/>
          </a:p>
        </p:txBody>
      </p:sp>
      <p:sp>
        <p:nvSpPr>
          <p:cNvPr id="95" name="TextBox 94"/>
          <p:cNvSpPr txBox="1"/>
          <p:nvPr/>
        </p:nvSpPr>
        <p:spPr>
          <a:xfrm>
            <a:off x="3897809" y="1797756"/>
            <a:ext cx="1167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PC </a:t>
            </a:r>
            <a:r>
              <a:rPr lang="en-US" sz="1400" b="0" dirty="0"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ym typeface="Wingdings" panose="05000000000000000000" pitchFamily="2" charset="2"/>
              </a:rPr>
              <a:t> PC+4</a:t>
            </a:r>
            <a:endParaRPr lang="en-US" sz="1400" b="0" dirty="0"/>
          </a:p>
        </p:txBody>
      </p:sp>
      <p:sp>
        <p:nvSpPr>
          <p:cNvPr id="101" name="Rectangle 100"/>
          <p:cNvSpPr/>
          <p:nvPr/>
        </p:nvSpPr>
        <p:spPr bwMode="auto">
          <a:xfrm>
            <a:off x="356633" y="2436343"/>
            <a:ext cx="8512426" cy="72324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017429" y="2498240"/>
            <a:ext cx="1521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SR1 </a:t>
            </a:r>
            <a:r>
              <a:rPr lang="en-US" sz="1400" b="0" dirty="0"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ym typeface="Wingdings" panose="05000000000000000000" pitchFamily="2" charset="2"/>
              </a:rPr>
              <a:t> REG[</a:t>
            </a:r>
            <a:r>
              <a:rPr lang="en-US" sz="1400" b="0" dirty="0" err="1" smtClean="0">
                <a:sym typeface="Wingdings" panose="05000000000000000000" pitchFamily="2" charset="2"/>
              </a:rPr>
              <a:t>Rs</a:t>
            </a:r>
            <a:r>
              <a:rPr lang="en-US" sz="1400" b="0" dirty="0" smtClean="0">
                <a:sym typeface="Wingdings" panose="05000000000000000000" pitchFamily="2" charset="2"/>
              </a:rPr>
              <a:t>]</a:t>
            </a:r>
            <a:endParaRPr lang="en-US" sz="1400" b="0" dirty="0"/>
          </a:p>
        </p:txBody>
      </p:sp>
      <p:sp>
        <p:nvSpPr>
          <p:cNvPr id="104" name="TextBox 103"/>
          <p:cNvSpPr txBox="1"/>
          <p:nvPr/>
        </p:nvSpPr>
        <p:spPr>
          <a:xfrm>
            <a:off x="4614504" y="2498240"/>
            <a:ext cx="1481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SR2 </a:t>
            </a:r>
            <a:r>
              <a:rPr lang="en-US" sz="1400" b="0" dirty="0" smtClean="0"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ym typeface="Wingdings" panose="05000000000000000000" pitchFamily="2" charset="2"/>
              </a:rPr>
              <a:t> REG[</a:t>
            </a:r>
            <a:r>
              <a:rPr lang="en-US" sz="1400" b="0" dirty="0" err="1" smtClean="0">
                <a:sym typeface="Wingdings" panose="05000000000000000000" pitchFamily="2" charset="2"/>
              </a:rPr>
              <a:t>Rt</a:t>
            </a:r>
            <a:r>
              <a:rPr lang="en-US" sz="1400" b="0" dirty="0" smtClean="0">
                <a:sym typeface="Wingdings" panose="05000000000000000000" pitchFamily="2" charset="2"/>
              </a:rPr>
              <a:t>]</a:t>
            </a:r>
            <a:endParaRPr lang="en-US" sz="1400" b="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357993" y="3466735"/>
            <a:ext cx="1380744" cy="106514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17777" y="3532484"/>
            <a:ext cx="1250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RWD </a:t>
            </a:r>
            <a:r>
              <a:rPr lang="en-US" sz="1400" b="0" dirty="0"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sz="1400" b="0" dirty="0" smtClean="0">
                <a:sym typeface="Wingdings" panose="05000000000000000000" pitchFamily="2" charset="2"/>
              </a:rPr>
              <a:t>   f(SR1,SR2)</a:t>
            </a:r>
            <a:endParaRPr lang="en-US" sz="1400" b="0" dirty="0"/>
          </a:p>
        </p:txBody>
      </p:sp>
      <p:sp>
        <p:nvSpPr>
          <p:cNvPr id="120" name="TextBox 119"/>
          <p:cNvSpPr txBox="1"/>
          <p:nvPr/>
        </p:nvSpPr>
        <p:spPr>
          <a:xfrm>
            <a:off x="417777" y="4001516"/>
            <a:ext cx="1086059" cy="451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f</a:t>
            </a:r>
            <a:r>
              <a:rPr lang="en-US" sz="1400" b="0" i="1" dirty="0" smtClean="0"/>
              <a:t> according to</a:t>
            </a:r>
          </a:p>
          <a:p>
            <a:r>
              <a:rPr lang="en-US" sz="1400" b="0" dirty="0" smtClean="0"/>
              <a:t>IR[</a:t>
            </a:r>
            <a:r>
              <a:rPr lang="en-US" sz="1400" b="0" dirty="0" err="1" smtClean="0"/>
              <a:t>func</a:t>
            </a:r>
            <a:r>
              <a:rPr lang="en-US" sz="1400" b="0" dirty="0" smtClean="0"/>
              <a:t>]</a:t>
            </a:r>
            <a:endParaRPr lang="en-US" sz="1400" b="0" dirty="0"/>
          </a:p>
        </p:txBody>
      </p:sp>
      <p:sp>
        <p:nvSpPr>
          <p:cNvPr id="131" name="Rectangle 130"/>
          <p:cNvSpPr/>
          <p:nvPr/>
        </p:nvSpPr>
        <p:spPr bwMode="auto">
          <a:xfrm>
            <a:off x="1924832" y="3466735"/>
            <a:ext cx="1462587" cy="106514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984615" y="3532484"/>
            <a:ext cx="1459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RWD </a:t>
            </a:r>
            <a:r>
              <a:rPr lang="en-US" sz="1400" b="0" dirty="0"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sz="1400" b="0" dirty="0" smtClean="0">
                <a:sym typeface="Wingdings" panose="05000000000000000000" pitchFamily="2" charset="2"/>
              </a:rPr>
              <a:t>   f(SR1,SX(IM))</a:t>
            </a:r>
            <a:endParaRPr lang="en-US" sz="1400" b="0" dirty="0"/>
          </a:p>
        </p:txBody>
      </p:sp>
      <p:sp>
        <p:nvSpPr>
          <p:cNvPr id="144" name="TextBox 143"/>
          <p:cNvSpPr txBox="1"/>
          <p:nvPr/>
        </p:nvSpPr>
        <p:spPr>
          <a:xfrm>
            <a:off x="1984615" y="4001516"/>
            <a:ext cx="1086059" cy="451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f</a:t>
            </a:r>
            <a:r>
              <a:rPr lang="en-US" sz="1400" b="0" i="1" dirty="0" smtClean="0"/>
              <a:t> according to</a:t>
            </a:r>
          </a:p>
          <a:p>
            <a:r>
              <a:rPr lang="en-US" sz="1400" b="0" dirty="0" smtClean="0"/>
              <a:t>IR[OP]</a:t>
            </a:r>
            <a:endParaRPr lang="en-US" sz="1400" b="0" dirty="0"/>
          </a:p>
        </p:txBody>
      </p:sp>
      <p:sp>
        <p:nvSpPr>
          <p:cNvPr id="145" name="TextBox 144"/>
          <p:cNvSpPr txBox="1"/>
          <p:nvPr/>
        </p:nvSpPr>
        <p:spPr>
          <a:xfrm>
            <a:off x="316075" y="4900757"/>
            <a:ext cx="1508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REG[Rd]</a:t>
            </a:r>
            <a:r>
              <a:rPr lang="en-US" sz="1400" b="0" dirty="0" smtClean="0"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ym typeface="Wingdings" panose="05000000000000000000" pitchFamily="2" charset="2"/>
              </a:rPr>
              <a:t>RWD</a:t>
            </a:r>
            <a:endParaRPr lang="en-US" sz="1400" b="0" dirty="0"/>
          </a:p>
        </p:txBody>
      </p:sp>
      <p:sp>
        <p:nvSpPr>
          <p:cNvPr id="147" name="TextBox 146"/>
          <p:cNvSpPr txBox="1"/>
          <p:nvPr/>
        </p:nvSpPr>
        <p:spPr>
          <a:xfrm>
            <a:off x="1888580" y="4900757"/>
            <a:ext cx="1558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REG[</a:t>
            </a:r>
            <a:r>
              <a:rPr lang="en-US" sz="1400" b="0" dirty="0" err="1" smtClean="0"/>
              <a:t>Rt</a:t>
            </a:r>
            <a:r>
              <a:rPr lang="en-US" sz="1400" b="0" dirty="0" smtClean="0"/>
              <a:t>] </a:t>
            </a:r>
            <a:r>
              <a:rPr lang="en-US" sz="1400" b="0" dirty="0" smtClean="0"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ym typeface="Wingdings" panose="05000000000000000000" pitchFamily="2" charset="2"/>
              </a:rPr>
              <a:t> RWD</a:t>
            </a:r>
            <a:endParaRPr lang="en-US" sz="1400" b="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356634" y="4836505"/>
            <a:ext cx="1382104" cy="4206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1921333" y="4836504"/>
            <a:ext cx="1466085" cy="4206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7" name="Straight Arrow Connector 26"/>
          <p:cNvCxnSpPr>
            <a:stCxn id="9" idx="2"/>
            <a:endCxn id="101" idx="0"/>
          </p:cNvCxnSpPr>
          <p:nvPr/>
        </p:nvCxnSpPr>
        <p:spPr bwMode="auto">
          <a:xfrm flipH="1">
            <a:off x="4612846" y="2171047"/>
            <a:ext cx="4225" cy="26529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0" name="Straight Arrow Connector 149"/>
          <p:cNvCxnSpPr>
            <a:endCxn id="13" idx="0"/>
          </p:cNvCxnSpPr>
          <p:nvPr/>
        </p:nvCxnSpPr>
        <p:spPr bwMode="auto">
          <a:xfrm>
            <a:off x="1048035" y="3158614"/>
            <a:ext cx="330" cy="3081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1" name="Straight Arrow Connector 150"/>
          <p:cNvCxnSpPr>
            <a:endCxn id="131" idx="0"/>
          </p:cNvCxnSpPr>
          <p:nvPr/>
        </p:nvCxnSpPr>
        <p:spPr bwMode="auto">
          <a:xfrm flipH="1">
            <a:off x="2656125" y="3159590"/>
            <a:ext cx="2111" cy="30714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2" name="TextBox 151"/>
          <p:cNvSpPr txBox="1"/>
          <p:nvPr/>
        </p:nvSpPr>
        <p:spPr>
          <a:xfrm>
            <a:off x="1066800" y="3165185"/>
            <a:ext cx="1033444" cy="265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OP is R-type</a:t>
            </a:r>
            <a:endParaRPr lang="en-US" sz="1400" b="0" dirty="0"/>
          </a:p>
        </p:txBody>
      </p:sp>
      <p:sp>
        <p:nvSpPr>
          <p:cNvPr id="153" name="TextBox 152"/>
          <p:cNvSpPr txBox="1"/>
          <p:nvPr/>
        </p:nvSpPr>
        <p:spPr>
          <a:xfrm>
            <a:off x="2688326" y="3178841"/>
            <a:ext cx="964286" cy="265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OP is I-type</a:t>
            </a:r>
            <a:endParaRPr lang="en-US" sz="1400" b="0" dirty="0"/>
          </a:p>
        </p:txBody>
      </p:sp>
      <p:cxnSp>
        <p:nvCxnSpPr>
          <p:cNvPr id="155" name="Straight Arrow Connector 154"/>
          <p:cNvCxnSpPr>
            <a:stCxn id="13" idx="2"/>
            <a:endCxn id="22" idx="0"/>
          </p:cNvCxnSpPr>
          <p:nvPr/>
        </p:nvCxnSpPr>
        <p:spPr bwMode="auto">
          <a:xfrm flipH="1">
            <a:off x="1047686" y="4531881"/>
            <a:ext cx="680" cy="30462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6" name="Straight Arrow Connector 155"/>
          <p:cNvCxnSpPr>
            <a:stCxn id="131" idx="2"/>
            <a:endCxn id="148" idx="0"/>
          </p:cNvCxnSpPr>
          <p:nvPr/>
        </p:nvCxnSpPr>
        <p:spPr bwMode="auto">
          <a:xfrm flipH="1">
            <a:off x="2654376" y="4531881"/>
            <a:ext cx="1750" cy="30462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5588755" y="4966257"/>
            <a:ext cx="1558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REG[</a:t>
            </a:r>
            <a:r>
              <a:rPr lang="en-US" sz="1400" b="0" dirty="0" err="1" smtClean="0"/>
              <a:t>Rt</a:t>
            </a:r>
            <a:r>
              <a:rPr lang="en-US" sz="1400" b="0" dirty="0" smtClean="0"/>
              <a:t>] </a:t>
            </a:r>
            <a:r>
              <a:rPr lang="en-US" sz="1400" b="0" dirty="0" smtClean="0"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ym typeface="Wingdings" panose="05000000000000000000" pitchFamily="2" charset="2"/>
              </a:rPr>
              <a:t> RWD</a:t>
            </a:r>
            <a:endParaRPr lang="en-US" sz="1400" b="0" dirty="0"/>
          </a:p>
        </p:txBody>
      </p:sp>
      <p:sp>
        <p:nvSpPr>
          <p:cNvPr id="44" name="Rectangle 43"/>
          <p:cNvSpPr/>
          <p:nvPr/>
        </p:nvSpPr>
        <p:spPr bwMode="auto">
          <a:xfrm>
            <a:off x="5438913" y="4902004"/>
            <a:ext cx="1740017" cy="4206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4516102" y="3165185"/>
            <a:ext cx="0" cy="30944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4550149" y="3167978"/>
            <a:ext cx="1272288" cy="265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OP is LW or SW</a:t>
            </a:r>
            <a:endParaRPr lang="en-US" sz="1400" b="0" dirty="0"/>
          </a:p>
        </p:txBody>
      </p:sp>
      <p:cxnSp>
        <p:nvCxnSpPr>
          <p:cNvPr id="47" name="Straight Arrow Connector 46"/>
          <p:cNvCxnSpPr>
            <a:stCxn id="63" idx="2"/>
            <a:endCxn id="44" idx="0"/>
          </p:cNvCxnSpPr>
          <p:nvPr/>
        </p:nvCxnSpPr>
        <p:spPr bwMode="auto">
          <a:xfrm>
            <a:off x="6308921" y="4598757"/>
            <a:ext cx="0" cy="3032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4516102" y="3537508"/>
            <a:ext cx="1933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MAD </a:t>
            </a:r>
            <a:r>
              <a:rPr lang="en-US" sz="1400" b="0" dirty="0" smtClean="0"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ym typeface="Wingdings" panose="05000000000000000000" pitchFamily="2" charset="2"/>
              </a:rPr>
              <a:t> SR1+SX(IM))</a:t>
            </a:r>
            <a:endParaRPr lang="en-US" sz="1400" b="0" dirty="0"/>
          </a:p>
        </p:txBody>
      </p:sp>
      <p:sp>
        <p:nvSpPr>
          <p:cNvPr id="53" name="Rectangle 52"/>
          <p:cNvSpPr/>
          <p:nvPr/>
        </p:nvSpPr>
        <p:spPr bwMode="auto">
          <a:xfrm>
            <a:off x="3593228" y="3474631"/>
            <a:ext cx="3585703" cy="4206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75690" y="4237686"/>
            <a:ext cx="1729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MEM[MAD] </a:t>
            </a:r>
            <a:r>
              <a:rPr lang="en-US" sz="1400" b="0" dirty="0" smtClean="0"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ym typeface="Wingdings" panose="05000000000000000000" pitchFamily="2" charset="2"/>
              </a:rPr>
              <a:t> SR2</a:t>
            </a:r>
            <a:endParaRPr lang="en-US" sz="1400" b="0" dirty="0"/>
          </a:p>
        </p:txBody>
      </p:sp>
      <p:sp>
        <p:nvSpPr>
          <p:cNvPr id="61" name="Rectangle 60"/>
          <p:cNvSpPr/>
          <p:nvPr/>
        </p:nvSpPr>
        <p:spPr bwMode="auto">
          <a:xfrm>
            <a:off x="3596271" y="4173433"/>
            <a:ext cx="1664388" cy="4206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18331" y="4242381"/>
            <a:ext cx="1806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cs typeface="Courier New" panose="02070309020205020404" pitchFamily="49" charset="0"/>
              </a:rPr>
              <a:t>RWD ←</a:t>
            </a:r>
            <a:r>
              <a:rPr lang="en-US" sz="1400" b="0" dirty="0" smtClean="0">
                <a:sym typeface="Wingdings" panose="05000000000000000000" pitchFamily="2" charset="2"/>
              </a:rPr>
              <a:t> </a:t>
            </a:r>
            <a:r>
              <a:rPr lang="en-US" sz="1400" b="0" dirty="0"/>
              <a:t>MEM[MAD]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5438912" y="4178127"/>
            <a:ext cx="1740019" cy="4206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4428465" y="3886625"/>
            <a:ext cx="0" cy="28680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4448116" y="3877870"/>
            <a:ext cx="1039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OP == SW</a:t>
            </a:r>
            <a:endParaRPr lang="en-US" sz="1400" b="0" dirty="0"/>
          </a:p>
        </p:txBody>
      </p:sp>
      <p:sp>
        <p:nvSpPr>
          <p:cNvPr id="80" name="TextBox 79"/>
          <p:cNvSpPr txBox="1"/>
          <p:nvPr/>
        </p:nvSpPr>
        <p:spPr>
          <a:xfrm>
            <a:off x="6283138" y="3882188"/>
            <a:ext cx="1004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OP == LW</a:t>
            </a:r>
            <a:endParaRPr lang="en-US" sz="1400" b="0" dirty="0"/>
          </a:p>
        </p:txBody>
      </p:sp>
      <p:cxnSp>
        <p:nvCxnSpPr>
          <p:cNvPr id="81" name="Straight Arrow Connector 80"/>
          <p:cNvCxnSpPr/>
          <p:nvPr/>
        </p:nvCxnSpPr>
        <p:spPr bwMode="auto">
          <a:xfrm>
            <a:off x="6308921" y="3901563"/>
            <a:ext cx="0" cy="28680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3612265" y="2813422"/>
            <a:ext cx="2053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</a:rPr>
              <a:t>BPC </a:t>
            </a:r>
            <a:r>
              <a:rPr lang="en-US" sz="1400" b="0" dirty="0" smtClean="0">
                <a:solidFill>
                  <a:srgbClr val="FF0000"/>
                </a:solidFill>
                <a:cs typeface="Courier New" panose="02070309020205020404" pitchFamily="49" charset="0"/>
              </a:rPr>
              <a:t>←</a:t>
            </a:r>
            <a:r>
              <a:rPr lang="en-US" sz="1400" b="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14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PC+SX(IM)&lt;&lt;2</a:t>
            </a:r>
            <a:endParaRPr lang="en-US" sz="1400" b="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406472" y="3474631"/>
            <a:ext cx="1462587" cy="86789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66256" y="3540382"/>
            <a:ext cx="13917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</a:rPr>
              <a:t>ALU: SR1-SR2</a:t>
            </a:r>
          </a:p>
          <a:p>
            <a:r>
              <a:rPr lang="en-US" sz="1400" b="0" dirty="0" smtClean="0">
                <a:solidFill>
                  <a:srgbClr val="FF0000"/>
                </a:solidFill>
              </a:rPr>
              <a:t>if zero</a:t>
            </a:r>
          </a:p>
          <a:p>
            <a:r>
              <a:rPr lang="en-US" sz="1400" b="0" dirty="0" smtClean="0">
                <a:solidFill>
                  <a:srgbClr val="FF0000"/>
                </a:solidFill>
              </a:rPr>
              <a:t>   PC </a:t>
            </a:r>
            <a:r>
              <a:rPr lang="en-US" sz="1400" b="0" dirty="0" smtClean="0">
                <a:solidFill>
                  <a:srgbClr val="FF0000"/>
                </a:solidFill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 BPC</a:t>
            </a:r>
            <a:endParaRPr lang="en-US" sz="1400" b="0" dirty="0">
              <a:solidFill>
                <a:srgbClr val="FF0000"/>
              </a:solidFill>
            </a:endParaRPr>
          </a:p>
        </p:txBody>
      </p:sp>
      <p:cxnSp>
        <p:nvCxnSpPr>
          <p:cNvPr id="49" name="Straight Arrow Connector 48"/>
          <p:cNvCxnSpPr>
            <a:endCxn id="42" idx="0"/>
          </p:cNvCxnSpPr>
          <p:nvPr/>
        </p:nvCxnSpPr>
        <p:spPr bwMode="auto">
          <a:xfrm>
            <a:off x="8136016" y="3158614"/>
            <a:ext cx="1750" cy="316017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7084137" y="3168451"/>
            <a:ext cx="906193" cy="265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</a:rPr>
              <a:t>OP is BEQ</a:t>
            </a:r>
            <a:endParaRPr lang="en-US" sz="1400" b="0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 flipH="1">
            <a:off x="1047686" y="5248521"/>
            <a:ext cx="788" cy="35304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656392" y="5604988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FETCH</a:t>
            </a:r>
            <a:endParaRPr lang="en-US" sz="1400" dirty="0"/>
          </a:p>
        </p:txBody>
      </p:sp>
      <p:cxnSp>
        <p:nvCxnSpPr>
          <p:cNvPr id="59" name="Straight Arrow Connector 58"/>
          <p:cNvCxnSpPr/>
          <p:nvPr/>
        </p:nvCxnSpPr>
        <p:spPr bwMode="auto">
          <a:xfrm flipH="1">
            <a:off x="2649139" y="5258740"/>
            <a:ext cx="788" cy="35304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2257845" y="5615207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FETCH</a:t>
            </a:r>
            <a:endParaRPr lang="en-US" sz="1400" dirty="0"/>
          </a:p>
        </p:txBody>
      </p:sp>
      <p:cxnSp>
        <p:nvCxnSpPr>
          <p:cNvPr id="67" name="Straight Arrow Connector 66"/>
          <p:cNvCxnSpPr/>
          <p:nvPr/>
        </p:nvCxnSpPr>
        <p:spPr bwMode="auto">
          <a:xfrm flipH="1">
            <a:off x="4428465" y="4601641"/>
            <a:ext cx="788" cy="35304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4037171" y="4958108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FETCH</a:t>
            </a:r>
            <a:endParaRPr lang="en-US" sz="1400" dirty="0"/>
          </a:p>
        </p:txBody>
      </p:sp>
      <p:cxnSp>
        <p:nvCxnSpPr>
          <p:cNvPr id="69" name="Straight Arrow Connector 68"/>
          <p:cNvCxnSpPr/>
          <p:nvPr/>
        </p:nvCxnSpPr>
        <p:spPr bwMode="auto">
          <a:xfrm flipH="1">
            <a:off x="6323359" y="5329119"/>
            <a:ext cx="788" cy="35304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5932065" y="5685586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FETCH</a:t>
            </a:r>
            <a:endParaRPr lang="en-US" sz="1400" dirty="0"/>
          </a:p>
        </p:txBody>
      </p:sp>
      <p:cxnSp>
        <p:nvCxnSpPr>
          <p:cNvPr id="71" name="Straight Arrow Connector 70"/>
          <p:cNvCxnSpPr/>
          <p:nvPr/>
        </p:nvCxnSpPr>
        <p:spPr bwMode="auto">
          <a:xfrm flipH="1">
            <a:off x="8136016" y="4358740"/>
            <a:ext cx="788" cy="35304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7744722" y="4715207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FETCH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19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 Box 2"/>
          <p:cNvSpPr txBox="1">
            <a:spLocks noChangeArrowheads="1"/>
          </p:cNvSpPr>
          <p:nvPr/>
        </p:nvSpPr>
        <p:spPr bwMode="auto">
          <a:xfrm>
            <a:off x="326357" y="196850"/>
            <a:ext cx="391806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err="1" smtClean="0"/>
              <a:t>Datapath</a:t>
            </a:r>
            <a:r>
              <a:rPr lang="en-US" sz="2600" dirty="0"/>
              <a:t> – 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beq</a:t>
            </a:r>
            <a:r>
              <a:rPr lang="en-US" sz="2600" dirty="0" smtClean="0"/>
              <a:t> support</a:t>
            </a:r>
            <a:endParaRPr lang="en-US" sz="2600" dirty="0"/>
          </a:p>
        </p:txBody>
      </p:sp>
      <p:sp>
        <p:nvSpPr>
          <p:cNvPr id="75" name="Rectangle 74"/>
          <p:cNvSpPr/>
          <p:nvPr/>
        </p:nvSpPr>
        <p:spPr bwMode="auto">
          <a:xfrm>
            <a:off x="1234173" y="2971800"/>
            <a:ext cx="185573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977040" y="2622101"/>
            <a:ext cx="365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 smtClean="0"/>
              <a:t>Reg</a:t>
            </a:r>
            <a:endParaRPr lang="en-US" sz="1800" dirty="0" smtClean="0"/>
          </a:p>
          <a:p>
            <a:pPr algn="ctr"/>
            <a:r>
              <a:rPr lang="en-US" sz="1800" dirty="0" smtClean="0"/>
              <a:t>File</a:t>
            </a:r>
            <a:endParaRPr lang="en-US" sz="1800" dirty="0"/>
          </a:p>
        </p:txBody>
      </p:sp>
      <p:sp>
        <p:nvSpPr>
          <p:cNvPr id="79" name="Rectangle 78"/>
          <p:cNvSpPr/>
          <p:nvPr/>
        </p:nvSpPr>
        <p:spPr bwMode="auto">
          <a:xfrm>
            <a:off x="5754479" y="2551421"/>
            <a:ext cx="810273" cy="2133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63697" y="4352493"/>
            <a:ext cx="22217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D</a:t>
            </a:r>
            <a:endParaRPr lang="en-US" sz="1400" b="0" dirty="0"/>
          </a:p>
        </p:txBody>
      </p:sp>
      <p:sp>
        <p:nvSpPr>
          <p:cNvPr id="83" name="TextBox 82"/>
          <p:cNvSpPr txBox="1"/>
          <p:nvPr/>
        </p:nvSpPr>
        <p:spPr>
          <a:xfrm>
            <a:off x="5763697" y="3268544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A1</a:t>
            </a:r>
            <a:endParaRPr lang="en-US" sz="1400" b="0" dirty="0"/>
          </a:p>
        </p:txBody>
      </p:sp>
      <p:sp>
        <p:nvSpPr>
          <p:cNvPr id="84" name="TextBox 83"/>
          <p:cNvSpPr txBox="1"/>
          <p:nvPr/>
        </p:nvSpPr>
        <p:spPr>
          <a:xfrm>
            <a:off x="5763697" y="3604030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A2</a:t>
            </a:r>
            <a:endParaRPr lang="en-US" sz="1400" b="0" dirty="0"/>
          </a:p>
        </p:txBody>
      </p:sp>
      <p:sp>
        <p:nvSpPr>
          <p:cNvPr id="85" name="TextBox 84"/>
          <p:cNvSpPr txBox="1"/>
          <p:nvPr/>
        </p:nvSpPr>
        <p:spPr>
          <a:xfrm>
            <a:off x="5767588" y="3918263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A3</a:t>
            </a:r>
            <a:endParaRPr lang="en-US" sz="1400" b="0" dirty="0"/>
          </a:p>
        </p:txBody>
      </p:sp>
      <p:sp>
        <p:nvSpPr>
          <p:cNvPr id="86" name="TextBox 85"/>
          <p:cNvSpPr txBox="1"/>
          <p:nvPr/>
        </p:nvSpPr>
        <p:spPr>
          <a:xfrm>
            <a:off x="6233571" y="3268432"/>
            <a:ext cx="331181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O1</a:t>
            </a:r>
            <a:endParaRPr lang="en-US" sz="1400" b="0" dirty="0"/>
          </a:p>
        </p:txBody>
      </p:sp>
      <p:sp>
        <p:nvSpPr>
          <p:cNvPr id="87" name="TextBox 86"/>
          <p:cNvSpPr txBox="1"/>
          <p:nvPr/>
        </p:nvSpPr>
        <p:spPr>
          <a:xfrm>
            <a:off x="6233570" y="4250754"/>
            <a:ext cx="331181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O2</a:t>
            </a:r>
            <a:endParaRPr lang="en-US" sz="1400" b="0" dirty="0"/>
          </a:p>
        </p:txBody>
      </p:sp>
      <p:grpSp>
        <p:nvGrpSpPr>
          <p:cNvPr id="88" name="Group 87"/>
          <p:cNvGrpSpPr/>
          <p:nvPr/>
        </p:nvGrpSpPr>
        <p:grpSpPr>
          <a:xfrm>
            <a:off x="8218128" y="2909172"/>
            <a:ext cx="388168" cy="1188720"/>
            <a:chOff x="6078550" y="3124201"/>
            <a:chExt cx="685800" cy="1447800"/>
          </a:xfrm>
        </p:grpSpPr>
        <p:grpSp>
          <p:nvGrpSpPr>
            <p:cNvPr id="89" name="Group 88"/>
            <p:cNvGrpSpPr/>
            <p:nvPr/>
          </p:nvGrpSpPr>
          <p:grpSpPr>
            <a:xfrm rot="16200000">
              <a:off x="5697550" y="3505201"/>
              <a:ext cx="1447800" cy="685800"/>
              <a:chOff x="5410201" y="2590799"/>
              <a:chExt cx="1447800" cy="685800"/>
            </a:xfrm>
          </p:grpSpPr>
          <p:sp>
            <p:nvSpPr>
              <p:cNvPr id="91" name="Flowchart: Manual Operation 90"/>
              <p:cNvSpPr/>
              <p:nvPr/>
            </p:nvSpPr>
            <p:spPr bwMode="auto">
              <a:xfrm>
                <a:off x="5410201" y="2590799"/>
                <a:ext cx="1447800" cy="685800"/>
              </a:xfrm>
              <a:prstGeom prst="flowChartManualOpera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92" name="Isosceles Triangle 91"/>
              <p:cNvSpPr/>
              <p:nvPr/>
            </p:nvSpPr>
            <p:spPr bwMode="auto">
              <a:xfrm rot="10800000">
                <a:off x="5905500" y="2590800"/>
                <a:ext cx="419100" cy="311773"/>
              </a:xfrm>
              <a:prstGeom prst="triangl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93" name="Straight Connector 92"/>
              <p:cNvCxnSpPr>
                <a:stCxn id="92" idx="4"/>
                <a:endCxn id="92" idx="2"/>
              </p:cNvCxnSpPr>
              <p:nvPr/>
            </p:nvCxnSpPr>
            <p:spPr bwMode="auto">
              <a:xfrm>
                <a:off x="5905500" y="2590800"/>
                <a:ext cx="4191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90" name="TextBox 89"/>
            <p:cNvSpPr txBox="1"/>
            <p:nvPr/>
          </p:nvSpPr>
          <p:spPr>
            <a:xfrm>
              <a:off x="6376717" y="3294158"/>
              <a:ext cx="351379" cy="1124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A</a:t>
              </a:r>
            </a:p>
            <a:p>
              <a:pPr algn="ctr"/>
              <a:r>
                <a:rPr lang="en-US" sz="1800" dirty="0" smtClean="0"/>
                <a:t>L</a:t>
              </a:r>
            </a:p>
            <a:p>
              <a:pPr algn="ctr"/>
              <a:r>
                <a:rPr lang="en-US" sz="1800" dirty="0" smtClean="0"/>
                <a:t>U</a:t>
              </a:r>
              <a:endParaRPr lang="en-US" sz="1800" dirty="0"/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2876552" y="2618387"/>
            <a:ext cx="425584" cy="370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MEM</a:t>
            </a:r>
            <a:endParaRPr lang="en-US" sz="1800" dirty="0"/>
          </a:p>
        </p:txBody>
      </p:sp>
      <p:sp>
        <p:nvSpPr>
          <p:cNvPr id="162" name="Rectangle 161"/>
          <p:cNvSpPr/>
          <p:nvPr/>
        </p:nvSpPr>
        <p:spPr bwMode="auto">
          <a:xfrm>
            <a:off x="2688473" y="2541845"/>
            <a:ext cx="810420" cy="214317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688472" y="3512582"/>
            <a:ext cx="212559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</a:t>
            </a:r>
            <a:endParaRPr lang="en-US" sz="1400" b="0" dirty="0"/>
          </a:p>
        </p:txBody>
      </p:sp>
      <p:sp>
        <p:nvSpPr>
          <p:cNvPr id="165" name="TextBox 164"/>
          <p:cNvSpPr txBox="1"/>
          <p:nvPr/>
        </p:nvSpPr>
        <p:spPr>
          <a:xfrm>
            <a:off x="3203699" y="3512582"/>
            <a:ext cx="28148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 O</a:t>
            </a:r>
            <a:endParaRPr lang="en-US" sz="1400" b="0" dirty="0"/>
          </a:p>
        </p:txBody>
      </p:sp>
      <p:sp>
        <p:nvSpPr>
          <p:cNvPr id="160" name="TextBox 159"/>
          <p:cNvSpPr txBox="1"/>
          <p:nvPr/>
        </p:nvSpPr>
        <p:spPr>
          <a:xfrm>
            <a:off x="2690696" y="4250755"/>
            <a:ext cx="22217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D</a:t>
            </a:r>
            <a:endParaRPr lang="en-US" sz="1400" b="0" dirty="0"/>
          </a:p>
        </p:txBody>
      </p:sp>
      <p:sp>
        <p:nvSpPr>
          <p:cNvPr id="197" name="Rectangle 196"/>
          <p:cNvSpPr/>
          <p:nvPr/>
        </p:nvSpPr>
        <p:spPr bwMode="auto">
          <a:xfrm>
            <a:off x="3885380" y="3209335"/>
            <a:ext cx="185573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890518" y="3337803"/>
            <a:ext cx="259045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I</a:t>
            </a:r>
          </a:p>
          <a:p>
            <a:pPr algn="ctr"/>
            <a:r>
              <a:rPr lang="en-US" sz="1800" dirty="0" smtClean="0"/>
              <a:t>R</a:t>
            </a:r>
            <a:endParaRPr lang="en-US" sz="1800" dirty="0"/>
          </a:p>
        </p:txBody>
      </p:sp>
      <p:sp>
        <p:nvSpPr>
          <p:cNvPr id="3" name="Flowchart: Manual Operation 2"/>
          <p:cNvSpPr/>
          <p:nvPr/>
        </p:nvSpPr>
        <p:spPr bwMode="auto">
          <a:xfrm rot="16200000">
            <a:off x="4659690" y="3982413"/>
            <a:ext cx="432924" cy="182438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5" name="Straight Arrow Connector 204"/>
          <p:cNvCxnSpPr/>
          <p:nvPr/>
        </p:nvCxnSpPr>
        <p:spPr bwMode="auto">
          <a:xfrm>
            <a:off x="1420294" y="3387469"/>
            <a:ext cx="858123" cy="1085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7" name="Straight Arrow Connector 206"/>
          <p:cNvCxnSpPr/>
          <p:nvPr/>
        </p:nvCxnSpPr>
        <p:spPr bwMode="auto">
          <a:xfrm flipV="1">
            <a:off x="228659" y="3037255"/>
            <a:ext cx="192741" cy="66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0" name="Straight Arrow Connector 249"/>
          <p:cNvCxnSpPr>
            <a:stCxn id="165" idx="3"/>
            <a:endCxn id="197" idx="1"/>
          </p:cNvCxnSpPr>
          <p:nvPr/>
        </p:nvCxnSpPr>
        <p:spPr bwMode="auto">
          <a:xfrm>
            <a:off x="3485186" y="3666471"/>
            <a:ext cx="400194" cy="6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5" name="Straight Arrow Connector 254"/>
          <p:cNvCxnSpPr/>
          <p:nvPr/>
        </p:nvCxnSpPr>
        <p:spPr bwMode="auto">
          <a:xfrm flipV="1">
            <a:off x="4067613" y="3660967"/>
            <a:ext cx="24737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3" name="Straight Arrow Connector 262"/>
          <p:cNvCxnSpPr>
            <a:endCxn id="83" idx="1"/>
          </p:cNvCxnSpPr>
          <p:nvPr/>
        </p:nvCxnSpPr>
        <p:spPr bwMode="auto">
          <a:xfrm flipV="1">
            <a:off x="4508442" y="3422433"/>
            <a:ext cx="1255255" cy="295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6" name="Straight Arrow Connector 265"/>
          <p:cNvCxnSpPr>
            <a:endCxn id="84" idx="1"/>
          </p:cNvCxnSpPr>
          <p:nvPr/>
        </p:nvCxnSpPr>
        <p:spPr bwMode="auto">
          <a:xfrm flipV="1">
            <a:off x="4498905" y="3757919"/>
            <a:ext cx="1264792" cy="24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9" name="Straight Arrow Connector 268"/>
          <p:cNvCxnSpPr>
            <a:stCxn id="3" idx="2"/>
            <a:endCxn id="85" idx="1"/>
          </p:cNvCxnSpPr>
          <p:nvPr/>
        </p:nvCxnSpPr>
        <p:spPr bwMode="auto">
          <a:xfrm flipV="1">
            <a:off x="4967371" y="4072152"/>
            <a:ext cx="800217" cy="14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3" name="Straight Arrow Connector 272"/>
          <p:cNvCxnSpPr/>
          <p:nvPr/>
        </p:nvCxnSpPr>
        <p:spPr bwMode="auto">
          <a:xfrm>
            <a:off x="4501968" y="4156268"/>
            <a:ext cx="282965" cy="265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3" name="Elbow Connector 282"/>
          <p:cNvCxnSpPr/>
          <p:nvPr/>
        </p:nvCxnSpPr>
        <p:spPr bwMode="auto">
          <a:xfrm rot="16200000" flipH="1">
            <a:off x="4605716" y="3795311"/>
            <a:ext cx="216610" cy="141823"/>
          </a:xfrm>
          <a:prstGeom prst="bentConnector3">
            <a:avLst>
              <a:gd name="adj1" fmla="val 9490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292" name="Straight Arrow Connector 291"/>
          <p:cNvCxnSpPr>
            <a:endCxn id="82" idx="1"/>
          </p:cNvCxnSpPr>
          <p:nvPr/>
        </p:nvCxnSpPr>
        <p:spPr bwMode="auto">
          <a:xfrm>
            <a:off x="5589910" y="4504901"/>
            <a:ext cx="173787" cy="14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3" name="Trapezoid 302"/>
          <p:cNvSpPr/>
          <p:nvPr/>
        </p:nvSpPr>
        <p:spPr bwMode="auto">
          <a:xfrm rot="16200000" flipH="1">
            <a:off x="3621450" y="3619745"/>
            <a:ext cx="1595730" cy="174588"/>
          </a:xfrm>
          <a:prstGeom prst="trapezoid">
            <a:avLst>
              <a:gd name="adj" fmla="val 5608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6760923" y="2942769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6766616" y="2951098"/>
            <a:ext cx="259045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S</a:t>
            </a:r>
          </a:p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/>
              <a:t>1</a:t>
            </a:r>
            <a:endParaRPr lang="en-US" sz="1800" dirty="0" smtClean="0"/>
          </a:p>
        </p:txBody>
      </p:sp>
      <p:sp>
        <p:nvSpPr>
          <p:cNvPr id="309" name="Rectangle 308"/>
          <p:cNvSpPr/>
          <p:nvPr/>
        </p:nvSpPr>
        <p:spPr bwMode="auto">
          <a:xfrm>
            <a:off x="6758011" y="3923021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0" name="TextBox 309"/>
          <p:cNvSpPr txBox="1"/>
          <p:nvPr/>
        </p:nvSpPr>
        <p:spPr>
          <a:xfrm>
            <a:off x="6763704" y="3931350"/>
            <a:ext cx="259045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S</a:t>
            </a:r>
          </a:p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/>
              <a:t>2</a:t>
            </a:r>
          </a:p>
        </p:txBody>
      </p:sp>
      <p:sp>
        <p:nvSpPr>
          <p:cNvPr id="317" name="Flowchart: Manual Operation 316"/>
          <p:cNvSpPr/>
          <p:nvPr/>
        </p:nvSpPr>
        <p:spPr bwMode="auto">
          <a:xfrm rot="16200000">
            <a:off x="6817381" y="3034006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20" name="Straight Arrow Connector 319"/>
          <p:cNvCxnSpPr/>
          <p:nvPr/>
        </p:nvCxnSpPr>
        <p:spPr bwMode="auto">
          <a:xfrm flipV="1">
            <a:off x="6961272" y="3399968"/>
            <a:ext cx="24737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2" name="Straight Arrow Connector 321"/>
          <p:cNvCxnSpPr/>
          <p:nvPr/>
        </p:nvCxnSpPr>
        <p:spPr bwMode="auto">
          <a:xfrm flipV="1">
            <a:off x="6553203" y="3431859"/>
            <a:ext cx="213412" cy="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4" name="Straight Arrow Connector 323"/>
          <p:cNvCxnSpPr/>
          <p:nvPr/>
        </p:nvCxnSpPr>
        <p:spPr bwMode="auto">
          <a:xfrm flipV="1">
            <a:off x="6547655" y="4411572"/>
            <a:ext cx="213412" cy="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6" name="Elbow Connector 325"/>
          <p:cNvCxnSpPr/>
          <p:nvPr/>
        </p:nvCxnSpPr>
        <p:spPr bwMode="auto">
          <a:xfrm rot="16200000" flipV="1">
            <a:off x="1058271" y="2844476"/>
            <a:ext cx="1091612" cy="5231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328" name="Elbow Connector 327"/>
          <p:cNvCxnSpPr/>
          <p:nvPr/>
        </p:nvCxnSpPr>
        <p:spPr bwMode="auto">
          <a:xfrm>
            <a:off x="1600248" y="2294935"/>
            <a:ext cx="5604277" cy="565673"/>
          </a:xfrm>
          <a:prstGeom prst="bentConnector3">
            <a:avLst>
              <a:gd name="adj1" fmla="val 9213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1" name="Flowchart: Manual Operation 330"/>
          <p:cNvSpPr/>
          <p:nvPr/>
        </p:nvSpPr>
        <p:spPr bwMode="auto">
          <a:xfrm rot="16200000">
            <a:off x="7400445" y="4526173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32" name="Straight Arrow Connector 331"/>
          <p:cNvCxnSpPr/>
          <p:nvPr/>
        </p:nvCxnSpPr>
        <p:spPr bwMode="auto">
          <a:xfrm>
            <a:off x="6942891" y="4411572"/>
            <a:ext cx="851313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4" name="Straight Arrow Connector 333"/>
          <p:cNvCxnSpPr/>
          <p:nvPr/>
        </p:nvCxnSpPr>
        <p:spPr bwMode="auto">
          <a:xfrm>
            <a:off x="7300809" y="4558531"/>
            <a:ext cx="49339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6" name="Straight Arrow Connector 335"/>
          <p:cNvCxnSpPr/>
          <p:nvPr/>
        </p:nvCxnSpPr>
        <p:spPr bwMode="auto">
          <a:xfrm>
            <a:off x="7547506" y="4736946"/>
            <a:ext cx="24669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0" name="Straight Arrow Connector 339"/>
          <p:cNvCxnSpPr/>
          <p:nvPr/>
        </p:nvCxnSpPr>
        <p:spPr bwMode="auto">
          <a:xfrm>
            <a:off x="7547506" y="4913621"/>
            <a:ext cx="246698" cy="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1" name="TextBox 340"/>
          <p:cNvSpPr txBox="1"/>
          <p:nvPr/>
        </p:nvSpPr>
        <p:spPr>
          <a:xfrm>
            <a:off x="7355787" y="4582188"/>
            <a:ext cx="191719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4</a:t>
            </a:r>
            <a:endParaRPr lang="en-US" sz="1400" b="0" dirty="0"/>
          </a:p>
        </p:txBody>
      </p:sp>
      <p:sp>
        <p:nvSpPr>
          <p:cNvPr id="343" name="TextBox 342"/>
          <p:cNvSpPr txBox="1"/>
          <p:nvPr/>
        </p:nvSpPr>
        <p:spPr>
          <a:xfrm rot="5400000">
            <a:off x="7297949" y="5252536"/>
            <a:ext cx="492443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</a:rPr>
              <a:t>&lt;&lt;2</a:t>
            </a:r>
            <a:endParaRPr lang="en-US" sz="1400" b="0" dirty="0">
              <a:solidFill>
                <a:srgbClr val="FF0000"/>
              </a:solidFill>
            </a:endParaRPr>
          </a:p>
        </p:txBody>
      </p:sp>
      <p:sp>
        <p:nvSpPr>
          <p:cNvPr id="344" name="Rectangle 343"/>
          <p:cNvSpPr/>
          <p:nvPr/>
        </p:nvSpPr>
        <p:spPr bwMode="auto">
          <a:xfrm rot="5400000">
            <a:off x="7333555" y="5257204"/>
            <a:ext cx="448942" cy="31913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50" name="Straight Arrow Connector 349"/>
          <p:cNvCxnSpPr/>
          <p:nvPr/>
        </p:nvCxnSpPr>
        <p:spPr bwMode="auto">
          <a:xfrm flipH="1" flipV="1">
            <a:off x="7544171" y="4913621"/>
            <a:ext cx="6672" cy="27141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55" name="Elbow Connector 354"/>
          <p:cNvCxnSpPr>
            <a:stCxn id="343" idx="3"/>
            <a:endCxn id="376" idx="3"/>
          </p:cNvCxnSpPr>
          <p:nvPr/>
        </p:nvCxnSpPr>
        <p:spPr bwMode="auto">
          <a:xfrm rot="5400000">
            <a:off x="6880141" y="5159013"/>
            <a:ext cx="170397" cy="1157663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57" name="Elbow Connector 356"/>
          <p:cNvCxnSpPr/>
          <p:nvPr/>
        </p:nvCxnSpPr>
        <p:spPr bwMode="auto">
          <a:xfrm rot="16200000" flipV="1">
            <a:off x="6680215" y="5191829"/>
            <a:ext cx="1258161" cy="4268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/>
          </a:ln>
          <a:effectLst/>
        </p:spPr>
      </p:cxnSp>
      <p:cxnSp>
        <p:nvCxnSpPr>
          <p:cNvPr id="363" name="Elbow Connector 362"/>
          <p:cNvCxnSpPr/>
          <p:nvPr/>
        </p:nvCxnSpPr>
        <p:spPr bwMode="auto">
          <a:xfrm rot="5400000">
            <a:off x="6702455" y="4804919"/>
            <a:ext cx="787252" cy="56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/>
          </a:ln>
          <a:effectLst/>
        </p:spPr>
      </p:cxnSp>
      <p:sp>
        <p:nvSpPr>
          <p:cNvPr id="376" name="TextBox 375"/>
          <p:cNvSpPr txBox="1"/>
          <p:nvPr/>
        </p:nvSpPr>
        <p:spPr>
          <a:xfrm>
            <a:off x="5961391" y="5669154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SX</a:t>
            </a:r>
            <a:endParaRPr lang="en-US" sz="1400" b="0" dirty="0"/>
          </a:p>
        </p:txBody>
      </p:sp>
      <p:sp>
        <p:nvSpPr>
          <p:cNvPr id="377" name="Rectangle 376"/>
          <p:cNvSpPr/>
          <p:nvPr/>
        </p:nvSpPr>
        <p:spPr bwMode="auto">
          <a:xfrm>
            <a:off x="5949478" y="5657805"/>
            <a:ext cx="448942" cy="3191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3" name="Rectangle 382"/>
          <p:cNvSpPr/>
          <p:nvPr/>
        </p:nvSpPr>
        <p:spPr bwMode="auto">
          <a:xfrm>
            <a:off x="5310753" y="4147939"/>
            <a:ext cx="267364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>
            <a:off x="5328910" y="4156268"/>
            <a:ext cx="310341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 smtClean="0"/>
              <a:t>W</a:t>
            </a:r>
          </a:p>
          <a:p>
            <a:pPr algn="ctr"/>
            <a:r>
              <a:rPr lang="en-US" sz="1800" dirty="0"/>
              <a:t>D</a:t>
            </a:r>
          </a:p>
        </p:txBody>
      </p:sp>
      <p:cxnSp>
        <p:nvCxnSpPr>
          <p:cNvPr id="397" name="Elbow Connector 396"/>
          <p:cNvCxnSpPr/>
          <p:nvPr/>
        </p:nvCxnSpPr>
        <p:spPr bwMode="auto">
          <a:xfrm rot="16200000" flipH="1">
            <a:off x="3840500" y="5020434"/>
            <a:ext cx="1470550" cy="134667"/>
          </a:xfrm>
          <a:prstGeom prst="bentConnector3">
            <a:avLst>
              <a:gd name="adj1" fmla="val -27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00" name="Straight Connector 399"/>
          <p:cNvCxnSpPr>
            <a:endCxn id="376" idx="1"/>
          </p:cNvCxnSpPr>
          <p:nvPr/>
        </p:nvCxnSpPr>
        <p:spPr bwMode="auto">
          <a:xfrm>
            <a:off x="4643109" y="5819743"/>
            <a:ext cx="1318282" cy="33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4" name="Straight Arrow Connector 403"/>
          <p:cNvCxnSpPr>
            <a:stCxn id="317" idx="2"/>
          </p:cNvCxnSpPr>
          <p:nvPr/>
        </p:nvCxnSpPr>
        <p:spPr bwMode="auto">
          <a:xfrm>
            <a:off x="7414222" y="3135547"/>
            <a:ext cx="814793" cy="705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0" name="Elbow Connector 409"/>
          <p:cNvCxnSpPr>
            <a:stCxn id="331" idx="2"/>
          </p:cNvCxnSpPr>
          <p:nvPr/>
        </p:nvCxnSpPr>
        <p:spPr bwMode="auto">
          <a:xfrm flipV="1">
            <a:off x="7997286" y="3911807"/>
            <a:ext cx="220842" cy="715907"/>
          </a:xfrm>
          <a:prstGeom prst="bentConnector4">
            <a:avLst>
              <a:gd name="adj1" fmla="val 44362"/>
              <a:gd name="adj2" fmla="val 10060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4" name="Elbow Connector 413"/>
          <p:cNvCxnSpPr>
            <a:stCxn id="91" idx="2"/>
          </p:cNvCxnSpPr>
          <p:nvPr/>
        </p:nvCxnSpPr>
        <p:spPr bwMode="auto">
          <a:xfrm>
            <a:off x="8606296" y="3503532"/>
            <a:ext cx="221433" cy="2629289"/>
          </a:xfrm>
          <a:prstGeom prst="bentConnector4">
            <a:avLst>
              <a:gd name="adj1" fmla="val 103237"/>
              <a:gd name="adj2" fmla="val 5369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6" name="Elbow Connector 415"/>
          <p:cNvCxnSpPr/>
          <p:nvPr/>
        </p:nvCxnSpPr>
        <p:spPr bwMode="auto">
          <a:xfrm rot="10800000">
            <a:off x="245621" y="3037255"/>
            <a:ext cx="8593581" cy="3095574"/>
          </a:xfrm>
          <a:prstGeom prst="bentConnector3">
            <a:avLst>
              <a:gd name="adj1" fmla="val 10014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21" name="TextBox 420"/>
          <p:cNvSpPr txBox="1"/>
          <p:nvPr/>
        </p:nvSpPr>
        <p:spPr>
          <a:xfrm rot="16200000">
            <a:off x="8369000" y="3719893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err="1" smtClean="0">
                <a:latin typeface="+mj-lt"/>
                <a:cs typeface="Courier New" panose="02070309020205020404" pitchFamily="49" charset="0"/>
              </a:rPr>
              <a:t>ALUout</a:t>
            </a:r>
            <a:endParaRPr lang="en-US" sz="1200" b="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5" name="TextBox 424"/>
          <p:cNvSpPr txBox="1"/>
          <p:nvPr/>
        </p:nvSpPr>
        <p:spPr>
          <a:xfrm>
            <a:off x="4876800" y="5564039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IR[IM]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6" name="TextBox 425"/>
          <p:cNvSpPr txBox="1"/>
          <p:nvPr/>
        </p:nvSpPr>
        <p:spPr>
          <a:xfrm>
            <a:off x="4020542" y="5564039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IR[XI]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7" name="TextBox 426"/>
          <p:cNvSpPr txBox="1"/>
          <p:nvPr/>
        </p:nvSpPr>
        <p:spPr>
          <a:xfrm>
            <a:off x="4443849" y="3163323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IR[s]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8" name="TextBox 427"/>
          <p:cNvSpPr txBox="1"/>
          <p:nvPr/>
        </p:nvSpPr>
        <p:spPr>
          <a:xfrm>
            <a:off x="4432740" y="3505192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IR[t]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9" name="TextBox 428"/>
          <p:cNvSpPr txBox="1"/>
          <p:nvPr/>
        </p:nvSpPr>
        <p:spPr>
          <a:xfrm>
            <a:off x="4323694" y="3927597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IR[d]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45" name="TextBox 444"/>
          <p:cNvSpPr txBox="1"/>
          <p:nvPr/>
        </p:nvSpPr>
        <p:spPr>
          <a:xfrm>
            <a:off x="4803832" y="3899525"/>
            <a:ext cx="220573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0" dirty="0" smtClean="0"/>
              <a:t>M</a:t>
            </a:r>
          </a:p>
          <a:p>
            <a:pPr algn="ctr">
              <a:lnSpc>
                <a:spcPts val="1200"/>
              </a:lnSpc>
            </a:pPr>
            <a:r>
              <a:rPr lang="en-US" sz="1200" b="0" dirty="0" smtClean="0"/>
              <a:t>3</a:t>
            </a:r>
            <a:endParaRPr lang="en-US" sz="1200" b="0" dirty="0"/>
          </a:p>
        </p:txBody>
      </p:sp>
      <p:sp>
        <p:nvSpPr>
          <p:cNvPr id="447" name="TextBox 446"/>
          <p:cNvSpPr txBox="1"/>
          <p:nvPr/>
        </p:nvSpPr>
        <p:spPr>
          <a:xfrm>
            <a:off x="7238162" y="2901876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5</a:t>
            </a:r>
            <a:endParaRPr lang="en-US" sz="1200" b="0" dirty="0"/>
          </a:p>
        </p:txBody>
      </p:sp>
      <p:sp>
        <p:nvSpPr>
          <p:cNvPr id="448" name="TextBox 447"/>
          <p:cNvSpPr txBox="1"/>
          <p:nvPr/>
        </p:nvSpPr>
        <p:spPr>
          <a:xfrm>
            <a:off x="7819597" y="4413698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6</a:t>
            </a:r>
            <a:endParaRPr lang="en-US" sz="1200" b="0" dirty="0"/>
          </a:p>
        </p:txBody>
      </p:sp>
      <p:sp>
        <p:nvSpPr>
          <p:cNvPr id="116" name="TextBox 115"/>
          <p:cNvSpPr txBox="1"/>
          <p:nvPr/>
        </p:nvSpPr>
        <p:spPr>
          <a:xfrm>
            <a:off x="1242299" y="3087469"/>
            <a:ext cx="259045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P</a:t>
            </a:r>
          </a:p>
          <a:p>
            <a:pPr algn="ctr"/>
            <a:r>
              <a:rPr lang="en-US" sz="1800" dirty="0" smtClean="0"/>
              <a:t>C</a:t>
            </a:r>
            <a:endParaRPr lang="en-US" sz="1800" dirty="0"/>
          </a:p>
        </p:txBody>
      </p:sp>
      <p:cxnSp>
        <p:nvCxnSpPr>
          <p:cNvPr id="150" name="Straight Arrow Connector 149"/>
          <p:cNvCxnSpPr>
            <a:stCxn id="155" idx="2"/>
          </p:cNvCxnSpPr>
          <p:nvPr/>
        </p:nvCxnSpPr>
        <p:spPr bwMode="auto">
          <a:xfrm>
            <a:off x="2483992" y="3660968"/>
            <a:ext cx="204480" cy="550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1" name="Straight Arrow Connector 150"/>
          <p:cNvCxnSpPr/>
          <p:nvPr/>
        </p:nvCxnSpPr>
        <p:spPr bwMode="auto">
          <a:xfrm>
            <a:off x="1971252" y="3984134"/>
            <a:ext cx="30965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3" name="Rectangle 152"/>
          <p:cNvSpPr/>
          <p:nvPr/>
        </p:nvSpPr>
        <p:spPr bwMode="auto">
          <a:xfrm>
            <a:off x="1878465" y="3529605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1871334" y="3537934"/>
            <a:ext cx="284693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M</a:t>
            </a:r>
          </a:p>
          <a:p>
            <a:pPr algn="ctr"/>
            <a:r>
              <a:rPr lang="en-US" sz="1800" dirty="0" smtClean="0"/>
              <a:t>A</a:t>
            </a:r>
          </a:p>
          <a:p>
            <a:pPr algn="ctr"/>
            <a:r>
              <a:rPr lang="en-US" sz="1800" dirty="0"/>
              <a:t>D</a:t>
            </a:r>
          </a:p>
        </p:txBody>
      </p:sp>
      <p:sp>
        <p:nvSpPr>
          <p:cNvPr id="155" name="Flowchart: Manual Operation 154"/>
          <p:cNvSpPr/>
          <p:nvPr/>
        </p:nvSpPr>
        <p:spPr bwMode="auto">
          <a:xfrm rot="16200000">
            <a:off x="1887151" y="3559427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6" name="Elbow Connector 155"/>
          <p:cNvCxnSpPr>
            <a:endCxn id="154" idx="1"/>
          </p:cNvCxnSpPr>
          <p:nvPr/>
        </p:nvCxnSpPr>
        <p:spPr bwMode="auto">
          <a:xfrm rot="5400000" flipH="1" flipV="1">
            <a:off x="734061" y="4995549"/>
            <a:ext cx="2133222" cy="141323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157" name="Flowchart: Manual Operation 156"/>
          <p:cNvSpPr/>
          <p:nvPr/>
        </p:nvSpPr>
        <p:spPr bwMode="auto">
          <a:xfrm rot="16200000">
            <a:off x="4867920" y="4758340"/>
            <a:ext cx="432924" cy="182438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8" name="Elbow Connector 157"/>
          <p:cNvCxnSpPr/>
          <p:nvPr/>
        </p:nvCxnSpPr>
        <p:spPr bwMode="auto">
          <a:xfrm>
            <a:off x="3657642" y="3666470"/>
            <a:ext cx="1320745" cy="1057816"/>
          </a:xfrm>
          <a:prstGeom prst="bentConnector3">
            <a:avLst>
              <a:gd name="adj1" fmla="val -8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159" name="Elbow Connector 158"/>
          <p:cNvCxnSpPr/>
          <p:nvPr/>
        </p:nvCxnSpPr>
        <p:spPr bwMode="auto">
          <a:xfrm>
            <a:off x="1600248" y="2294935"/>
            <a:ext cx="5604277" cy="565673"/>
          </a:xfrm>
          <a:prstGeom prst="bentConnector3">
            <a:avLst>
              <a:gd name="adj1" fmla="val 9213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6" name="Elbow Connector 165"/>
          <p:cNvCxnSpPr/>
          <p:nvPr/>
        </p:nvCxnSpPr>
        <p:spPr bwMode="auto">
          <a:xfrm rot="10800000">
            <a:off x="2690697" y="4404644"/>
            <a:ext cx="4413383" cy="794180"/>
          </a:xfrm>
          <a:prstGeom prst="bentConnector3">
            <a:avLst>
              <a:gd name="adj1" fmla="val 10518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7" name="Straight Arrow Connector 166"/>
          <p:cNvCxnSpPr>
            <a:stCxn id="157" idx="2"/>
          </p:cNvCxnSpPr>
          <p:nvPr/>
        </p:nvCxnSpPr>
        <p:spPr bwMode="auto">
          <a:xfrm>
            <a:off x="5175601" y="4849559"/>
            <a:ext cx="158871" cy="14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8" name="Elbow Connector 167"/>
          <p:cNvCxnSpPr/>
          <p:nvPr/>
        </p:nvCxnSpPr>
        <p:spPr bwMode="auto">
          <a:xfrm rot="5400000" flipH="1" flipV="1">
            <a:off x="4314687" y="5469213"/>
            <a:ext cx="1173196" cy="154020"/>
          </a:xfrm>
          <a:prstGeom prst="bentConnector3">
            <a:avLst>
              <a:gd name="adj1" fmla="val 10053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169" name="TextBox 168"/>
          <p:cNvSpPr txBox="1"/>
          <p:nvPr/>
        </p:nvSpPr>
        <p:spPr>
          <a:xfrm>
            <a:off x="2310384" y="3418082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2</a:t>
            </a:r>
            <a:endParaRPr lang="en-US" sz="1200" b="0" dirty="0"/>
          </a:p>
        </p:txBody>
      </p:sp>
      <p:sp>
        <p:nvSpPr>
          <p:cNvPr id="170" name="TextBox 169"/>
          <p:cNvSpPr txBox="1"/>
          <p:nvPr/>
        </p:nvSpPr>
        <p:spPr>
          <a:xfrm>
            <a:off x="5014724" y="4671437"/>
            <a:ext cx="220573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0" dirty="0" smtClean="0"/>
              <a:t>M</a:t>
            </a:r>
          </a:p>
          <a:p>
            <a:pPr algn="ctr">
              <a:lnSpc>
                <a:spcPts val="1200"/>
              </a:lnSpc>
            </a:pPr>
            <a:r>
              <a:rPr lang="en-US" sz="1200" b="0" dirty="0" smtClean="0"/>
              <a:t>4</a:t>
            </a:r>
            <a:endParaRPr lang="en-US" sz="1200" b="0" dirty="0"/>
          </a:p>
        </p:txBody>
      </p:sp>
      <p:sp>
        <p:nvSpPr>
          <p:cNvPr id="127" name="Rectangle 126"/>
          <p:cNvSpPr/>
          <p:nvPr/>
        </p:nvSpPr>
        <p:spPr bwMode="auto">
          <a:xfrm>
            <a:off x="432553" y="2571097"/>
            <a:ext cx="185573" cy="9144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41659" y="2562162"/>
            <a:ext cx="259045" cy="923330"/>
          </a:xfrm>
          <a:prstGeom prst="rect">
            <a:avLst/>
          </a:prstGeom>
          <a:noFill/>
          <a:ln>
            <a:noFill/>
          </a:ln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B</a:t>
            </a:r>
          </a:p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P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129" name="Straight Arrow Connector 128"/>
          <p:cNvCxnSpPr/>
          <p:nvPr/>
        </p:nvCxnSpPr>
        <p:spPr bwMode="auto">
          <a:xfrm flipV="1">
            <a:off x="1032264" y="3390212"/>
            <a:ext cx="201968" cy="40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0" name="Straight Arrow Connector 129"/>
          <p:cNvCxnSpPr/>
          <p:nvPr/>
        </p:nvCxnSpPr>
        <p:spPr bwMode="auto">
          <a:xfrm flipV="1">
            <a:off x="614859" y="3043366"/>
            <a:ext cx="204481" cy="70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1" name="Straight Arrow Connector 130"/>
          <p:cNvCxnSpPr/>
          <p:nvPr/>
        </p:nvCxnSpPr>
        <p:spPr bwMode="auto">
          <a:xfrm flipV="1">
            <a:off x="245620" y="3585400"/>
            <a:ext cx="575342" cy="70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132" name="TextBox 131"/>
          <p:cNvSpPr txBox="1"/>
          <p:nvPr/>
        </p:nvSpPr>
        <p:spPr>
          <a:xfrm>
            <a:off x="428680" y="262154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853013" y="3094096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>
                <a:solidFill>
                  <a:srgbClr val="FF0000"/>
                </a:solidFill>
              </a:rPr>
              <a:t>M</a:t>
            </a:r>
          </a:p>
          <a:p>
            <a:pPr algn="ctr"/>
            <a:r>
              <a:rPr lang="en-US" sz="1200" b="0" dirty="0" smtClean="0">
                <a:solidFill>
                  <a:srgbClr val="FF0000"/>
                </a:solidFill>
              </a:rPr>
              <a:t>1</a:t>
            </a:r>
            <a:endParaRPr lang="en-US" sz="1200" b="0" dirty="0">
              <a:solidFill>
                <a:srgbClr val="FF0000"/>
              </a:solidFill>
            </a:endParaRPr>
          </a:p>
        </p:txBody>
      </p:sp>
      <p:sp>
        <p:nvSpPr>
          <p:cNvPr id="141" name="Flowchart: Manual Operation 140"/>
          <p:cNvSpPr/>
          <p:nvPr/>
        </p:nvSpPr>
        <p:spPr bwMode="auto">
          <a:xfrm rot="16200000">
            <a:off x="424726" y="3193456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47" name="Elbow Connector 146"/>
          <p:cNvCxnSpPr>
            <a:stCxn id="343" idx="3"/>
          </p:cNvCxnSpPr>
          <p:nvPr/>
        </p:nvCxnSpPr>
        <p:spPr bwMode="auto">
          <a:xfrm rot="5400000">
            <a:off x="7367359" y="5641075"/>
            <a:ext cx="165241" cy="188383"/>
          </a:xfrm>
          <a:prstGeom prst="bentConnector2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2" name="Straight Arrow Connector 151"/>
          <p:cNvCxnSpPr/>
          <p:nvPr/>
        </p:nvCxnSpPr>
        <p:spPr bwMode="auto">
          <a:xfrm flipV="1">
            <a:off x="230326" y="3023581"/>
            <a:ext cx="6687" cy="55262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653392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 Box 2"/>
          <p:cNvSpPr txBox="1">
            <a:spLocks noChangeArrowheads="1"/>
          </p:cNvSpPr>
          <p:nvPr/>
        </p:nvSpPr>
        <p:spPr bwMode="auto">
          <a:xfrm>
            <a:off x="326357" y="196850"/>
            <a:ext cx="423545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err="1" smtClean="0"/>
              <a:t>Datapath</a:t>
            </a:r>
            <a:r>
              <a:rPr lang="en-US" sz="2600" dirty="0"/>
              <a:t> – 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beq</a:t>
            </a:r>
            <a:r>
              <a:rPr lang="en-US" sz="2600" dirty="0" smtClean="0"/>
              <a:t> execution</a:t>
            </a:r>
            <a:endParaRPr lang="en-US" sz="2600" dirty="0"/>
          </a:p>
        </p:txBody>
      </p:sp>
      <p:sp>
        <p:nvSpPr>
          <p:cNvPr id="75" name="Rectangle 74"/>
          <p:cNvSpPr/>
          <p:nvPr/>
        </p:nvSpPr>
        <p:spPr bwMode="auto">
          <a:xfrm>
            <a:off x="1234173" y="2971800"/>
            <a:ext cx="185573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977040" y="2622101"/>
            <a:ext cx="365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 smtClean="0"/>
              <a:t>Reg</a:t>
            </a:r>
            <a:endParaRPr lang="en-US" sz="1800" dirty="0" smtClean="0"/>
          </a:p>
          <a:p>
            <a:pPr algn="ctr"/>
            <a:r>
              <a:rPr lang="en-US" sz="1800" dirty="0" smtClean="0"/>
              <a:t>File</a:t>
            </a:r>
            <a:endParaRPr lang="en-US" sz="1800" dirty="0"/>
          </a:p>
        </p:txBody>
      </p:sp>
      <p:sp>
        <p:nvSpPr>
          <p:cNvPr id="79" name="Rectangle 78"/>
          <p:cNvSpPr/>
          <p:nvPr/>
        </p:nvSpPr>
        <p:spPr bwMode="auto">
          <a:xfrm>
            <a:off x="5754479" y="2551421"/>
            <a:ext cx="810273" cy="2133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63697" y="4352493"/>
            <a:ext cx="22217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D</a:t>
            </a:r>
            <a:endParaRPr lang="en-US" sz="1400" b="0" dirty="0"/>
          </a:p>
        </p:txBody>
      </p:sp>
      <p:sp>
        <p:nvSpPr>
          <p:cNvPr id="83" name="TextBox 82"/>
          <p:cNvSpPr txBox="1"/>
          <p:nvPr/>
        </p:nvSpPr>
        <p:spPr>
          <a:xfrm>
            <a:off x="5763697" y="3268544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A1</a:t>
            </a:r>
            <a:endParaRPr lang="en-US" sz="1400" b="0" dirty="0"/>
          </a:p>
        </p:txBody>
      </p:sp>
      <p:sp>
        <p:nvSpPr>
          <p:cNvPr id="84" name="TextBox 83"/>
          <p:cNvSpPr txBox="1"/>
          <p:nvPr/>
        </p:nvSpPr>
        <p:spPr>
          <a:xfrm>
            <a:off x="5763697" y="3604030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A2</a:t>
            </a:r>
            <a:endParaRPr lang="en-US" sz="1400" b="0" dirty="0"/>
          </a:p>
        </p:txBody>
      </p:sp>
      <p:sp>
        <p:nvSpPr>
          <p:cNvPr id="85" name="TextBox 84"/>
          <p:cNvSpPr txBox="1"/>
          <p:nvPr/>
        </p:nvSpPr>
        <p:spPr>
          <a:xfrm>
            <a:off x="5767588" y="3918263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A3</a:t>
            </a:r>
            <a:endParaRPr lang="en-US" sz="1400" b="0" dirty="0"/>
          </a:p>
        </p:txBody>
      </p:sp>
      <p:sp>
        <p:nvSpPr>
          <p:cNvPr id="86" name="TextBox 85"/>
          <p:cNvSpPr txBox="1"/>
          <p:nvPr/>
        </p:nvSpPr>
        <p:spPr>
          <a:xfrm>
            <a:off x="6233571" y="3268432"/>
            <a:ext cx="331181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O1</a:t>
            </a:r>
            <a:endParaRPr lang="en-US" sz="1400" b="0" dirty="0"/>
          </a:p>
        </p:txBody>
      </p:sp>
      <p:sp>
        <p:nvSpPr>
          <p:cNvPr id="87" name="TextBox 86"/>
          <p:cNvSpPr txBox="1"/>
          <p:nvPr/>
        </p:nvSpPr>
        <p:spPr>
          <a:xfrm>
            <a:off x="6233570" y="4250754"/>
            <a:ext cx="331181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O2</a:t>
            </a:r>
            <a:endParaRPr lang="en-US" sz="1400" b="0" dirty="0"/>
          </a:p>
        </p:txBody>
      </p:sp>
      <p:grpSp>
        <p:nvGrpSpPr>
          <p:cNvPr id="88" name="Group 87"/>
          <p:cNvGrpSpPr/>
          <p:nvPr/>
        </p:nvGrpSpPr>
        <p:grpSpPr>
          <a:xfrm>
            <a:off x="8218128" y="2909172"/>
            <a:ext cx="388168" cy="1188720"/>
            <a:chOff x="6078550" y="3124201"/>
            <a:chExt cx="685800" cy="1447800"/>
          </a:xfrm>
        </p:grpSpPr>
        <p:grpSp>
          <p:nvGrpSpPr>
            <p:cNvPr id="89" name="Group 88"/>
            <p:cNvGrpSpPr/>
            <p:nvPr/>
          </p:nvGrpSpPr>
          <p:grpSpPr>
            <a:xfrm rot="16200000">
              <a:off x="5697550" y="3505201"/>
              <a:ext cx="1447800" cy="685800"/>
              <a:chOff x="5410201" y="2590799"/>
              <a:chExt cx="1447800" cy="685800"/>
            </a:xfrm>
          </p:grpSpPr>
          <p:sp>
            <p:nvSpPr>
              <p:cNvPr id="91" name="Flowchart: Manual Operation 90"/>
              <p:cNvSpPr/>
              <p:nvPr/>
            </p:nvSpPr>
            <p:spPr bwMode="auto">
              <a:xfrm>
                <a:off x="5410201" y="2590799"/>
                <a:ext cx="1447800" cy="685800"/>
              </a:xfrm>
              <a:prstGeom prst="flowChartManualOpera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92" name="Isosceles Triangle 91"/>
              <p:cNvSpPr/>
              <p:nvPr/>
            </p:nvSpPr>
            <p:spPr bwMode="auto">
              <a:xfrm rot="10800000">
                <a:off x="5905500" y="2590800"/>
                <a:ext cx="419100" cy="311773"/>
              </a:xfrm>
              <a:prstGeom prst="triangl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93" name="Straight Connector 92"/>
              <p:cNvCxnSpPr>
                <a:stCxn id="92" idx="4"/>
                <a:endCxn id="92" idx="2"/>
              </p:cNvCxnSpPr>
              <p:nvPr/>
            </p:nvCxnSpPr>
            <p:spPr bwMode="auto">
              <a:xfrm>
                <a:off x="5905500" y="2590800"/>
                <a:ext cx="4191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90" name="TextBox 89"/>
            <p:cNvSpPr txBox="1"/>
            <p:nvPr/>
          </p:nvSpPr>
          <p:spPr>
            <a:xfrm>
              <a:off x="6376717" y="3294158"/>
              <a:ext cx="351379" cy="1124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A</a:t>
              </a:r>
            </a:p>
            <a:p>
              <a:pPr algn="ctr"/>
              <a:r>
                <a:rPr lang="en-US" sz="1800" dirty="0" smtClean="0"/>
                <a:t>L</a:t>
              </a:r>
            </a:p>
            <a:p>
              <a:pPr algn="ctr"/>
              <a:r>
                <a:rPr lang="en-US" sz="1800" dirty="0" smtClean="0"/>
                <a:t>U</a:t>
              </a:r>
              <a:endParaRPr lang="en-US" sz="1800" dirty="0"/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2876552" y="2618387"/>
            <a:ext cx="425584" cy="370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MEM</a:t>
            </a:r>
            <a:endParaRPr lang="en-US" sz="1800" dirty="0"/>
          </a:p>
        </p:txBody>
      </p:sp>
      <p:sp>
        <p:nvSpPr>
          <p:cNvPr id="162" name="Rectangle 161"/>
          <p:cNvSpPr/>
          <p:nvPr/>
        </p:nvSpPr>
        <p:spPr bwMode="auto">
          <a:xfrm>
            <a:off x="2688473" y="2541845"/>
            <a:ext cx="810420" cy="214317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688472" y="3512582"/>
            <a:ext cx="212559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</a:t>
            </a:r>
            <a:endParaRPr lang="en-US" sz="1400" b="0" dirty="0"/>
          </a:p>
        </p:txBody>
      </p:sp>
      <p:sp>
        <p:nvSpPr>
          <p:cNvPr id="165" name="TextBox 164"/>
          <p:cNvSpPr txBox="1"/>
          <p:nvPr/>
        </p:nvSpPr>
        <p:spPr>
          <a:xfrm>
            <a:off x="3203699" y="3512582"/>
            <a:ext cx="28148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 O</a:t>
            </a:r>
            <a:endParaRPr lang="en-US" sz="1400" b="0" dirty="0"/>
          </a:p>
        </p:txBody>
      </p:sp>
      <p:sp>
        <p:nvSpPr>
          <p:cNvPr id="160" name="TextBox 159"/>
          <p:cNvSpPr txBox="1"/>
          <p:nvPr/>
        </p:nvSpPr>
        <p:spPr>
          <a:xfrm>
            <a:off x="2690696" y="4250755"/>
            <a:ext cx="22217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D</a:t>
            </a:r>
            <a:endParaRPr lang="en-US" sz="1400" b="0" dirty="0"/>
          </a:p>
        </p:txBody>
      </p:sp>
      <p:sp>
        <p:nvSpPr>
          <p:cNvPr id="197" name="Rectangle 196"/>
          <p:cNvSpPr/>
          <p:nvPr/>
        </p:nvSpPr>
        <p:spPr bwMode="auto">
          <a:xfrm>
            <a:off x="3885380" y="3209335"/>
            <a:ext cx="185573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890518" y="3337803"/>
            <a:ext cx="259045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I</a:t>
            </a:r>
          </a:p>
          <a:p>
            <a:pPr algn="ctr"/>
            <a:r>
              <a:rPr lang="en-US" sz="1800" dirty="0" smtClean="0"/>
              <a:t>R</a:t>
            </a:r>
            <a:endParaRPr lang="en-US" sz="1800" dirty="0"/>
          </a:p>
        </p:txBody>
      </p:sp>
      <p:sp>
        <p:nvSpPr>
          <p:cNvPr id="3" name="Flowchart: Manual Operation 2"/>
          <p:cNvSpPr/>
          <p:nvPr/>
        </p:nvSpPr>
        <p:spPr bwMode="auto">
          <a:xfrm rot="16200000">
            <a:off x="4659690" y="3982413"/>
            <a:ext cx="432924" cy="182438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5" name="Straight Arrow Connector 204"/>
          <p:cNvCxnSpPr/>
          <p:nvPr/>
        </p:nvCxnSpPr>
        <p:spPr bwMode="auto">
          <a:xfrm>
            <a:off x="1420294" y="3387469"/>
            <a:ext cx="858123" cy="1085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7" name="Straight Arrow Connector 206"/>
          <p:cNvCxnSpPr/>
          <p:nvPr/>
        </p:nvCxnSpPr>
        <p:spPr bwMode="auto">
          <a:xfrm flipV="1">
            <a:off x="173738" y="3037255"/>
            <a:ext cx="247662" cy="6462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0" name="Straight Arrow Connector 249"/>
          <p:cNvCxnSpPr>
            <a:stCxn id="165" idx="3"/>
            <a:endCxn id="197" idx="1"/>
          </p:cNvCxnSpPr>
          <p:nvPr/>
        </p:nvCxnSpPr>
        <p:spPr bwMode="auto">
          <a:xfrm>
            <a:off x="3485186" y="3666471"/>
            <a:ext cx="400194" cy="6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5" name="Straight Arrow Connector 254"/>
          <p:cNvCxnSpPr/>
          <p:nvPr/>
        </p:nvCxnSpPr>
        <p:spPr bwMode="auto">
          <a:xfrm flipV="1">
            <a:off x="4067613" y="3660967"/>
            <a:ext cx="24737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3" name="Straight Arrow Connector 262"/>
          <p:cNvCxnSpPr>
            <a:endCxn id="83" idx="1"/>
          </p:cNvCxnSpPr>
          <p:nvPr/>
        </p:nvCxnSpPr>
        <p:spPr bwMode="auto">
          <a:xfrm flipV="1">
            <a:off x="4508442" y="3422433"/>
            <a:ext cx="1255255" cy="295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6" name="Straight Arrow Connector 265"/>
          <p:cNvCxnSpPr>
            <a:endCxn id="84" idx="1"/>
          </p:cNvCxnSpPr>
          <p:nvPr/>
        </p:nvCxnSpPr>
        <p:spPr bwMode="auto">
          <a:xfrm flipV="1">
            <a:off x="4498905" y="3757919"/>
            <a:ext cx="1264792" cy="2480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9" name="Straight Arrow Connector 268"/>
          <p:cNvCxnSpPr>
            <a:stCxn id="3" idx="2"/>
            <a:endCxn id="85" idx="1"/>
          </p:cNvCxnSpPr>
          <p:nvPr/>
        </p:nvCxnSpPr>
        <p:spPr bwMode="auto">
          <a:xfrm flipV="1">
            <a:off x="4967371" y="4072152"/>
            <a:ext cx="800217" cy="14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3" name="Straight Arrow Connector 272"/>
          <p:cNvCxnSpPr/>
          <p:nvPr/>
        </p:nvCxnSpPr>
        <p:spPr bwMode="auto">
          <a:xfrm>
            <a:off x="4501968" y="4156268"/>
            <a:ext cx="282965" cy="265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3" name="Elbow Connector 282"/>
          <p:cNvCxnSpPr/>
          <p:nvPr/>
        </p:nvCxnSpPr>
        <p:spPr bwMode="auto">
          <a:xfrm rot="16200000" flipH="1">
            <a:off x="4605716" y="3795311"/>
            <a:ext cx="216610" cy="141823"/>
          </a:xfrm>
          <a:prstGeom prst="bentConnector3">
            <a:avLst>
              <a:gd name="adj1" fmla="val 9490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292" name="Straight Arrow Connector 291"/>
          <p:cNvCxnSpPr>
            <a:endCxn id="82" idx="1"/>
          </p:cNvCxnSpPr>
          <p:nvPr/>
        </p:nvCxnSpPr>
        <p:spPr bwMode="auto">
          <a:xfrm>
            <a:off x="5589910" y="4504901"/>
            <a:ext cx="173787" cy="14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3" name="Trapezoid 302"/>
          <p:cNvSpPr/>
          <p:nvPr/>
        </p:nvSpPr>
        <p:spPr bwMode="auto">
          <a:xfrm rot="16200000" flipH="1">
            <a:off x="3621450" y="3619745"/>
            <a:ext cx="1595730" cy="174588"/>
          </a:xfrm>
          <a:prstGeom prst="trapezoid">
            <a:avLst>
              <a:gd name="adj" fmla="val 5608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6760923" y="2942769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6766616" y="2951098"/>
            <a:ext cx="259045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S</a:t>
            </a:r>
          </a:p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/>
              <a:t>1</a:t>
            </a:r>
            <a:endParaRPr lang="en-US" sz="1800" dirty="0" smtClean="0"/>
          </a:p>
        </p:txBody>
      </p:sp>
      <p:sp>
        <p:nvSpPr>
          <p:cNvPr id="309" name="Rectangle 308"/>
          <p:cNvSpPr/>
          <p:nvPr/>
        </p:nvSpPr>
        <p:spPr bwMode="auto">
          <a:xfrm>
            <a:off x="6758011" y="3923021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0" name="TextBox 309"/>
          <p:cNvSpPr txBox="1"/>
          <p:nvPr/>
        </p:nvSpPr>
        <p:spPr>
          <a:xfrm>
            <a:off x="6763704" y="3931350"/>
            <a:ext cx="259045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S</a:t>
            </a:r>
          </a:p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/>
              <a:t>2</a:t>
            </a:r>
          </a:p>
        </p:txBody>
      </p:sp>
      <p:sp>
        <p:nvSpPr>
          <p:cNvPr id="317" name="Flowchart: Manual Operation 316"/>
          <p:cNvSpPr/>
          <p:nvPr/>
        </p:nvSpPr>
        <p:spPr bwMode="auto">
          <a:xfrm rot="16200000">
            <a:off x="6817381" y="3034006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20" name="Straight Arrow Connector 319"/>
          <p:cNvCxnSpPr/>
          <p:nvPr/>
        </p:nvCxnSpPr>
        <p:spPr bwMode="auto">
          <a:xfrm flipV="1">
            <a:off x="6961272" y="3399968"/>
            <a:ext cx="247375" cy="1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2" name="Straight Arrow Connector 321"/>
          <p:cNvCxnSpPr/>
          <p:nvPr/>
        </p:nvCxnSpPr>
        <p:spPr bwMode="auto">
          <a:xfrm flipV="1">
            <a:off x="6553203" y="3431859"/>
            <a:ext cx="213412" cy="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4" name="Straight Arrow Connector 323"/>
          <p:cNvCxnSpPr/>
          <p:nvPr/>
        </p:nvCxnSpPr>
        <p:spPr bwMode="auto">
          <a:xfrm flipV="1">
            <a:off x="6547655" y="4411572"/>
            <a:ext cx="213412" cy="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6" name="Elbow Connector 325"/>
          <p:cNvCxnSpPr/>
          <p:nvPr/>
        </p:nvCxnSpPr>
        <p:spPr bwMode="auto">
          <a:xfrm rot="16200000" flipV="1">
            <a:off x="1058271" y="2844476"/>
            <a:ext cx="1091612" cy="5231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328" name="Elbow Connector 327"/>
          <p:cNvCxnSpPr/>
          <p:nvPr/>
        </p:nvCxnSpPr>
        <p:spPr bwMode="auto">
          <a:xfrm>
            <a:off x="1600248" y="2294935"/>
            <a:ext cx="5604277" cy="565673"/>
          </a:xfrm>
          <a:prstGeom prst="bentConnector3">
            <a:avLst>
              <a:gd name="adj1" fmla="val 9213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1" name="Flowchart: Manual Operation 330"/>
          <p:cNvSpPr/>
          <p:nvPr/>
        </p:nvSpPr>
        <p:spPr bwMode="auto">
          <a:xfrm rot="16200000">
            <a:off x="7400445" y="4526173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32" name="Straight Arrow Connector 331"/>
          <p:cNvCxnSpPr/>
          <p:nvPr/>
        </p:nvCxnSpPr>
        <p:spPr bwMode="auto">
          <a:xfrm>
            <a:off x="6942891" y="4411572"/>
            <a:ext cx="851313" cy="1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4" name="Straight Arrow Connector 333"/>
          <p:cNvCxnSpPr/>
          <p:nvPr/>
        </p:nvCxnSpPr>
        <p:spPr bwMode="auto">
          <a:xfrm>
            <a:off x="7300809" y="4558531"/>
            <a:ext cx="49339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6" name="Straight Arrow Connector 335"/>
          <p:cNvCxnSpPr/>
          <p:nvPr/>
        </p:nvCxnSpPr>
        <p:spPr bwMode="auto">
          <a:xfrm>
            <a:off x="7547506" y="4736946"/>
            <a:ext cx="246698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0" name="Straight Arrow Connector 339"/>
          <p:cNvCxnSpPr/>
          <p:nvPr/>
        </p:nvCxnSpPr>
        <p:spPr bwMode="auto">
          <a:xfrm>
            <a:off x="7547506" y="4913621"/>
            <a:ext cx="246698" cy="0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1" name="TextBox 340"/>
          <p:cNvSpPr txBox="1"/>
          <p:nvPr/>
        </p:nvSpPr>
        <p:spPr>
          <a:xfrm>
            <a:off x="7355787" y="4582188"/>
            <a:ext cx="191719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4</a:t>
            </a:r>
            <a:endParaRPr lang="en-US" sz="1400" b="0" dirty="0"/>
          </a:p>
        </p:txBody>
      </p:sp>
      <p:sp>
        <p:nvSpPr>
          <p:cNvPr id="343" name="TextBox 342"/>
          <p:cNvSpPr txBox="1"/>
          <p:nvPr/>
        </p:nvSpPr>
        <p:spPr>
          <a:xfrm rot="5400000">
            <a:off x="7297949" y="5252536"/>
            <a:ext cx="492443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&lt;&lt;2</a:t>
            </a:r>
            <a:endParaRPr lang="en-US" sz="1400" b="0" dirty="0"/>
          </a:p>
        </p:txBody>
      </p:sp>
      <p:sp>
        <p:nvSpPr>
          <p:cNvPr id="344" name="Rectangle 343"/>
          <p:cNvSpPr/>
          <p:nvPr/>
        </p:nvSpPr>
        <p:spPr bwMode="auto">
          <a:xfrm rot="5400000">
            <a:off x="7333555" y="5257204"/>
            <a:ext cx="448942" cy="3191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50" name="Straight Arrow Connector 349"/>
          <p:cNvCxnSpPr/>
          <p:nvPr/>
        </p:nvCxnSpPr>
        <p:spPr bwMode="auto">
          <a:xfrm flipH="1" flipV="1">
            <a:off x="7544171" y="4913621"/>
            <a:ext cx="6672" cy="271416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55" name="Elbow Connector 354"/>
          <p:cNvCxnSpPr>
            <a:stCxn id="343" idx="3"/>
            <a:endCxn id="376" idx="3"/>
          </p:cNvCxnSpPr>
          <p:nvPr/>
        </p:nvCxnSpPr>
        <p:spPr bwMode="auto">
          <a:xfrm rot="5400000">
            <a:off x="6880141" y="5159013"/>
            <a:ext cx="170397" cy="1157663"/>
          </a:xfrm>
          <a:prstGeom prst="bentConnector2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57" name="Elbow Connector 356"/>
          <p:cNvCxnSpPr/>
          <p:nvPr/>
        </p:nvCxnSpPr>
        <p:spPr bwMode="auto">
          <a:xfrm rot="16200000" flipV="1">
            <a:off x="6680215" y="5191829"/>
            <a:ext cx="1258161" cy="4268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/>
          </a:ln>
          <a:effectLst/>
        </p:spPr>
      </p:cxnSp>
      <p:cxnSp>
        <p:nvCxnSpPr>
          <p:cNvPr id="363" name="Elbow Connector 362"/>
          <p:cNvCxnSpPr/>
          <p:nvPr/>
        </p:nvCxnSpPr>
        <p:spPr bwMode="auto">
          <a:xfrm rot="5400000">
            <a:off x="6702455" y="4804919"/>
            <a:ext cx="787252" cy="56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/>
          </a:ln>
          <a:effectLst/>
        </p:spPr>
      </p:cxnSp>
      <p:sp>
        <p:nvSpPr>
          <p:cNvPr id="376" name="TextBox 375"/>
          <p:cNvSpPr txBox="1"/>
          <p:nvPr/>
        </p:nvSpPr>
        <p:spPr>
          <a:xfrm>
            <a:off x="5961391" y="5669154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SX</a:t>
            </a:r>
            <a:endParaRPr lang="en-US" sz="1400" b="0" dirty="0"/>
          </a:p>
        </p:txBody>
      </p:sp>
      <p:sp>
        <p:nvSpPr>
          <p:cNvPr id="377" name="Rectangle 376"/>
          <p:cNvSpPr/>
          <p:nvPr/>
        </p:nvSpPr>
        <p:spPr bwMode="auto">
          <a:xfrm>
            <a:off x="5949478" y="5657805"/>
            <a:ext cx="448942" cy="3191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3" name="Rectangle 382"/>
          <p:cNvSpPr/>
          <p:nvPr/>
        </p:nvSpPr>
        <p:spPr bwMode="auto">
          <a:xfrm>
            <a:off x="5310753" y="4147939"/>
            <a:ext cx="267364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>
            <a:off x="5328910" y="4156268"/>
            <a:ext cx="310341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 smtClean="0"/>
              <a:t>W</a:t>
            </a:r>
          </a:p>
          <a:p>
            <a:pPr algn="ctr"/>
            <a:r>
              <a:rPr lang="en-US" sz="1800" dirty="0"/>
              <a:t>D</a:t>
            </a:r>
          </a:p>
        </p:txBody>
      </p:sp>
      <p:cxnSp>
        <p:nvCxnSpPr>
          <p:cNvPr id="397" name="Elbow Connector 396"/>
          <p:cNvCxnSpPr/>
          <p:nvPr/>
        </p:nvCxnSpPr>
        <p:spPr bwMode="auto">
          <a:xfrm rot="16200000" flipH="1">
            <a:off x="3840500" y="5020434"/>
            <a:ext cx="1470550" cy="134667"/>
          </a:xfrm>
          <a:prstGeom prst="bentConnector3">
            <a:avLst>
              <a:gd name="adj1" fmla="val -274"/>
            </a:avLst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00" name="Straight Connector 399"/>
          <p:cNvCxnSpPr>
            <a:endCxn id="376" idx="1"/>
          </p:cNvCxnSpPr>
          <p:nvPr/>
        </p:nvCxnSpPr>
        <p:spPr bwMode="auto">
          <a:xfrm>
            <a:off x="4643109" y="5819743"/>
            <a:ext cx="1318282" cy="33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4" name="Straight Arrow Connector 403"/>
          <p:cNvCxnSpPr/>
          <p:nvPr/>
        </p:nvCxnSpPr>
        <p:spPr bwMode="auto">
          <a:xfrm>
            <a:off x="7414222" y="3124200"/>
            <a:ext cx="814793" cy="7052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0" name="Elbow Connector 409"/>
          <p:cNvCxnSpPr>
            <a:stCxn id="331" idx="2"/>
          </p:cNvCxnSpPr>
          <p:nvPr/>
        </p:nvCxnSpPr>
        <p:spPr bwMode="auto">
          <a:xfrm flipV="1">
            <a:off x="7997286" y="3911807"/>
            <a:ext cx="220842" cy="715907"/>
          </a:xfrm>
          <a:prstGeom prst="bentConnector4">
            <a:avLst>
              <a:gd name="adj1" fmla="val 44362"/>
              <a:gd name="adj2" fmla="val 100603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4" name="Elbow Connector 413"/>
          <p:cNvCxnSpPr>
            <a:stCxn id="91" idx="2"/>
          </p:cNvCxnSpPr>
          <p:nvPr/>
        </p:nvCxnSpPr>
        <p:spPr bwMode="auto">
          <a:xfrm>
            <a:off x="8606296" y="3503532"/>
            <a:ext cx="221433" cy="2629289"/>
          </a:xfrm>
          <a:prstGeom prst="bentConnector4">
            <a:avLst>
              <a:gd name="adj1" fmla="val 103237"/>
              <a:gd name="adj2" fmla="val 5369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1" name="TextBox 420"/>
          <p:cNvSpPr txBox="1"/>
          <p:nvPr/>
        </p:nvSpPr>
        <p:spPr>
          <a:xfrm rot="16200000">
            <a:off x="8369000" y="3719893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err="1" smtClean="0">
                <a:latin typeface="+mj-lt"/>
                <a:cs typeface="Courier New" panose="02070309020205020404" pitchFamily="49" charset="0"/>
              </a:rPr>
              <a:t>ALUout</a:t>
            </a:r>
            <a:endParaRPr lang="en-US" sz="1200" b="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5" name="TextBox 424"/>
          <p:cNvSpPr txBox="1"/>
          <p:nvPr/>
        </p:nvSpPr>
        <p:spPr>
          <a:xfrm>
            <a:off x="4876800" y="5564039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IR[IM]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6" name="TextBox 425"/>
          <p:cNvSpPr txBox="1"/>
          <p:nvPr/>
        </p:nvSpPr>
        <p:spPr>
          <a:xfrm>
            <a:off x="4020542" y="5564039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IR[XI]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7" name="TextBox 426"/>
          <p:cNvSpPr txBox="1"/>
          <p:nvPr/>
        </p:nvSpPr>
        <p:spPr>
          <a:xfrm>
            <a:off x="4443849" y="3163323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IR[s]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8" name="TextBox 427"/>
          <p:cNvSpPr txBox="1"/>
          <p:nvPr/>
        </p:nvSpPr>
        <p:spPr>
          <a:xfrm>
            <a:off x="4432740" y="3505192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IR[t]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9" name="TextBox 428"/>
          <p:cNvSpPr txBox="1"/>
          <p:nvPr/>
        </p:nvSpPr>
        <p:spPr>
          <a:xfrm>
            <a:off x="4323694" y="3927597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IR[d]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45" name="TextBox 444"/>
          <p:cNvSpPr txBox="1"/>
          <p:nvPr/>
        </p:nvSpPr>
        <p:spPr>
          <a:xfrm>
            <a:off x="4803832" y="3899525"/>
            <a:ext cx="220573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0" dirty="0" smtClean="0"/>
              <a:t>M</a:t>
            </a:r>
          </a:p>
          <a:p>
            <a:pPr algn="ctr">
              <a:lnSpc>
                <a:spcPts val="1200"/>
              </a:lnSpc>
            </a:pPr>
            <a:r>
              <a:rPr lang="en-US" sz="1200" b="0" dirty="0" smtClean="0"/>
              <a:t>3</a:t>
            </a:r>
            <a:endParaRPr lang="en-US" sz="1200" b="0" dirty="0"/>
          </a:p>
        </p:txBody>
      </p:sp>
      <p:sp>
        <p:nvSpPr>
          <p:cNvPr id="447" name="TextBox 446"/>
          <p:cNvSpPr txBox="1"/>
          <p:nvPr/>
        </p:nvSpPr>
        <p:spPr>
          <a:xfrm>
            <a:off x="7238162" y="2901876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5</a:t>
            </a:r>
            <a:endParaRPr lang="en-US" sz="1200" b="0" dirty="0"/>
          </a:p>
        </p:txBody>
      </p:sp>
      <p:sp>
        <p:nvSpPr>
          <p:cNvPr id="448" name="TextBox 447"/>
          <p:cNvSpPr txBox="1"/>
          <p:nvPr/>
        </p:nvSpPr>
        <p:spPr>
          <a:xfrm>
            <a:off x="7819597" y="4413698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6</a:t>
            </a:r>
            <a:endParaRPr lang="en-US" sz="1200" b="0" dirty="0"/>
          </a:p>
        </p:txBody>
      </p:sp>
      <p:sp>
        <p:nvSpPr>
          <p:cNvPr id="116" name="TextBox 115"/>
          <p:cNvSpPr txBox="1"/>
          <p:nvPr/>
        </p:nvSpPr>
        <p:spPr>
          <a:xfrm>
            <a:off x="1242299" y="3087469"/>
            <a:ext cx="259045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P</a:t>
            </a:r>
          </a:p>
          <a:p>
            <a:pPr algn="ctr"/>
            <a:r>
              <a:rPr lang="en-US" sz="1800" dirty="0" smtClean="0"/>
              <a:t>C</a:t>
            </a:r>
            <a:endParaRPr lang="en-US" sz="1800" dirty="0"/>
          </a:p>
        </p:txBody>
      </p:sp>
      <p:cxnSp>
        <p:nvCxnSpPr>
          <p:cNvPr id="150" name="Straight Arrow Connector 149"/>
          <p:cNvCxnSpPr>
            <a:stCxn id="155" idx="2"/>
          </p:cNvCxnSpPr>
          <p:nvPr/>
        </p:nvCxnSpPr>
        <p:spPr bwMode="auto">
          <a:xfrm>
            <a:off x="2483992" y="3660968"/>
            <a:ext cx="204480" cy="550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1" name="Straight Arrow Connector 150"/>
          <p:cNvCxnSpPr/>
          <p:nvPr/>
        </p:nvCxnSpPr>
        <p:spPr bwMode="auto">
          <a:xfrm>
            <a:off x="1971252" y="3984134"/>
            <a:ext cx="30965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3" name="Rectangle 152"/>
          <p:cNvSpPr/>
          <p:nvPr/>
        </p:nvSpPr>
        <p:spPr bwMode="auto">
          <a:xfrm>
            <a:off x="1878465" y="3529605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1871334" y="3537934"/>
            <a:ext cx="284693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M</a:t>
            </a:r>
          </a:p>
          <a:p>
            <a:pPr algn="ctr"/>
            <a:r>
              <a:rPr lang="en-US" sz="1800" dirty="0" smtClean="0"/>
              <a:t>A</a:t>
            </a:r>
          </a:p>
          <a:p>
            <a:pPr algn="ctr"/>
            <a:r>
              <a:rPr lang="en-US" sz="1800" dirty="0"/>
              <a:t>D</a:t>
            </a:r>
          </a:p>
        </p:txBody>
      </p:sp>
      <p:sp>
        <p:nvSpPr>
          <p:cNvPr id="155" name="Flowchart: Manual Operation 154"/>
          <p:cNvSpPr/>
          <p:nvPr/>
        </p:nvSpPr>
        <p:spPr bwMode="auto">
          <a:xfrm rot="16200000">
            <a:off x="1887151" y="3559427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6" name="Elbow Connector 155"/>
          <p:cNvCxnSpPr>
            <a:endCxn id="154" idx="1"/>
          </p:cNvCxnSpPr>
          <p:nvPr/>
        </p:nvCxnSpPr>
        <p:spPr bwMode="auto">
          <a:xfrm rot="5400000" flipH="1" flipV="1">
            <a:off x="734061" y="4995549"/>
            <a:ext cx="2133222" cy="141323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157" name="Flowchart: Manual Operation 156"/>
          <p:cNvSpPr/>
          <p:nvPr/>
        </p:nvSpPr>
        <p:spPr bwMode="auto">
          <a:xfrm rot="16200000">
            <a:off x="4867920" y="4758340"/>
            <a:ext cx="432924" cy="182438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8" name="Elbow Connector 157"/>
          <p:cNvCxnSpPr/>
          <p:nvPr/>
        </p:nvCxnSpPr>
        <p:spPr bwMode="auto">
          <a:xfrm>
            <a:off x="3657642" y="3666470"/>
            <a:ext cx="1320745" cy="1057816"/>
          </a:xfrm>
          <a:prstGeom prst="bentConnector3">
            <a:avLst>
              <a:gd name="adj1" fmla="val -8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159" name="Elbow Connector 158"/>
          <p:cNvCxnSpPr/>
          <p:nvPr/>
        </p:nvCxnSpPr>
        <p:spPr bwMode="auto">
          <a:xfrm>
            <a:off x="1600248" y="2294935"/>
            <a:ext cx="5604277" cy="565673"/>
          </a:xfrm>
          <a:prstGeom prst="bentConnector3">
            <a:avLst>
              <a:gd name="adj1" fmla="val 92135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6" name="Elbow Connector 165"/>
          <p:cNvCxnSpPr/>
          <p:nvPr/>
        </p:nvCxnSpPr>
        <p:spPr bwMode="auto">
          <a:xfrm rot="10800000">
            <a:off x="2690697" y="4404644"/>
            <a:ext cx="4413383" cy="794180"/>
          </a:xfrm>
          <a:prstGeom prst="bentConnector3">
            <a:avLst>
              <a:gd name="adj1" fmla="val 10518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7" name="Straight Arrow Connector 166"/>
          <p:cNvCxnSpPr>
            <a:stCxn id="157" idx="2"/>
          </p:cNvCxnSpPr>
          <p:nvPr/>
        </p:nvCxnSpPr>
        <p:spPr bwMode="auto">
          <a:xfrm>
            <a:off x="5175601" y="4849559"/>
            <a:ext cx="158871" cy="14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8" name="Elbow Connector 167"/>
          <p:cNvCxnSpPr/>
          <p:nvPr/>
        </p:nvCxnSpPr>
        <p:spPr bwMode="auto">
          <a:xfrm rot="5400000" flipH="1" flipV="1">
            <a:off x="4314687" y="5469213"/>
            <a:ext cx="1173196" cy="154020"/>
          </a:xfrm>
          <a:prstGeom prst="bentConnector3">
            <a:avLst>
              <a:gd name="adj1" fmla="val 10053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169" name="TextBox 168"/>
          <p:cNvSpPr txBox="1"/>
          <p:nvPr/>
        </p:nvSpPr>
        <p:spPr>
          <a:xfrm>
            <a:off x="2310384" y="3418082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2</a:t>
            </a:r>
            <a:endParaRPr lang="en-US" sz="1200" b="0" dirty="0"/>
          </a:p>
        </p:txBody>
      </p:sp>
      <p:sp>
        <p:nvSpPr>
          <p:cNvPr id="170" name="TextBox 169"/>
          <p:cNvSpPr txBox="1"/>
          <p:nvPr/>
        </p:nvSpPr>
        <p:spPr>
          <a:xfrm>
            <a:off x="5014724" y="4671437"/>
            <a:ext cx="220573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0" dirty="0" smtClean="0"/>
              <a:t>M</a:t>
            </a:r>
          </a:p>
          <a:p>
            <a:pPr algn="ctr">
              <a:lnSpc>
                <a:spcPts val="1200"/>
              </a:lnSpc>
            </a:pPr>
            <a:r>
              <a:rPr lang="en-US" sz="1200" b="0" dirty="0" smtClean="0"/>
              <a:t>4</a:t>
            </a:r>
            <a:endParaRPr lang="en-US" sz="1200" b="0" dirty="0"/>
          </a:p>
        </p:txBody>
      </p:sp>
      <p:sp>
        <p:nvSpPr>
          <p:cNvPr id="127" name="Rectangle 126"/>
          <p:cNvSpPr/>
          <p:nvPr/>
        </p:nvSpPr>
        <p:spPr bwMode="auto">
          <a:xfrm>
            <a:off x="432553" y="2571097"/>
            <a:ext cx="185573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41659" y="2562162"/>
            <a:ext cx="259045" cy="923330"/>
          </a:xfrm>
          <a:prstGeom prst="rect">
            <a:avLst/>
          </a:prstGeom>
          <a:noFill/>
          <a:ln>
            <a:noFill/>
          </a:ln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B</a:t>
            </a:r>
          </a:p>
          <a:p>
            <a:pPr algn="ctr"/>
            <a:r>
              <a:rPr lang="en-US" sz="1800" dirty="0" smtClean="0"/>
              <a:t>P</a:t>
            </a:r>
          </a:p>
          <a:p>
            <a:pPr algn="ctr"/>
            <a:r>
              <a:rPr lang="en-US" sz="1800" dirty="0"/>
              <a:t>C</a:t>
            </a:r>
          </a:p>
        </p:txBody>
      </p:sp>
      <p:cxnSp>
        <p:nvCxnSpPr>
          <p:cNvPr id="129" name="Straight Arrow Connector 128"/>
          <p:cNvCxnSpPr/>
          <p:nvPr/>
        </p:nvCxnSpPr>
        <p:spPr bwMode="auto">
          <a:xfrm flipV="1">
            <a:off x="1032264" y="3390212"/>
            <a:ext cx="201968" cy="4088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0" name="Straight Arrow Connector 129"/>
          <p:cNvCxnSpPr/>
          <p:nvPr/>
        </p:nvCxnSpPr>
        <p:spPr bwMode="auto">
          <a:xfrm flipV="1">
            <a:off x="614859" y="3043366"/>
            <a:ext cx="204481" cy="702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1" name="Straight Arrow Connector 130"/>
          <p:cNvCxnSpPr/>
          <p:nvPr/>
        </p:nvCxnSpPr>
        <p:spPr bwMode="auto">
          <a:xfrm flipV="1">
            <a:off x="245620" y="3585400"/>
            <a:ext cx="575342" cy="70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132" name="TextBox 131"/>
          <p:cNvSpPr txBox="1"/>
          <p:nvPr/>
        </p:nvSpPr>
        <p:spPr>
          <a:xfrm>
            <a:off x="428680" y="262154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853013" y="3094096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1</a:t>
            </a:r>
            <a:endParaRPr lang="en-US" sz="1200" b="0" dirty="0"/>
          </a:p>
        </p:txBody>
      </p:sp>
      <p:sp>
        <p:nvSpPr>
          <p:cNvPr id="141" name="Flowchart: Manual Operation 140"/>
          <p:cNvSpPr/>
          <p:nvPr/>
        </p:nvSpPr>
        <p:spPr bwMode="auto">
          <a:xfrm rot="16200000">
            <a:off x="424726" y="3193456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3" name="Straight Arrow Connector 102"/>
          <p:cNvCxnSpPr/>
          <p:nvPr/>
        </p:nvCxnSpPr>
        <p:spPr bwMode="auto">
          <a:xfrm>
            <a:off x="1420294" y="3387469"/>
            <a:ext cx="858123" cy="1085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4" name="Straight Arrow Connector 103"/>
          <p:cNvCxnSpPr/>
          <p:nvPr/>
        </p:nvCxnSpPr>
        <p:spPr bwMode="auto">
          <a:xfrm>
            <a:off x="3485186" y="3666471"/>
            <a:ext cx="400194" cy="6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5" name="Elbow Connector 104"/>
          <p:cNvCxnSpPr/>
          <p:nvPr/>
        </p:nvCxnSpPr>
        <p:spPr bwMode="auto">
          <a:xfrm rot="16200000" flipV="1">
            <a:off x="1058271" y="2844476"/>
            <a:ext cx="1091612" cy="5231"/>
          </a:xfrm>
          <a:prstGeom prst="bentConnector3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106" name="Straight Arrow Connector 105"/>
          <p:cNvCxnSpPr/>
          <p:nvPr/>
        </p:nvCxnSpPr>
        <p:spPr bwMode="auto">
          <a:xfrm>
            <a:off x="7403334" y="3068649"/>
            <a:ext cx="814793" cy="705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7" name="Elbow Connector 106"/>
          <p:cNvCxnSpPr/>
          <p:nvPr/>
        </p:nvCxnSpPr>
        <p:spPr bwMode="auto">
          <a:xfrm>
            <a:off x="8606296" y="3503532"/>
            <a:ext cx="221433" cy="2629289"/>
          </a:xfrm>
          <a:prstGeom prst="bentConnector4">
            <a:avLst>
              <a:gd name="adj1" fmla="val 103237"/>
              <a:gd name="adj2" fmla="val 53691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Elbow Connector 107"/>
          <p:cNvCxnSpPr/>
          <p:nvPr/>
        </p:nvCxnSpPr>
        <p:spPr bwMode="auto">
          <a:xfrm rot="10800000">
            <a:off x="237013" y="3576209"/>
            <a:ext cx="8602188" cy="2556616"/>
          </a:xfrm>
          <a:prstGeom prst="bentConnector3">
            <a:avLst>
              <a:gd name="adj1" fmla="val 100096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9" name="Straight Arrow Connector 108"/>
          <p:cNvCxnSpPr/>
          <p:nvPr/>
        </p:nvCxnSpPr>
        <p:spPr bwMode="auto">
          <a:xfrm>
            <a:off x="2483992" y="3660968"/>
            <a:ext cx="204480" cy="550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0" name="Elbow Connector 109"/>
          <p:cNvCxnSpPr/>
          <p:nvPr/>
        </p:nvCxnSpPr>
        <p:spPr bwMode="auto">
          <a:xfrm rot="16200000" flipH="1">
            <a:off x="1075946" y="2749621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1" name="TextBox 110"/>
          <p:cNvSpPr txBox="1"/>
          <p:nvPr/>
        </p:nvSpPr>
        <p:spPr>
          <a:xfrm>
            <a:off x="914526" y="2004539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PC</a:t>
            </a:r>
            <a:r>
              <a:rPr lang="en-US" sz="14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12" name="Elbow Connector 111"/>
          <p:cNvCxnSpPr/>
          <p:nvPr/>
        </p:nvCxnSpPr>
        <p:spPr bwMode="auto">
          <a:xfrm rot="16200000" flipH="1">
            <a:off x="3759139" y="2977678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3" name="TextBox 112"/>
          <p:cNvSpPr txBox="1"/>
          <p:nvPr/>
        </p:nvSpPr>
        <p:spPr>
          <a:xfrm>
            <a:off x="3597719" y="2437060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IR</a:t>
            </a:r>
            <a:r>
              <a:rPr lang="en-US" sz="14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14" name="Elbow Connector 113"/>
          <p:cNvCxnSpPr/>
          <p:nvPr/>
        </p:nvCxnSpPr>
        <p:spPr bwMode="auto">
          <a:xfrm rot="16200000" flipH="1">
            <a:off x="8219286" y="2823789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5" name="TextBox 114"/>
          <p:cNvSpPr txBox="1"/>
          <p:nvPr/>
        </p:nvSpPr>
        <p:spPr>
          <a:xfrm>
            <a:off x="7839901" y="2146268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ALUop</a:t>
            </a:r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=ADD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17" name="Elbow Connector 116"/>
          <p:cNvCxnSpPr/>
          <p:nvPr/>
        </p:nvCxnSpPr>
        <p:spPr bwMode="auto">
          <a:xfrm rot="16200000" flipH="1">
            <a:off x="7075372" y="2529325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8" name="TextBox 117"/>
          <p:cNvSpPr txBox="1"/>
          <p:nvPr/>
        </p:nvSpPr>
        <p:spPr>
          <a:xfrm>
            <a:off x="7001716" y="1889737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M5=0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553632" y="3124200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M6=2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21" name="Elbow Connector 120"/>
          <p:cNvCxnSpPr/>
          <p:nvPr/>
        </p:nvCxnSpPr>
        <p:spPr bwMode="auto">
          <a:xfrm rot="16200000" flipH="1">
            <a:off x="7629146" y="4004485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2" name="Elbow Connector 121"/>
          <p:cNvCxnSpPr/>
          <p:nvPr/>
        </p:nvCxnSpPr>
        <p:spPr bwMode="auto">
          <a:xfrm rot="16200000" flipH="1">
            <a:off x="2139975" y="3043243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3" name="TextBox 122"/>
          <p:cNvSpPr txBox="1"/>
          <p:nvPr/>
        </p:nvSpPr>
        <p:spPr>
          <a:xfrm>
            <a:off x="2089123" y="2344386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M2=0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26" name="Elbow Connector 125"/>
          <p:cNvCxnSpPr/>
          <p:nvPr/>
        </p:nvCxnSpPr>
        <p:spPr bwMode="auto">
          <a:xfrm rot="16200000" flipH="1">
            <a:off x="436169" y="2406123"/>
            <a:ext cx="887226" cy="1724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5" name="Straight Arrow Connector 134"/>
          <p:cNvCxnSpPr/>
          <p:nvPr/>
        </p:nvCxnSpPr>
        <p:spPr bwMode="auto">
          <a:xfrm flipV="1">
            <a:off x="4067613" y="3660967"/>
            <a:ext cx="247375" cy="1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6" name="Straight Arrow Connector 135"/>
          <p:cNvCxnSpPr/>
          <p:nvPr/>
        </p:nvCxnSpPr>
        <p:spPr bwMode="auto">
          <a:xfrm flipV="1">
            <a:off x="4508442" y="3422433"/>
            <a:ext cx="1255255" cy="2958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7" name="Straight Arrow Connector 136"/>
          <p:cNvCxnSpPr/>
          <p:nvPr/>
        </p:nvCxnSpPr>
        <p:spPr bwMode="auto">
          <a:xfrm flipV="1">
            <a:off x="6553203" y="3431859"/>
            <a:ext cx="213412" cy="2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8" name="Straight Arrow Connector 137"/>
          <p:cNvCxnSpPr/>
          <p:nvPr/>
        </p:nvCxnSpPr>
        <p:spPr bwMode="auto">
          <a:xfrm flipV="1">
            <a:off x="6547655" y="4411572"/>
            <a:ext cx="213412" cy="2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9" name="Elbow Connector 138"/>
          <p:cNvCxnSpPr>
            <a:stCxn id="140" idx="2"/>
          </p:cNvCxnSpPr>
          <p:nvPr/>
        </p:nvCxnSpPr>
        <p:spPr bwMode="auto">
          <a:xfrm rot="5400000">
            <a:off x="6348713" y="2417461"/>
            <a:ext cx="1019493" cy="348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0" name="TextBox 139"/>
          <p:cNvSpPr txBox="1"/>
          <p:nvPr/>
        </p:nvSpPr>
        <p:spPr>
          <a:xfrm>
            <a:off x="6429634" y="1601680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C000"/>
                </a:solidFill>
                <a:latin typeface="+mj-lt"/>
                <a:cs typeface="Courier New" panose="02070309020205020404" pitchFamily="49" charset="0"/>
              </a:rPr>
              <a:t>SR1</a:t>
            </a:r>
            <a:r>
              <a:rPr lang="en-US" sz="1400" b="0" baseline="-25000" dirty="0" smtClean="0">
                <a:solidFill>
                  <a:srgbClr val="FFC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400" b="0" baseline="-25000" dirty="0">
              <a:solidFill>
                <a:srgbClr val="FFC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6418689" y="6267821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C000"/>
                </a:solidFill>
                <a:latin typeface="+mj-lt"/>
                <a:cs typeface="Courier New" panose="02070309020205020404" pitchFamily="49" charset="0"/>
              </a:rPr>
              <a:t>SR2</a:t>
            </a:r>
            <a:r>
              <a:rPr lang="en-US" sz="1400" b="0" baseline="-25000" dirty="0" smtClean="0">
                <a:solidFill>
                  <a:srgbClr val="FFC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400" b="0" baseline="-25000" dirty="0">
              <a:solidFill>
                <a:srgbClr val="FFC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43" name="Elbow Connector 142"/>
          <p:cNvCxnSpPr>
            <a:stCxn id="142" idx="0"/>
          </p:cNvCxnSpPr>
          <p:nvPr/>
        </p:nvCxnSpPr>
        <p:spPr bwMode="auto">
          <a:xfrm rot="5400000" flipH="1" flipV="1">
            <a:off x="6134827" y="5551850"/>
            <a:ext cx="1430400" cy="1542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4" name="Elbow Connector 143"/>
          <p:cNvCxnSpPr/>
          <p:nvPr/>
        </p:nvCxnSpPr>
        <p:spPr bwMode="auto">
          <a:xfrm rot="16200000" flipH="1">
            <a:off x="7683240" y="4001333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5" name="TextBox 144"/>
          <p:cNvSpPr txBox="1"/>
          <p:nvPr/>
        </p:nvSpPr>
        <p:spPr>
          <a:xfrm>
            <a:off x="7560319" y="3325967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C000"/>
                </a:solidFill>
                <a:latin typeface="+mj-lt"/>
                <a:cs typeface="Courier New" panose="02070309020205020404" pitchFamily="49" charset="0"/>
              </a:rPr>
              <a:t>M6=3</a:t>
            </a:r>
            <a:endParaRPr lang="en-US" sz="1400" b="0" baseline="-25000" dirty="0">
              <a:solidFill>
                <a:srgbClr val="FFC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46" name="Elbow Connector 145"/>
          <p:cNvCxnSpPr/>
          <p:nvPr/>
        </p:nvCxnSpPr>
        <p:spPr bwMode="auto">
          <a:xfrm flipV="1">
            <a:off x="8002560" y="3962693"/>
            <a:ext cx="217588" cy="733162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8" name="Elbow Connector 147"/>
          <p:cNvCxnSpPr/>
          <p:nvPr/>
        </p:nvCxnSpPr>
        <p:spPr bwMode="auto">
          <a:xfrm rot="16200000" flipH="1">
            <a:off x="7368262" y="4675891"/>
            <a:ext cx="2782403" cy="291805"/>
          </a:xfrm>
          <a:prstGeom prst="bentConnector3">
            <a:avLst>
              <a:gd name="adj1" fmla="val 355"/>
            </a:avLst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Elbow Connector 148"/>
          <p:cNvCxnSpPr/>
          <p:nvPr/>
        </p:nvCxnSpPr>
        <p:spPr bwMode="auto">
          <a:xfrm rot="10800000" flipV="1">
            <a:off x="152400" y="6212993"/>
            <a:ext cx="8752968" cy="2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Elbow Connector 9"/>
          <p:cNvCxnSpPr/>
          <p:nvPr/>
        </p:nvCxnSpPr>
        <p:spPr bwMode="auto">
          <a:xfrm rot="5400000" flipH="1" flipV="1">
            <a:off x="-1416816" y="4622444"/>
            <a:ext cx="3175742" cy="5365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71" name="TextBox 170"/>
          <p:cNvSpPr txBox="1"/>
          <p:nvPr/>
        </p:nvSpPr>
        <p:spPr>
          <a:xfrm>
            <a:off x="7557106" y="3522711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B050"/>
                </a:solidFill>
                <a:latin typeface="+mj-lt"/>
                <a:cs typeface="Courier New" panose="02070309020205020404" pitchFamily="49" charset="0"/>
              </a:rPr>
              <a:t>M6=1</a:t>
            </a:r>
            <a:endParaRPr lang="en-US" sz="1400" b="0" baseline="-25000" dirty="0">
              <a:solidFill>
                <a:srgbClr val="00B05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72" name="Elbow Connector 171"/>
          <p:cNvCxnSpPr/>
          <p:nvPr/>
        </p:nvCxnSpPr>
        <p:spPr bwMode="auto">
          <a:xfrm rot="16200000" flipH="1">
            <a:off x="7744295" y="4004485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3" name="TextBox 172"/>
          <p:cNvSpPr txBox="1"/>
          <p:nvPr/>
        </p:nvSpPr>
        <p:spPr>
          <a:xfrm>
            <a:off x="7010201" y="2054423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B050"/>
                </a:solidFill>
                <a:latin typeface="+mj-lt"/>
                <a:cs typeface="Courier New" panose="02070309020205020404" pitchFamily="49" charset="0"/>
              </a:rPr>
              <a:t>M5=1</a:t>
            </a:r>
            <a:endParaRPr lang="en-US" sz="1400" b="0" baseline="-25000" dirty="0">
              <a:solidFill>
                <a:srgbClr val="00B05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74" name="Elbow Connector 173"/>
          <p:cNvCxnSpPr/>
          <p:nvPr/>
        </p:nvCxnSpPr>
        <p:spPr bwMode="auto">
          <a:xfrm rot="16200000" flipH="1">
            <a:off x="7141740" y="2535575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5" name="Elbow Connector 174"/>
          <p:cNvCxnSpPr/>
          <p:nvPr/>
        </p:nvCxnSpPr>
        <p:spPr bwMode="auto">
          <a:xfrm rot="16200000" flipH="1">
            <a:off x="8275162" y="2823847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6" name="TextBox 175"/>
          <p:cNvSpPr txBox="1"/>
          <p:nvPr/>
        </p:nvSpPr>
        <p:spPr>
          <a:xfrm>
            <a:off x="7848600" y="2337910"/>
            <a:ext cx="1207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 smtClean="0">
                <a:solidFill>
                  <a:srgbClr val="00B050"/>
                </a:solidFill>
                <a:latin typeface="+mj-lt"/>
                <a:cs typeface="Courier New" panose="02070309020205020404" pitchFamily="49" charset="0"/>
              </a:rPr>
              <a:t>ALUop</a:t>
            </a:r>
            <a:r>
              <a:rPr lang="en-US" sz="1400" b="0" dirty="0" smtClean="0">
                <a:solidFill>
                  <a:srgbClr val="00B050"/>
                </a:solidFill>
                <a:latin typeface="+mj-lt"/>
                <a:cs typeface="Courier New" panose="02070309020205020404" pitchFamily="49" charset="0"/>
              </a:rPr>
              <a:t>=SUB</a:t>
            </a:r>
            <a:endParaRPr lang="en-US" sz="1400" b="0" baseline="-25000" dirty="0">
              <a:solidFill>
                <a:srgbClr val="00B05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77" name="Elbow Connector 176"/>
          <p:cNvCxnSpPr/>
          <p:nvPr/>
        </p:nvCxnSpPr>
        <p:spPr bwMode="auto">
          <a:xfrm rot="16200000" flipH="1">
            <a:off x="499312" y="2402616"/>
            <a:ext cx="887226" cy="1724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8" name="TextBox 177"/>
          <p:cNvSpPr txBox="1"/>
          <p:nvPr/>
        </p:nvSpPr>
        <p:spPr>
          <a:xfrm>
            <a:off x="560562" y="1489257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M1=1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560561" y="1699833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B0F0"/>
                </a:solidFill>
                <a:latin typeface="+mj-lt"/>
                <a:cs typeface="Courier New" panose="02070309020205020404" pitchFamily="49" charset="0"/>
              </a:rPr>
              <a:t>M1=0</a:t>
            </a:r>
            <a:endParaRPr lang="en-US" sz="1400" b="0" baseline="-25000" dirty="0">
              <a:solidFill>
                <a:srgbClr val="00B0F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2339814" y="1105615"/>
            <a:ext cx="4418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FETCH   </a:t>
            </a:r>
            <a:r>
              <a:rPr lang="en-US" sz="1600" dirty="0" smtClean="0">
                <a:solidFill>
                  <a:srgbClr val="FFC000"/>
                </a:solidFill>
              </a:rPr>
              <a:t>DECODE</a:t>
            </a:r>
            <a:r>
              <a:rPr lang="en-US" sz="1600" dirty="0" smtClean="0">
                <a:solidFill>
                  <a:srgbClr val="FF0000"/>
                </a:solidFill>
              </a:rPr>
              <a:t>   </a:t>
            </a:r>
            <a:r>
              <a:rPr lang="en-US" sz="1600" dirty="0" smtClean="0">
                <a:solidFill>
                  <a:srgbClr val="00B050"/>
                </a:solidFill>
              </a:rPr>
              <a:t>EXECUTE1</a:t>
            </a:r>
            <a:r>
              <a:rPr lang="en-US" sz="1600" dirty="0" smtClean="0">
                <a:solidFill>
                  <a:srgbClr val="FF0000"/>
                </a:solidFill>
              </a:rPr>
              <a:t>   </a:t>
            </a:r>
            <a:r>
              <a:rPr lang="en-US" sz="1600" dirty="0" smtClean="0">
                <a:solidFill>
                  <a:srgbClr val="00B0F0"/>
                </a:solidFill>
              </a:rPr>
              <a:t>EXECUTE2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181" name="Elbow Connector 180"/>
          <p:cNvCxnSpPr>
            <a:endCxn id="127" idx="0"/>
          </p:cNvCxnSpPr>
          <p:nvPr/>
        </p:nvCxnSpPr>
        <p:spPr bwMode="auto">
          <a:xfrm rot="5400000">
            <a:off x="28035" y="2063853"/>
            <a:ext cx="1004550" cy="9939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2" name="TextBox 181"/>
          <p:cNvSpPr txBox="1"/>
          <p:nvPr/>
        </p:nvSpPr>
        <p:spPr>
          <a:xfrm>
            <a:off x="68596" y="1220924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C000"/>
                </a:solidFill>
                <a:latin typeface="+mj-lt"/>
                <a:cs typeface="Courier New" panose="02070309020205020404" pitchFamily="49" charset="0"/>
              </a:rPr>
              <a:t>BPC</a:t>
            </a:r>
            <a:r>
              <a:rPr lang="en-US" sz="1400" b="0" baseline="-25000" dirty="0" smtClean="0">
                <a:solidFill>
                  <a:srgbClr val="FFC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400" b="0" baseline="-25000" dirty="0">
              <a:solidFill>
                <a:srgbClr val="FFC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83" name="Elbow Connector 182"/>
          <p:cNvCxnSpPr/>
          <p:nvPr/>
        </p:nvCxnSpPr>
        <p:spPr bwMode="auto">
          <a:xfrm rot="5400000">
            <a:off x="1147887" y="2751855"/>
            <a:ext cx="451064" cy="635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4" name="TextBox 183"/>
          <p:cNvSpPr txBox="1"/>
          <p:nvPr/>
        </p:nvSpPr>
        <p:spPr>
          <a:xfrm>
            <a:off x="920181" y="2207193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B0F0"/>
                </a:solidFill>
                <a:latin typeface="+mj-lt"/>
                <a:cs typeface="Courier New" panose="02070309020205020404" pitchFamily="49" charset="0"/>
              </a:rPr>
              <a:t>PC</a:t>
            </a:r>
            <a:r>
              <a:rPr lang="en-US" sz="1400" b="0" baseline="-25000" dirty="0" smtClean="0">
                <a:solidFill>
                  <a:srgbClr val="00B0F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400" b="0" baseline="-25000" dirty="0">
              <a:solidFill>
                <a:srgbClr val="00B0F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85" name="Elbow Connector 184"/>
          <p:cNvCxnSpPr/>
          <p:nvPr/>
        </p:nvCxnSpPr>
        <p:spPr bwMode="auto">
          <a:xfrm rot="16200000" flipH="1">
            <a:off x="2854872" y="2316119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6" name="TextBox 185"/>
          <p:cNvSpPr txBox="1"/>
          <p:nvPr/>
        </p:nvSpPr>
        <p:spPr>
          <a:xfrm>
            <a:off x="2598342" y="1775417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MEM</a:t>
            </a:r>
            <a:r>
              <a:rPr lang="en-US" sz="14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READ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595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295946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Adding 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2600" dirty="0" smtClean="0"/>
              <a:t> support</a:t>
            </a:r>
            <a:endParaRPr lang="en-US" sz="26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244822" y="1462976"/>
            <a:ext cx="2629988" cy="72324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10334" y="1516823"/>
            <a:ext cx="1460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IR </a:t>
            </a:r>
            <a:r>
              <a:rPr lang="en-US" sz="1400" b="0" dirty="0"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ym typeface="Wingdings" panose="05000000000000000000" pitchFamily="2" charset="2"/>
              </a:rPr>
              <a:t> IMEM[PC]</a:t>
            </a:r>
            <a:endParaRPr lang="en-US" sz="1400" b="0" dirty="0"/>
          </a:p>
        </p:txBody>
      </p:sp>
      <p:sp>
        <p:nvSpPr>
          <p:cNvPr id="95" name="TextBox 94"/>
          <p:cNvSpPr txBox="1"/>
          <p:nvPr/>
        </p:nvSpPr>
        <p:spPr>
          <a:xfrm>
            <a:off x="3810334" y="1797756"/>
            <a:ext cx="1167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PC </a:t>
            </a:r>
            <a:r>
              <a:rPr lang="en-US" sz="1400" b="0" dirty="0"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ym typeface="Wingdings" panose="05000000000000000000" pitchFamily="2" charset="2"/>
              </a:rPr>
              <a:t> PC+4</a:t>
            </a:r>
            <a:endParaRPr lang="en-US" sz="1400" b="0" dirty="0"/>
          </a:p>
        </p:txBody>
      </p:sp>
      <p:sp>
        <p:nvSpPr>
          <p:cNvPr id="101" name="Rectangle 100"/>
          <p:cNvSpPr/>
          <p:nvPr/>
        </p:nvSpPr>
        <p:spPr bwMode="auto">
          <a:xfrm>
            <a:off x="269158" y="2436343"/>
            <a:ext cx="8581316" cy="72324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929954" y="2498240"/>
            <a:ext cx="1521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SR1 </a:t>
            </a:r>
            <a:r>
              <a:rPr lang="en-US" sz="1400" b="0" dirty="0"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ym typeface="Wingdings" panose="05000000000000000000" pitchFamily="2" charset="2"/>
              </a:rPr>
              <a:t> REG[</a:t>
            </a:r>
            <a:r>
              <a:rPr lang="en-US" sz="1400" b="0" dirty="0" err="1" smtClean="0">
                <a:sym typeface="Wingdings" panose="05000000000000000000" pitchFamily="2" charset="2"/>
              </a:rPr>
              <a:t>Rs</a:t>
            </a:r>
            <a:r>
              <a:rPr lang="en-US" sz="1400" b="0" dirty="0" smtClean="0">
                <a:sym typeface="Wingdings" panose="05000000000000000000" pitchFamily="2" charset="2"/>
              </a:rPr>
              <a:t>]</a:t>
            </a:r>
            <a:endParaRPr lang="en-US" sz="1400" b="0" dirty="0"/>
          </a:p>
        </p:txBody>
      </p:sp>
      <p:sp>
        <p:nvSpPr>
          <p:cNvPr id="104" name="TextBox 103"/>
          <p:cNvSpPr txBox="1"/>
          <p:nvPr/>
        </p:nvSpPr>
        <p:spPr>
          <a:xfrm>
            <a:off x="4527029" y="2498240"/>
            <a:ext cx="1481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SR2 </a:t>
            </a:r>
            <a:r>
              <a:rPr lang="en-US" sz="1400" b="0" dirty="0" smtClean="0"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ym typeface="Wingdings" panose="05000000000000000000" pitchFamily="2" charset="2"/>
              </a:rPr>
              <a:t> REG[</a:t>
            </a:r>
            <a:r>
              <a:rPr lang="en-US" sz="1400" b="0" dirty="0" err="1" smtClean="0">
                <a:sym typeface="Wingdings" panose="05000000000000000000" pitchFamily="2" charset="2"/>
              </a:rPr>
              <a:t>Rt</a:t>
            </a:r>
            <a:r>
              <a:rPr lang="en-US" sz="1400" b="0" dirty="0" smtClean="0">
                <a:sym typeface="Wingdings" panose="05000000000000000000" pitchFamily="2" charset="2"/>
              </a:rPr>
              <a:t>]</a:t>
            </a:r>
            <a:endParaRPr lang="en-US" sz="1400" b="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270518" y="3466735"/>
            <a:ext cx="1380744" cy="106514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30302" y="3532484"/>
            <a:ext cx="1250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RWD </a:t>
            </a:r>
            <a:r>
              <a:rPr lang="en-US" sz="1400" b="0" dirty="0"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sz="1400" b="0" dirty="0" smtClean="0">
                <a:sym typeface="Wingdings" panose="05000000000000000000" pitchFamily="2" charset="2"/>
              </a:rPr>
              <a:t>   f(SR1,SR2)</a:t>
            </a:r>
            <a:endParaRPr lang="en-US" sz="1400" b="0" dirty="0"/>
          </a:p>
        </p:txBody>
      </p:sp>
      <p:sp>
        <p:nvSpPr>
          <p:cNvPr id="120" name="TextBox 119"/>
          <p:cNvSpPr txBox="1"/>
          <p:nvPr/>
        </p:nvSpPr>
        <p:spPr>
          <a:xfrm>
            <a:off x="330302" y="4001516"/>
            <a:ext cx="1086059" cy="451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f</a:t>
            </a:r>
            <a:r>
              <a:rPr lang="en-US" sz="1400" b="0" i="1" dirty="0" smtClean="0"/>
              <a:t> according to</a:t>
            </a:r>
          </a:p>
          <a:p>
            <a:r>
              <a:rPr lang="en-US" sz="1400" b="0" dirty="0" smtClean="0"/>
              <a:t>IR[</a:t>
            </a:r>
            <a:r>
              <a:rPr lang="en-US" sz="1400" b="0" dirty="0" err="1" smtClean="0"/>
              <a:t>func</a:t>
            </a:r>
            <a:r>
              <a:rPr lang="en-US" sz="1400" b="0" dirty="0" smtClean="0"/>
              <a:t>]</a:t>
            </a:r>
            <a:endParaRPr lang="en-US" sz="1400" b="0" dirty="0"/>
          </a:p>
        </p:txBody>
      </p:sp>
      <p:sp>
        <p:nvSpPr>
          <p:cNvPr id="131" name="Rectangle 130"/>
          <p:cNvSpPr/>
          <p:nvPr/>
        </p:nvSpPr>
        <p:spPr bwMode="auto">
          <a:xfrm>
            <a:off x="1837357" y="3466735"/>
            <a:ext cx="1462587" cy="106514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897140" y="3532484"/>
            <a:ext cx="1459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RWD </a:t>
            </a:r>
            <a:r>
              <a:rPr lang="en-US" sz="1400" b="0" dirty="0"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sz="1400" b="0" dirty="0" smtClean="0">
                <a:sym typeface="Wingdings" panose="05000000000000000000" pitchFamily="2" charset="2"/>
              </a:rPr>
              <a:t>   f(SR1,SX(IM))</a:t>
            </a:r>
            <a:endParaRPr lang="en-US" sz="1400" b="0" dirty="0"/>
          </a:p>
        </p:txBody>
      </p:sp>
      <p:sp>
        <p:nvSpPr>
          <p:cNvPr id="144" name="TextBox 143"/>
          <p:cNvSpPr txBox="1"/>
          <p:nvPr/>
        </p:nvSpPr>
        <p:spPr>
          <a:xfrm>
            <a:off x="1897140" y="4001516"/>
            <a:ext cx="1086059" cy="451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f</a:t>
            </a:r>
            <a:r>
              <a:rPr lang="en-US" sz="1400" b="0" i="1" dirty="0" smtClean="0"/>
              <a:t> according to</a:t>
            </a:r>
          </a:p>
          <a:p>
            <a:r>
              <a:rPr lang="en-US" sz="1400" b="0" dirty="0" smtClean="0"/>
              <a:t>IR[OP]</a:t>
            </a:r>
            <a:endParaRPr lang="en-US" sz="1400" b="0" dirty="0"/>
          </a:p>
        </p:txBody>
      </p:sp>
      <p:sp>
        <p:nvSpPr>
          <p:cNvPr id="145" name="TextBox 144"/>
          <p:cNvSpPr txBox="1"/>
          <p:nvPr/>
        </p:nvSpPr>
        <p:spPr>
          <a:xfrm>
            <a:off x="478929" y="4902557"/>
            <a:ext cx="939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REG[Rd]</a:t>
            </a:r>
          </a:p>
          <a:p>
            <a:r>
              <a:rPr lang="en-US" sz="1400" b="0" dirty="0">
                <a:cs typeface="Courier New" panose="02070309020205020404" pitchFamily="49" charset="0"/>
              </a:rPr>
              <a:t> </a:t>
            </a:r>
            <a:r>
              <a:rPr lang="en-US" sz="1400" b="0" dirty="0" smtClean="0">
                <a:cs typeface="Courier New" panose="02070309020205020404" pitchFamily="49" charset="0"/>
              </a:rPr>
              <a:t>  ←</a:t>
            </a:r>
            <a:r>
              <a:rPr lang="en-US" sz="1400" b="0" dirty="0" smtClean="0">
                <a:sym typeface="Wingdings" panose="05000000000000000000" pitchFamily="2" charset="2"/>
              </a:rPr>
              <a:t>RWD</a:t>
            </a:r>
            <a:endParaRPr lang="en-US" sz="1400" b="0" dirty="0"/>
          </a:p>
        </p:txBody>
      </p:sp>
      <p:sp>
        <p:nvSpPr>
          <p:cNvPr id="147" name="TextBox 146"/>
          <p:cNvSpPr txBox="1"/>
          <p:nvPr/>
        </p:nvSpPr>
        <p:spPr>
          <a:xfrm>
            <a:off x="2051200" y="4897455"/>
            <a:ext cx="989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REG[</a:t>
            </a:r>
            <a:r>
              <a:rPr lang="en-US" sz="1400" b="0" dirty="0" err="1" smtClean="0"/>
              <a:t>Rt</a:t>
            </a:r>
            <a:r>
              <a:rPr lang="en-US" sz="1400" b="0" dirty="0" smtClean="0"/>
              <a:t>]</a:t>
            </a:r>
          </a:p>
          <a:p>
            <a:r>
              <a:rPr lang="en-US" sz="1400" b="0" dirty="0">
                <a:cs typeface="Courier New" panose="02070309020205020404" pitchFamily="49" charset="0"/>
              </a:rPr>
              <a:t> </a:t>
            </a:r>
            <a:r>
              <a:rPr lang="en-US" sz="1400" b="0" dirty="0" smtClean="0">
                <a:cs typeface="Courier New" panose="02070309020205020404" pitchFamily="49" charset="0"/>
              </a:rPr>
              <a:t>  ←</a:t>
            </a:r>
            <a:r>
              <a:rPr lang="en-US" sz="1400" b="0" dirty="0" smtClean="0">
                <a:sym typeface="Wingdings" panose="05000000000000000000" pitchFamily="2" charset="2"/>
              </a:rPr>
              <a:t> RWD</a:t>
            </a:r>
            <a:endParaRPr lang="en-US" sz="1400" b="0" dirty="0"/>
          </a:p>
        </p:txBody>
      </p:sp>
      <p:cxnSp>
        <p:nvCxnSpPr>
          <p:cNvPr id="27" name="Straight Arrow Connector 26"/>
          <p:cNvCxnSpPr>
            <a:stCxn id="9" idx="2"/>
            <a:endCxn id="101" idx="0"/>
          </p:cNvCxnSpPr>
          <p:nvPr/>
        </p:nvCxnSpPr>
        <p:spPr bwMode="auto">
          <a:xfrm>
            <a:off x="4559816" y="2186223"/>
            <a:ext cx="0" cy="25012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0" name="Straight Arrow Connector 149"/>
          <p:cNvCxnSpPr>
            <a:endCxn id="13" idx="0"/>
          </p:cNvCxnSpPr>
          <p:nvPr/>
        </p:nvCxnSpPr>
        <p:spPr bwMode="auto">
          <a:xfrm>
            <a:off x="960560" y="3158614"/>
            <a:ext cx="330" cy="3081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1" name="Straight Arrow Connector 150"/>
          <p:cNvCxnSpPr>
            <a:endCxn id="131" idx="0"/>
          </p:cNvCxnSpPr>
          <p:nvPr/>
        </p:nvCxnSpPr>
        <p:spPr bwMode="auto">
          <a:xfrm flipH="1">
            <a:off x="2568650" y="3159590"/>
            <a:ext cx="2111" cy="30714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2" name="TextBox 151"/>
          <p:cNvSpPr txBox="1"/>
          <p:nvPr/>
        </p:nvSpPr>
        <p:spPr>
          <a:xfrm>
            <a:off x="979325" y="3165185"/>
            <a:ext cx="1033444" cy="265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OP is R-type</a:t>
            </a:r>
            <a:endParaRPr lang="en-US" sz="1400" b="0" dirty="0"/>
          </a:p>
        </p:txBody>
      </p:sp>
      <p:sp>
        <p:nvSpPr>
          <p:cNvPr id="153" name="TextBox 152"/>
          <p:cNvSpPr txBox="1"/>
          <p:nvPr/>
        </p:nvSpPr>
        <p:spPr>
          <a:xfrm>
            <a:off x="2600851" y="3178841"/>
            <a:ext cx="964286" cy="265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OP is I-type</a:t>
            </a:r>
            <a:endParaRPr lang="en-US" sz="1400" b="0" dirty="0"/>
          </a:p>
        </p:txBody>
      </p:sp>
      <p:cxnSp>
        <p:nvCxnSpPr>
          <p:cNvPr id="155" name="Straight Arrow Connector 154"/>
          <p:cNvCxnSpPr>
            <a:stCxn id="13" idx="2"/>
            <a:endCxn id="55" idx="0"/>
          </p:cNvCxnSpPr>
          <p:nvPr/>
        </p:nvCxnSpPr>
        <p:spPr bwMode="auto">
          <a:xfrm>
            <a:off x="960890" y="4531880"/>
            <a:ext cx="5034" cy="30714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6" name="Straight Arrow Connector 155"/>
          <p:cNvCxnSpPr>
            <a:stCxn id="131" idx="2"/>
            <a:endCxn id="54" idx="0"/>
          </p:cNvCxnSpPr>
          <p:nvPr/>
        </p:nvCxnSpPr>
        <p:spPr bwMode="auto">
          <a:xfrm flipH="1">
            <a:off x="2566901" y="4531880"/>
            <a:ext cx="1750" cy="30714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4920001" y="5191780"/>
            <a:ext cx="989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REG[</a:t>
            </a:r>
            <a:r>
              <a:rPr lang="en-US" sz="1400" b="0" dirty="0" err="1" smtClean="0"/>
              <a:t>Rt</a:t>
            </a:r>
            <a:r>
              <a:rPr lang="en-US" sz="1400" b="0" dirty="0" smtClean="0"/>
              <a:t>]</a:t>
            </a:r>
          </a:p>
          <a:p>
            <a:r>
              <a:rPr lang="en-US" sz="1400" b="0" dirty="0">
                <a:cs typeface="Courier New" panose="02070309020205020404" pitchFamily="49" charset="0"/>
              </a:rPr>
              <a:t> </a:t>
            </a:r>
            <a:r>
              <a:rPr lang="en-US" sz="1400" b="0" dirty="0" smtClean="0">
                <a:cs typeface="Courier New" panose="02070309020205020404" pitchFamily="49" charset="0"/>
              </a:rPr>
              <a:t>  ←</a:t>
            </a:r>
            <a:r>
              <a:rPr lang="en-US" sz="1400" b="0" dirty="0" smtClean="0">
                <a:sym typeface="Wingdings" panose="05000000000000000000" pitchFamily="2" charset="2"/>
              </a:rPr>
              <a:t> RWD</a:t>
            </a:r>
            <a:endParaRPr lang="en-US" sz="1400" b="0" dirty="0"/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4778390" y="3165185"/>
            <a:ext cx="0" cy="30944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4812437" y="3167978"/>
            <a:ext cx="1272288" cy="265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OP is LW or SW</a:t>
            </a:r>
            <a:endParaRPr lang="en-US" sz="1400" b="0" dirty="0"/>
          </a:p>
        </p:txBody>
      </p:sp>
      <p:cxnSp>
        <p:nvCxnSpPr>
          <p:cNvPr id="47" name="Straight Arrow Connector 46"/>
          <p:cNvCxnSpPr>
            <a:stCxn id="63" idx="2"/>
            <a:endCxn id="51" idx="0"/>
          </p:cNvCxnSpPr>
          <p:nvPr/>
        </p:nvCxnSpPr>
        <p:spPr bwMode="auto">
          <a:xfrm>
            <a:off x="5414656" y="4832015"/>
            <a:ext cx="0" cy="30133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3874925" y="3537508"/>
            <a:ext cx="1933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MAD </a:t>
            </a:r>
            <a:r>
              <a:rPr lang="en-US" sz="1400" b="0" dirty="0" smtClean="0"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ym typeface="Wingdings" panose="05000000000000000000" pitchFamily="2" charset="2"/>
              </a:rPr>
              <a:t> SR1+SX(IM))</a:t>
            </a:r>
            <a:endParaRPr lang="en-US" sz="1400" b="0" dirty="0"/>
          </a:p>
        </p:txBody>
      </p:sp>
      <p:sp>
        <p:nvSpPr>
          <p:cNvPr id="53" name="Rectangle 52"/>
          <p:cNvSpPr/>
          <p:nvPr/>
        </p:nvSpPr>
        <p:spPr bwMode="auto">
          <a:xfrm>
            <a:off x="3505753" y="3474631"/>
            <a:ext cx="2534235" cy="4206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88215" y="4237686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MEM[MAD]</a:t>
            </a:r>
          </a:p>
          <a:p>
            <a:r>
              <a:rPr lang="en-US" sz="1400" b="0" dirty="0">
                <a:cs typeface="Courier New" panose="02070309020205020404" pitchFamily="49" charset="0"/>
              </a:rPr>
              <a:t> </a:t>
            </a:r>
            <a:r>
              <a:rPr lang="en-US" sz="1400" b="0" dirty="0" smtClean="0">
                <a:cs typeface="Courier New" panose="02070309020205020404" pitchFamily="49" charset="0"/>
              </a:rPr>
              <a:t>  ←</a:t>
            </a:r>
            <a:r>
              <a:rPr lang="en-US" sz="1400" b="0" dirty="0" smtClean="0">
                <a:sym typeface="Wingdings" panose="05000000000000000000" pitchFamily="2" charset="2"/>
              </a:rPr>
              <a:t> SR2</a:t>
            </a:r>
            <a:endParaRPr lang="en-US" sz="1400" b="0" dirty="0"/>
          </a:p>
        </p:txBody>
      </p:sp>
      <p:sp>
        <p:nvSpPr>
          <p:cNvPr id="61" name="Rectangle 60"/>
          <p:cNvSpPr/>
          <p:nvPr/>
        </p:nvSpPr>
        <p:spPr bwMode="auto">
          <a:xfrm>
            <a:off x="3508796" y="4173433"/>
            <a:ext cx="1140787" cy="6400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89325" y="4242381"/>
            <a:ext cx="1250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cs typeface="Courier New" panose="02070309020205020404" pitchFamily="49" charset="0"/>
              </a:rPr>
              <a:t>RWD ←</a:t>
            </a:r>
            <a:r>
              <a:rPr lang="en-US" sz="1400" b="0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sz="1400" b="0" dirty="0">
                <a:sym typeface="Wingdings" panose="05000000000000000000" pitchFamily="2" charset="2"/>
              </a:rPr>
              <a:t> </a:t>
            </a:r>
            <a:r>
              <a:rPr lang="en-US" sz="1400" b="0" dirty="0" smtClean="0">
                <a:sym typeface="Wingdings" panose="05000000000000000000" pitchFamily="2" charset="2"/>
              </a:rPr>
              <a:t>  </a:t>
            </a:r>
            <a:r>
              <a:rPr lang="en-US" sz="1400" b="0" dirty="0" smtClean="0"/>
              <a:t>MEM[MAD</a:t>
            </a:r>
            <a:r>
              <a:rPr lang="en-US" sz="1400" b="0" dirty="0"/>
              <a:t>]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4799615" y="4191935"/>
            <a:ext cx="1230082" cy="6400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4103525" y="3886625"/>
            <a:ext cx="0" cy="28680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4086313" y="3877870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OP==SW</a:t>
            </a:r>
            <a:endParaRPr lang="en-US" sz="1400" b="0" dirty="0"/>
          </a:p>
        </p:txBody>
      </p:sp>
      <p:sp>
        <p:nvSpPr>
          <p:cNvPr id="80" name="TextBox 79"/>
          <p:cNvSpPr txBox="1"/>
          <p:nvPr/>
        </p:nvSpPr>
        <p:spPr>
          <a:xfrm>
            <a:off x="5354113" y="3884158"/>
            <a:ext cx="908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OP==LW</a:t>
            </a:r>
            <a:endParaRPr lang="en-US" sz="1400" b="0" dirty="0"/>
          </a:p>
        </p:txBody>
      </p:sp>
      <p:cxnSp>
        <p:nvCxnSpPr>
          <p:cNvPr id="81" name="Straight Arrow Connector 80"/>
          <p:cNvCxnSpPr/>
          <p:nvPr/>
        </p:nvCxnSpPr>
        <p:spPr bwMode="auto">
          <a:xfrm>
            <a:off x="5416577" y="3901563"/>
            <a:ext cx="0" cy="28680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3524790" y="2813422"/>
            <a:ext cx="2053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BPC </a:t>
            </a:r>
            <a:r>
              <a:rPr lang="en-US" sz="1400" b="0" dirty="0" smtClean="0">
                <a:cs typeface="Courier New" panose="02070309020205020404" pitchFamily="49" charset="0"/>
              </a:rPr>
              <a:t>←</a:t>
            </a:r>
            <a:r>
              <a:rPr lang="en-US" sz="1400" b="0" dirty="0">
                <a:sym typeface="Wingdings" panose="05000000000000000000" pitchFamily="2" charset="2"/>
              </a:rPr>
              <a:t> </a:t>
            </a:r>
            <a:r>
              <a:rPr lang="en-US" sz="1400" b="0" dirty="0" smtClean="0">
                <a:sym typeface="Wingdings" panose="05000000000000000000" pitchFamily="2" charset="2"/>
              </a:rPr>
              <a:t>PC+SX(IM)&lt;&lt;2</a:t>
            </a:r>
            <a:endParaRPr lang="en-US" sz="1400" b="0" dirty="0"/>
          </a:p>
        </p:txBody>
      </p:sp>
      <p:sp>
        <p:nvSpPr>
          <p:cNvPr id="48" name="TextBox 47"/>
          <p:cNvSpPr txBox="1"/>
          <p:nvPr/>
        </p:nvSpPr>
        <p:spPr>
          <a:xfrm>
            <a:off x="6296909" y="3540382"/>
            <a:ext cx="13917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ALU: SR1-SR2</a:t>
            </a:r>
          </a:p>
          <a:p>
            <a:r>
              <a:rPr lang="en-US" sz="1400" b="0" dirty="0" smtClean="0"/>
              <a:t>if zero</a:t>
            </a:r>
          </a:p>
          <a:p>
            <a:r>
              <a:rPr lang="en-US" sz="1400" b="0" dirty="0" smtClean="0"/>
              <a:t>   PC </a:t>
            </a:r>
            <a:r>
              <a:rPr lang="en-US" sz="1400" b="0" dirty="0" smtClean="0"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ym typeface="Wingdings" panose="05000000000000000000" pitchFamily="2" charset="2"/>
              </a:rPr>
              <a:t> BPC</a:t>
            </a:r>
            <a:endParaRPr lang="en-US" sz="1400" b="0" dirty="0"/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7010316" y="3159821"/>
            <a:ext cx="1750" cy="31601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6959707" y="3169658"/>
            <a:ext cx="1050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OP is BEQ</a:t>
            </a:r>
            <a:endParaRPr lang="en-US" sz="1400" b="0" dirty="0"/>
          </a:p>
        </p:txBody>
      </p:sp>
      <p:sp>
        <p:nvSpPr>
          <p:cNvPr id="51" name="Rectangle 50"/>
          <p:cNvSpPr/>
          <p:nvPr/>
        </p:nvSpPr>
        <p:spPr bwMode="auto">
          <a:xfrm>
            <a:off x="4799615" y="5133350"/>
            <a:ext cx="1230082" cy="6400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951860" y="4839025"/>
            <a:ext cx="1230082" cy="6400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350883" y="4839025"/>
            <a:ext cx="1230082" cy="6400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293666" y="3483492"/>
            <a:ext cx="1462587" cy="86789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64840" y="3547693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</a:rPr>
              <a:t>PC</a:t>
            </a:r>
            <a:r>
              <a:rPr lang="en-US" sz="1400" b="0" baseline="-25000" dirty="0" smtClean="0">
                <a:solidFill>
                  <a:srgbClr val="FF0000"/>
                </a:solidFill>
              </a:rPr>
              <a:t>27:0</a:t>
            </a:r>
            <a:r>
              <a:rPr lang="en-US" sz="1400" b="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400" b="0" dirty="0" smtClean="0">
                <a:solidFill>
                  <a:srgbClr val="FF0000"/>
                </a:solidFill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 XI&lt;&lt;2</a:t>
            </a:r>
            <a:endParaRPr lang="en-US" sz="1400" b="0" dirty="0">
              <a:solidFill>
                <a:srgbClr val="FF0000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>
            <a:off x="8432609" y="3167132"/>
            <a:ext cx="1750" cy="316017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8382000" y="3176969"/>
            <a:ext cx="760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</a:rPr>
              <a:t>OP is J</a:t>
            </a:r>
            <a:endParaRPr lang="en-US" sz="1400" b="0" dirty="0">
              <a:solidFill>
                <a:srgbClr val="FF0000"/>
              </a:solidFill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7961598" y="3490803"/>
            <a:ext cx="888876" cy="64008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 flipH="1">
            <a:off x="960560" y="5485574"/>
            <a:ext cx="788" cy="35304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569266" y="5842041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FETCH</a:t>
            </a:r>
            <a:endParaRPr lang="en-US" sz="1400" dirty="0"/>
          </a:p>
        </p:txBody>
      </p:sp>
      <p:cxnSp>
        <p:nvCxnSpPr>
          <p:cNvPr id="71" name="Straight Arrow Connector 70"/>
          <p:cNvCxnSpPr/>
          <p:nvPr/>
        </p:nvCxnSpPr>
        <p:spPr bwMode="auto">
          <a:xfrm flipH="1">
            <a:off x="2562013" y="5495793"/>
            <a:ext cx="788" cy="35304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2170719" y="5852260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FETCH</a:t>
            </a:r>
            <a:endParaRPr lang="en-US" sz="1400" dirty="0"/>
          </a:p>
        </p:txBody>
      </p:sp>
      <p:cxnSp>
        <p:nvCxnSpPr>
          <p:cNvPr id="73" name="Straight Arrow Connector 72"/>
          <p:cNvCxnSpPr/>
          <p:nvPr/>
        </p:nvCxnSpPr>
        <p:spPr bwMode="auto">
          <a:xfrm flipH="1">
            <a:off x="4086313" y="4810401"/>
            <a:ext cx="788" cy="35304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3695019" y="5166868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FETCH</a:t>
            </a:r>
            <a:endParaRPr lang="en-US" sz="1400" dirty="0"/>
          </a:p>
        </p:txBody>
      </p:sp>
      <p:cxnSp>
        <p:nvCxnSpPr>
          <p:cNvPr id="75" name="Straight Arrow Connector 74"/>
          <p:cNvCxnSpPr/>
          <p:nvPr/>
        </p:nvCxnSpPr>
        <p:spPr bwMode="auto">
          <a:xfrm flipH="1">
            <a:off x="5439873" y="5773430"/>
            <a:ext cx="788" cy="35304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5048579" y="6129897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FETCH</a:t>
            </a:r>
            <a:endParaRPr lang="en-US" sz="1400" dirty="0"/>
          </a:p>
        </p:txBody>
      </p:sp>
      <p:cxnSp>
        <p:nvCxnSpPr>
          <p:cNvPr id="77" name="Straight Arrow Connector 76"/>
          <p:cNvCxnSpPr/>
          <p:nvPr/>
        </p:nvCxnSpPr>
        <p:spPr bwMode="auto">
          <a:xfrm flipH="1">
            <a:off x="8428972" y="4128834"/>
            <a:ext cx="788" cy="35304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8" name="TextBox 77"/>
          <p:cNvSpPr txBox="1"/>
          <p:nvPr/>
        </p:nvSpPr>
        <p:spPr>
          <a:xfrm>
            <a:off x="8037678" y="4485301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FETCH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79" name="Straight Arrow Connector 78"/>
          <p:cNvCxnSpPr/>
          <p:nvPr/>
        </p:nvCxnSpPr>
        <p:spPr bwMode="auto">
          <a:xfrm flipH="1">
            <a:off x="7046082" y="4351388"/>
            <a:ext cx="788" cy="35304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6654788" y="4707855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FETCH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0706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 Box 2"/>
          <p:cNvSpPr txBox="1">
            <a:spLocks noChangeArrowheads="1"/>
          </p:cNvSpPr>
          <p:nvPr/>
        </p:nvSpPr>
        <p:spPr bwMode="auto">
          <a:xfrm>
            <a:off x="326357" y="196850"/>
            <a:ext cx="351731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err="1" smtClean="0"/>
              <a:t>Datapath</a:t>
            </a:r>
            <a:r>
              <a:rPr lang="en-US" sz="2600" dirty="0" smtClean="0"/>
              <a:t> – 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2600" dirty="0" smtClean="0"/>
              <a:t> support</a:t>
            </a:r>
            <a:endParaRPr lang="en-US" sz="2600" dirty="0"/>
          </a:p>
        </p:txBody>
      </p:sp>
      <p:sp>
        <p:nvSpPr>
          <p:cNvPr id="75" name="Rectangle 74"/>
          <p:cNvSpPr/>
          <p:nvPr/>
        </p:nvSpPr>
        <p:spPr bwMode="auto">
          <a:xfrm>
            <a:off x="1234173" y="2876515"/>
            <a:ext cx="185573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242299" y="3004978"/>
            <a:ext cx="259045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P</a:t>
            </a:r>
          </a:p>
          <a:p>
            <a:pPr algn="ctr"/>
            <a:r>
              <a:rPr lang="en-US" sz="1800" dirty="0" smtClean="0"/>
              <a:t>C</a:t>
            </a:r>
            <a:endParaRPr lang="en-US" sz="1800" dirty="0"/>
          </a:p>
        </p:txBody>
      </p:sp>
      <p:sp>
        <p:nvSpPr>
          <p:cNvPr id="78" name="TextBox 77"/>
          <p:cNvSpPr txBox="1"/>
          <p:nvPr/>
        </p:nvSpPr>
        <p:spPr>
          <a:xfrm>
            <a:off x="5977040" y="2622101"/>
            <a:ext cx="365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 smtClean="0"/>
              <a:t>Reg</a:t>
            </a:r>
            <a:endParaRPr lang="en-US" sz="1800" dirty="0" smtClean="0"/>
          </a:p>
          <a:p>
            <a:pPr algn="ctr"/>
            <a:r>
              <a:rPr lang="en-US" sz="1800" dirty="0" smtClean="0"/>
              <a:t>File</a:t>
            </a:r>
            <a:endParaRPr lang="en-US" sz="1800" dirty="0"/>
          </a:p>
        </p:txBody>
      </p:sp>
      <p:sp>
        <p:nvSpPr>
          <p:cNvPr id="79" name="Rectangle 78"/>
          <p:cNvSpPr/>
          <p:nvPr/>
        </p:nvSpPr>
        <p:spPr bwMode="auto">
          <a:xfrm>
            <a:off x="5754479" y="2551421"/>
            <a:ext cx="810273" cy="2133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63697" y="4352493"/>
            <a:ext cx="22217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D</a:t>
            </a:r>
            <a:endParaRPr lang="en-US" sz="1400" b="0" dirty="0"/>
          </a:p>
        </p:txBody>
      </p:sp>
      <p:sp>
        <p:nvSpPr>
          <p:cNvPr id="83" name="TextBox 82"/>
          <p:cNvSpPr txBox="1"/>
          <p:nvPr/>
        </p:nvSpPr>
        <p:spPr>
          <a:xfrm>
            <a:off x="5763697" y="3268544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A1</a:t>
            </a:r>
            <a:endParaRPr lang="en-US" sz="1400" b="0" dirty="0"/>
          </a:p>
        </p:txBody>
      </p:sp>
      <p:sp>
        <p:nvSpPr>
          <p:cNvPr id="84" name="TextBox 83"/>
          <p:cNvSpPr txBox="1"/>
          <p:nvPr/>
        </p:nvSpPr>
        <p:spPr>
          <a:xfrm>
            <a:off x="5763697" y="3604030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A2</a:t>
            </a:r>
            <a:endParaRPr lang="en-US" sz="1400" b="0" dirty="0"/>
          </a:p>
        </p:txBody>
      </p:sp>
      <p:sp>
        <p:nvSpPr>
          <p:cNvPr id="85" name="TextBox 84"/>
          <p:cNvSpPr txBox="1"/>
          <p:nvPr/>
        </p:nvSpPr>
        <p:spPr>
          <a:xfrm>
            <a:off x="5767588" y="3918263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A3</a:t>
            </a:r>
            <a:endParaRPr lang="en-US" sz="1400" b="0" dirty="0"/>
          </a:p>
        </p:txBody>
      </p:sp>
      <p:sp>
        <p:nvSpPr>
          <p:cNvPr id="86" name="TextBox 85"/>
          <p:cNvSpPr txBox="1"/>
          <p:nvPr/>
        </p:nvSpPr>
        <p:spPr>
          <a:xfrm>
            <a:off x="6233571" y="3268432"/>
            <a:ext cx="331181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O1</a:t>
            </a:r>
            <a:endParaRPr lang="en-US" sz="1400" b="0" dirty="0"/>
          </a:p>
        </p:txBody>
      </p:sp>
      <p:sp>
        <p:nvSpPr>
          <p:cNvPr id="87" name="TextBox 86"/>
          <p:cNvSpPr txBox="1"/>
          <p:nvPr/>
        </p:nvSpPr>
        <p:spPr>
          <a:xfrm>
            <a:off x="6233570" y="4250754"/>
            <a:ext cx="331181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O2</a:t>
            </a:r>
            <a:endParaRPr lang="en-US" sz="1400" b="0" dirty="0"/>
          </a:p>
        </p:txBody>
      </p:sp>
      <p:grpSp>
        <p:nvGrpSpPr>
          <p:cNvPr id="88" name="Group 87"/>
          <p:cNvGrpSpPr/>
          <p:nvPr/>
        </p:nvGrpSpPr>
        <p:grpSpPr>
          <a:xfrm>
            <a:off x="8218128" y="2909172"/>
            <a:ext cx="388168" cy="1188720"/>
            <a:chOff x="6078550" y="3124201"/>
            <a:chExt cx="685800" cy="1447800"/>
          </a:xfrm>
        </p:grpSpPr>
        <p:grpSp>
          <p:nvGrpSpPr>
            <p:cNvPr id="89" name="Group 88"/>
            <p:cNvGrpSpPr/>
            <p:nvPr/>
          </p:nvGrpSpPr>
          <p:grpSpPr>
            <a:xfrm rot="16200000">
              <a:off x="5697550" y="3505201"/>
              <a:ext cx="1447800" cy="685800"/>
              <a:chOff x="5410201" y="2590799"/>
              <a:chExt cx="1447800" cy="685800"/>
            </a:xfrm>
          </p:grpSpPr>
          <p:sp>
            <p:nvSpPr>
              <p:cNvPr id="91" name="Flowchart: Manual Operation 90"/>
              <p:cNvSpPr/>
              <p:nvPr/>
            </p:nvSpPr>
            <p:spPr bwMode="auto">
              <a:xfrm>
                <a:off x="5410201" y="2590799"/>
                <a:ext cx="1447800" cy="685800"/>
              </a:xfrm>
              <a:prstGeom prst="flowChartManualOpera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92" name="Isosceles Triangle 91"/>
              <p:cNvSpPr/>
              <p:nvPr/>
            </p:nvSpPr>
            <p:spPr bwMode="auto">
              <a:xfrm rot="10800000">
                <a:off x="5905500" y="2590800"/>
                <a:ext cx="419100" cy="311773"/>
              </a:xfrm>
              <a:prstGeom prst="triangl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93" name="Straight Connector 92"/>
              <p:cNvCxnSpPr>
                <a:stCxn id="92" idx="4"/>
                <a:endCxn id="92" idx="2"/>
              </p:cNvCxnSpPr>
              <p:nvPr/>
            </p:nvCxnSpPr>
            <p:spPr bwMode="auto">
              <a:xfrm>
                <a:off x="5905500" y="2590800"/>
                <a:ext cx="4191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90" name="TextBox 89"/>
            <p:cNvSpPr txBox="1"/>
            <p:nvPr/>
          </p:nvSpPr>
          <p:spPr>
            <a:xfrm>
              <a:off x="6376717" y="3294158"/>
              <a:ext cx="351379" cy="1124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A</a:t>
              </a:r>
            </a:p>
            <a:p>
              <a:pPr algn="ctr"/>
              <a:r>
                <a:rPr lang="en-US" sz="1800" dirty="0" smtClean="0"/>
                <a:t>L</a:t>
              </a:r>
            </a:p>
            <a:p>
              <a:pPr algn="ctr"/>
              <a:r>
                <a:rPr lang="en-US" sz="1800" dirty="0" smtClean="0"/>
                <a:t>U</a:t>
              </a:r>
              <a:endParaRPr lang="en-US" sz="1800" dirty="0"/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2876552" y="2618387"/>
            <a:ext cx="425584" cy="370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MEM</a:t>
            </a:r>
            <a:endParaRPr lang="en-US" sz="1800" dirty="0"/>
          </a:p>
        </p:txBody>
      </p:sp>
      <p:sp>
        <p:nvSpPr>
          <p:cNvPr id="162" name="Rectangle 161"/>
          <p:cNvSpPr/>
          <p:nvPr/>
        </p:nvSpPr>
        <p:spPr bwMode="auto">
          <a:xfrm>
            <a:off x="2688473" y="2541845"/>
            <a:ext cx="810420" cy="214317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688472" y="3512582"/>
            <a:ext cx="212559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</a:t>
            </a:r>
            <a:endParaRPr lang="en-US" sz="1400" b="0" dirty="0"/>
          </a:p>
        </p:txBody>
      </p:sp>
      <p:sp>
        <p:nvSpPr>
          <p:cNvPr id="165" name="TextBox 164"/>
          <p:cNvSpPr txBox="1"/>
          <p:nvPr/>
        </p:nvSpPr>
        <p:spPr>
          <a:xfrm>
            <a:off x="3203699" y="3512582"/>
            <a:ext cx="28148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 O</a:t>
            </a:r>
            <a:endParaRPr lang="en-US" sz="1400" b="0" dirty="0"/>
          </a:p>
        </p:txBody>
      </p:sp>
      <p:sp>
        <p:nvSpPr>
          <p:cNvPr id="160" name="TextBox 159"/>
          <p:cNvSpPr txBox="1"/>
          <p:nvPr/>
        </p:nvSpPr>
        <p:spPr>
          <a:xfrm>
            <a:off x="2690696" y="4250755"/>
            <a:ext cx="22217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D</a:t>
            </a:r>
            <a:endParaRPr lang="en-US" sz="1400" b="0" dirty="0"/>
          </a:p>
        </p:txBody>
      </p:sp>
      <p:sp>
        <p:nvSpPr>
          <p:cNvPr id="197" name="Rectangle 196"/>
          <p:cNvSpPr/>
          <p:nvPr/>
        </p:nvSpPr>
        <p:spPr bwMode="auto">
          <a:xfrm>
            <a:off x="3885380" y="3209335"/>
            <a:ext cx="185573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890518" y="3337803"/>
            <a:ext cx="259045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I</a:t>
            </a:r>
          </a:p>
          <a:p>
            <a:pPr algn="ctr"/>
            <a:r>
              <a:rPr lang="en-US" sz="1800" dirty="0" smtClean="0"/>
              <a:t>R</a:t>
            </a:r>
            <a:endParaRPr lang="en-US" sz="1800" dirty="0"/>
          </a:p>
        </p:txBody>
      </p:sp>
      <p:sp>
        <p:nvSpPr>
          <p:cNvPr id="3" name="Flowchart: Manual Operation 2"/>
          <p:cNvSpPr/>
          <p:nvPr/>
        </p:nvSpPr>
        <p:spPr bwMode="auto">
          <a:xfrm rot="16200000">
            <a:off x="4659690" y="3982413"/>
            <a:ext cx="432924" cy="182438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1" name="Rectangle 200"/>
          <p:cNvSpPr/>
          <p:nvPr/>
        </p:nvSpPr>
        <p:spPr bwMode="auto">
          <a:xfrm>
            <a:off x="432494" y="2294935"/>
            <a:ext cx="185573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441600" y="2286000"/>
            <a:ext cx="259045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B</a:t>
            </a:r>
          </a:p>
          <a:p>
            <a:pPr algn="ctr"/>
            <a:r>
              <a:rPr lang="en-US" sz="1800" dirty="0" smtClean="0"/>
              <a:t>P</a:t>
            </a:r>
          </a:p>
          <a:p>
            <a:pPr algn="ctr"/>
            <a:r>
              <a:rPr lang="en-US" sz="1800" dirty="0"/>
              <a:t>C</a:t>
            </a:r>
          </a:p>
        </p:txBody>
      </p:sp>
      <p:cxnSp>
        <p:nvCxnSpPr>
          <p:cNvPr id="7" name="Straight Arrow Connector 6"/>
          <p:cNvCxnSpPr>
            <a:stCxn id="244" idx="2"/>
            <a:endCxn id="163" idx="1"/>
          </p:cNvCxnSpPr>
          <p:nvPr/>
        </p:nvCxnSpPr>
        <p:spPr bwMode="auto">
          <a:xfrm>
            <a:off x="2483992" y="3660968"/>
            <a:ext cx="204480" cy="550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4" name="Straight Arrow Connector 203"/>
          <p:cNvCxnSpPr/>
          <p:nvPr/>
        </p:nvCxnSpPr>
        <p:spPr bwMode="auto">
          <a:xfrm>
            <a:off x="1971252" y="3984134"/>
            <a:ext cx="30965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5" name="Straight Arrow Connector 204"/>
          <p:cNvCxnSpPr/>
          <p:nvPr/>
        </p:nvCxnSpPr>
        <p:spPr bwMode="auto">
          <a:xfrm>
            <a:off x="1417446" y="3332274"/>
            <a:ext cx="870162" cy="482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6" name="Flowchart: Manual Operation 205"/>
          <p:cNvSpPr/>
          <p:nvPr/>
        </p:nvSpPr>
        <p:spPr bwMode="auto">
          <a:xfrm rot="16200000">
            <a:off x="435725" y="3235560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7" name="Straight Arrow Connector 206"/>
          <p:cNvCxnSpPr>
            <a:endCxn id="75" idx="1"/>
          </p:cNvCxnSpPr>
          <p:nvPr/>
        </p:nvCxnSpPr>
        <p:spPr bwMode="auto">
          <a:xfrm flipV="1">
            <a:off x="1032205" y="3333715"/>
            <a:ext cx="201968" cy="40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1" name="Straight Arrow Connector 210"/>
          <p:cNvCxnSpPr/>
          <p:nvPr/>
        </p:nvCxnSpPr>
        <p:spPr bwMode="auto">
          <a:xfrm flipV="1">
            <a:off x="614800" y="2986869"/>
            <a:ext cx="204481" cy="70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2" name="Straight Arrow Connector 211"/>
          <p:cNvCxnSpPr/>
          <p:nvPr/>
        </p:nvCxnSpPr>
        <p:spPr bwMode="auto">
          <a:xfrm flipV="1">
            <a:off x="245625" y="3372263"/>
            <a:ext cx="575342" cy="70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428621" y="256505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2" name="Elbow Connector 41"/>
          <p:cNvCxnSpPr>
            <a:endCxn id="39" idx="1"/>
          </p:cNvCxnSpPr>
          <p:nvPr/>
        </p:nvCxnSpPr>
        <p:spPr bwMode="auto">
          <a:xfrm rot="5400000" flipH="1" flipV="1">
            <a:off x="-344793" y="3350324"/>
            <a:ext cx="1358633" cy="188196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7" name="Flowchart: Manual Operation 216"/>
          <p:cNvSpPr/>
          <p:nvPr/>
        </p:nvSpPr>
        <p:spPr bwMode="auto">
          <a:xfrm rot="10800000">
            <a:off x="334523" y="3999277"/>
            <a:ext cx="538697" cy="217816"/>
          </a:xfrm>
          <a:prstGeom prst="flowChartManualOperation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18" name="Elbow Connector 217"/>
          <p:cNvCxnSpPr>
            <a:stCxn id="217" idx="2"/>
          </p:cNvCxnSpPr>
          <p:nvPr/>
        </p:nvCxnSpPr>
        <p:spPr bwMode="auto">
          <a:xfrm rot="5400000" flipH="1" flipV="1">
            <a:off x="565929" y="3755011"/>
            <a:ext cx="282208" cy="206324"/>
          </a:xfrm>
          <a:prstGeom prst="bentConnector3">
            <a:avLst>
              <a:gd name="adj1" fmla="val 99849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2" name="Elbow Connector 221"/>
          <p:cNvCxnSpPr/>
          <p:nvPr/>
        </p:nvCxnSpPr>
        <p:spPr bwMode="auto">
          <a:xfrm rot="5400000">
            <a:off x="735996" y="3357979"/>
            <a:ext cx="879990" cy="838238"/>
          </a:xfrm>
          <a:prstGeom prst="bentConnector3">
            <a:avLst>
              <a:gd name="adj1" fmla="val 124222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229" name="Elbow Connector 228"/>
          <p:cNvCxnSpPr>
            <a:stCxn id="233" idx="1"/>
          </p:cNvCxnSpPr>
          <p:nvPr/>
        </p:nvCxnSpPr>
        <p:spPr bwMode="auto">
          <a:xfrm rot="10800000">
            <a:off x="435930" y="4226040"/>
            <a:ext cx="393555" cy="1594816"/>
          </a:xfrm>
          <a:prstGeom prst="bentConnector2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2" name="TextBox 231"/>
          <p:cNvSpPr txBox="1"/>
          <p:nvPr/>
        </p:nvSpPr>
        <p:spPr>
          <a:xfrm>
            <a:off x="785983" y="5661291"/>
            <a:ext cx="49244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</a:rPr>
              <a:t>&lt;&lt;2</a:t>
            </a:r>
            <a:endParaRPr lang="en-US" sz="1400" b="0" dirty="0">
              <a:solidFill>
                <a:srgbClr val="FF0000"/>
              </a:solidFill>
            </a:endParaRPr>
          </a:p>
        </p:txBody>
      </p:sp>
      <p:sp>
        <p:nvSpPr>
          <p:cNvPr id="233" name="Rectangle 232"/>
          <p:cNvSpPr/>
          <p:nvPr/>
        </p:nvSpPr>
        <p:spPr bwMode="auto">
          <a:xfrm>
            <a:off x="829484" y="5661291"/>
            <a:ext cx="448942" cy="31913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7" name="Rectangle 236"/>
          <p:cNvSpPr/>
          <p:nvPr/>
        </p:nvSpPr>
        <p:spPr bwMode="auto">
          <a:xfrm>
            <a:off x="1878465" y="3529605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1871334" y="3537934"/>
            <a:ext cx="284693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M</a:t>
            </a:r>
          </a:p>
          <a:p>
            <a:pPr algn="ctr"/>
            <a:r>
              <a:rPr lang="en-US" sz="1800" dirty="0" smtClean="0"/>
              <a:t>A</a:t>
            </a:r>
          </a:p>
          <a:p>
            <a:pPr algn="ctr"/>
            <a:r>
              <a:rPr lang="en-US" sz="1800" dirty="0"/>
              <a:t>D</a:t>
            </a:r>
          </a:p>
        </p:txBody>
      </p:sp>
      <p:sp>
        <p:nvSpPr>
          <p:cNvPr id="244" name="Flowchart: Manual Operation 243"/>
          <p:cNvSpPr/>
          <p:nvPr/>
        </p:nvSpPr>
        <p:spPr bwMode="auto">
          <a:xfrm rot="16200000">
            <a:off x="1887151" y="3559427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45" name="Elbow Connector 244"/>
          <p:cNvCxnSpPr>
            <a:endCxn id="238" idx="1"/>
          </p:cNvCxnSpPr>
          <p:nvPr/>
        </p:nvCxnSpPr>
        <p:spPr bwMode="auto">
          <a:xfrm rot="5400000" flipH="1" flipV="1">
            <a:off x="734061" y="4995549"/>
            <a:ext cx="2133222" cy="141323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250" name="Straight Arrow Connector 249"/>
          <p:cNvCxnSpPr>
            <a:stCxn id="165" idx="3"/>
            <a:endCxn id="197" idx="1"/>
          </p:cNvCxnSpPr>
          <p:nvPr/>
        </p:nvCxnSpPr>
        <p:spPr bwMode="auto">
          <a:xfrm>
            <a:off x="3485186" y="3666471"/>
            <a:ext cx="400194" cy="6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5" name="Straight Arrow Connector 254"/>
          <p:cNvCxnSpPr/>
          <p:nvPr/>
        </p:nvCxnSpPr>
        <p:spPr bwMode="auto">
          <a:xfrm flipV="1">
            <a:off x="4067613" y="3660967"/>
            <a:ext cx="24737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3" name="Straight Arrow Connector 262"/>
          <p:cNvCxnSpPr>
            <a:endCxn id="83" idx="1"/>
          </p:cNvCxnSpPr>
          <p:nvPr/>
        </p:nvCxnSpPr>
        <p:spPr bwMode="auto">
          <a:xfrm flipV="1">
            <a:off x="4508442" y="3422433"/>
            <a:ext cx="1255255" cy="295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6" name="Straight Arrow Connector 265"/>
          <p:cNvCxnSpPr>
            <a:endCxn id="84" idx="1"/>
          </p:cNvCxnSpPr>
          <p:nvPr/>
        </p:nvCxnSpPr>
        <p:spPr bwMode="auto">
          <a:xfrm flipV="1">
            <a:off x="4498905" y="3757919"/>
            <a:ext cx="1264792" cy="24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9" name="Straight Arrow Connector 268"/>
          <p:cNvCxnSpPr>
            <a:stCxn id="3" idx="2"/>
            <a:endCxn id="85" idx="1"/>
          </p:cNvCxnSpPr>
          <p:nvPr/>
        </p:nvCxnSpPr>
        <p:spPr bwMode="auto">
          <a:xfrm flipV="1">
            <a:off x="4967371" y="4072152"/>
            <a:ext cx="800217" cy="14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3" name="Straight Arrow Connector 272"/>
          <p:cNvCxnSpPr/>
          <p:nvPr/>
        </p:nvCxnSpPr>
        <p:spPr bwMode="auto">
          <a:xfrm>
            <a:off x="4501968" y="4156268"/>
            <a:ext cx="282965" cy="265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3" name="Elbow Connector 282"/>
          <p:cNvCxnSpPr/>
          <p:nvPr/>
        </p:nvCxnSpPr>
        <p:spPr bwMode="auto">
          <a:xfrm rot="16200000" flipH="1">
            <a:off x="4605716" y="3795311"/>
            <a:ext cx="216610" cy="141823"/>
          </a:xfrm>
          <a:prstGeom prst="bentConnector3">
            <a:avLst>
              <a:gd name="adj1" fmla="val 9490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285" name="Flowchart: Manual Operation 284"/>
          <p:cNvSpPr/>
          <p:nvPr/>
        </p:nvSpPr>
        <p:spPr bwMode="auto">
          <a:xfrm rot="16200000">
            <a:off x="4867920" y="4758340"/>
            <a:ext cx="432924" cy="182438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88" name="Elbow Connector 287"/>
          <p:cNvCxnSpPr/>
          <p:nvPr/>
        </p:nvCxnSpPr>
        <p:spPr bwMode="auto">
          <a:xfrm>
            <a:off x="3657642" y="3666470"/>
            <a:ext cx="1320745" cy="1057816"/>
          </a:xfrm>
          <a:prstGeom prst="bentConnector3">
            <a:avLst>
              <a:gd name="adj1" fmla="val -8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292" name="Straight Arrow Connector 291"/>
          <p:cNvCxnSpPr>
            <a:endCxn id="82" idx="1"/>
          </p:cNvCxnSpPr>
          <p:nvPr/>
        </p:nvCxnSpPr>
        <p:spPr bwMode="auto">
          <a:xfrm>
            <a:off x="5589910" y="4504901"/>
            <a:ext cx="173787" cy="14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3" name="Trapezoid 302"/>
          <p:cNvSpPr/>
          <p:nvPr/>
        </p:nvSpPr>
        <p:spPr bwMode="auto">
          <a:xfrm rot="16200000" flipH="1">
            <a:off x="3621450" y="3619745"/>
            <a:ext cx="1595730" cy="174588"/>
          </a:xfrm>
          <a:prstGeom prst="trapezoid">
            <a:avLst>
              <a:gd name="adj" fmla="val 5608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6760923" y="2942769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6766616" y="2951098"/>
            <a:ext cx="259045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S</a:t>
            </a:r>
          </a:p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/>
              <a:t>1</a:t>
            </a:r>
            <a:endParaRPr lang="en-US" sz="1800" dirty="0" smtClean="0"/>
          </a:p>
        </p:txBody>
      </p:sp>
      <p:sp>
        <p:nvSpPr>
          <p:cNvPr id="309" name="Rectangle 308"/>
          <p:cNvSpPr/>
          <p:nvPr/>
        </p:nvSpPr>
        <p:spPr bwMode="auto">
          <a:xfrm>
            <a:off x="6758011" y="3923021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0" name="TextBox 309"/>
          <p:cNvSpPr txBox="1"/>
          <p:nvPr/>
        </p:nvSpPr>
        <p:spPr>
          <a:xfrm>
            <a:off x="6763704" y="3931350"/>
            <a:ext cx="259045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S</a:t>
            </a:r>
          </a:p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/>
              <a:t>2</a:t>
            </a:r>
          </a:p>
        </p:txBody>
      </p:sp>
      <p:sp>
        <p:nvSpPr>
          <p:cNvPr id="317" name="Flowchart: Manual Operation 316"/>
          <p:cNvSpPr/>
          <p:nvPr/>
        </p:nvSpPr>
        <p:spPr bwMode="auto">
          <a:xfrm rot="16200000">
            <a:off x="6817381" y="3034006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20" name="Straight Arrow Connector 319"/>
          <p:cNvCxnSpPr/>
          <p:nvPr/>
        </p:nvCxnSpPr>
        <p:spPr bwMode="auto">
          <a:xfrm flipV="1">
            <a:off x="6961272" y="3399968"/>
            <a:ext cx="24737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2" name="Straight Arrow Connector 321"/>
          <p:cNvCxnSpPr/>
          <p:nvPr/>
        </p:nvCxnSpPr>
        <p:spPr bwMode="auto">
          <a:xfrm flipV="1">
            <a:off x="6553203" y="3431859"/>
            <a:ext cx="213412" cy="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4" name="Straight Arrow Connector 323"/>
          <p:cNvCxnSpPr/>
          <p:nvPr/>
        </p:nvCxnSpPr>
        <p:spPr bwMode="auto">
          <a:xfrm flipV="1">
            <a:off x="6547655" y="4411572"/>
            <a:ext cx="213412" cy="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6" name="Elbow Connector 325"/>
          <p:cNvCxnSpPr/>
          <p:nvPr/>
        </p:nvCxnSpPr>
        <p:spPr bwMode="auto">
          <a:xfrm rot="5400000" flipH="1" flipV="1">
            <a:off x="1092217" y="2809042"/>
            <a:ext cx="1017000" cy="148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8" name="Elbow Connector 327"/>
          <p:cNvCxnSpPr/>
          <p:nvPr/>
        </p:nvCxnSpPr>
        <p:spPr bwMode="auto">
          <a:xfrm>
            <a:off x="1600248" y="2294935"/>
            <a:ext cx="5604277" cy="565673"/>
          </a:xfrm>
          <a:prstGeom prst="bentConnector3">
            <a:avLst>
              <a:gd name="adj1" fmla="val 9213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1" name="Flowchart: Manual Operation 330"/>
          <p:cNvSpPr/>
          <p:nvPr/>
        </p:nvSpPr>
        <p:spPr bwMode="auto">
          <a:xfrm rot="16200000">
            <a:off x="7400445" y="4526173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32" name="Straight Arrow Connector 331"/>
          <p:cNvCxnSpPr/>
          <p:nvPr/>
        </p:nvCxnSpPr>
        <p:spPr bwMode="auto">
          <a:xfrm>
            <a:off x="6942891" y="4411572"/>
            <a:ext cx="851313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4" name="Straight Arrow Connector 333"/>
          <p:cNvCxnSpPr/>
          <p:nvPr/>
        </p:nvCxnSpPr>
        <p:spPr bwMode="auto">
          <a:xfrm>
            <a:off x="7300809" y="4558531"/>
            <a:ext cx="49339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6" name="Straight Arrow Connector 335"/>
          <p:cNvCxnSpPr/>
          <p:nvPr/>
        </p:nvCxnSpPr>
        <p:spPr bwMode="auto">
          <a:xfrm>
            <a:off x="7547506" y="4736946"/>
            <a:ext cx="24669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0" name="Straight Arrow Connector 339"/>
          <p:cNvCxnSpPr/>
          <p:nvPr/>
        </p:nvCxnSpPr>
        <p:spPr bwMode="auto">
          <a:xfrm>
            <a:off x="7547506" y="4913621"/>
            <a:ext cx="24669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1" name="TextBox 340"/>
          <p:cNvSpPr txBox="1"/>
          <p:nvPr/>
        </p:nvSpPr>
        <p:spPr>
          <a:xfrm>
            <a:off x="7355787" y="4582188"/>
            <a:ext cx="191719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4</a:t>
            </a:r>
            <a:endParaRPr lang="en-US" sz="1400" b="0" dirty="0"/>
          </a:p>
        </p:txBody>
      </p:sp>
      <p:sp>
        <p:nvSpPr>
          <p:cNvPr id="343" name="TextBox 342"/>
          <p:cNvSpPr txBox="1"/>
          <p:nvPr/>
        </p:nvSpPr>
        <p:spPr>
          <a:xfrm rot="5400000">
            <a:off x="7297949" y="5252536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&lt;&lt;2</a:t>
            </a:r>
            <a:endParaRPr lang="en-US" sz="1400" b="0" dirty="0"/>
          </a:p>
        </p:txBody>
      </p:sp>
      <p:sp>
        <p:nvSpPr>
          <p:cNvPr id="344" name="Rectangle 343"/>
          <p:cNvSpPr/>
          <p:nvPr/>
        </p:nvSpPr>
        <p:spPr bwMode="auto">
          <a:xfrm rot="5400000">
            <a:off x="7333555" y="5257204"/>
            <a:ext cx="448942" cy="3191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50" name="Straight Arrow Connector 349"/>
          <p:cNvCxnSpPr/>
          <p:nvPr/>
        </p:nvCxnSpPr>
        <p:spPr bwMode="auto">
          <a:xfrm flipH="1" flipV="1">
            <a:off x="7544171" y="4913621"/>
            <a:ext cx="6672" cy="27141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55" name="Elbow Connector 354"/>
          <p:cNvCxnSpPr>
            <a:stCxn id="343" idx="3"/>
            <a:endCxn id="376" idx="3"/>
          </p:cNvCxnSpPr>
          <p:nvPr/>
        </p:nvCxnSpPr>
        <p:spPr bwMode="auto">
          <a:xfrm rot="5400000">
            <a:off x="6880141" y="5159013"/>
            <a:ext cx="170397" cy="1157663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57" name="Elbow Connector 356"/>
          <p:cNvCxnSpPr/>
          <p:nvPr/>
        </p:nvCxnSpPr>
        <p:spPr bwMode="auto">
          <a:xfrm rot="16200000" flipV="1">
            <a:off x="6680215" y="5191829"/>
            <a:ext cx="1258161" cy="4268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/>
          </a:ln>
          <a:effectLst/>
        </p:spPr>
      </p:cxnSp>
      <p:cxnSp>
        <p:nvCxnSpPr>
          <p:cNvPr id="363" name="Elbow Connector 362"/>
          <p:cNvCxnSpPr/>
          <p:nvPr/>
        </p:nvCxnSpPr>
        <p:spPr bwMode="auto">
          <a:xfrm rot="5400000">
            <a:off x="6702455" y="4804919"/>
            <a:ext cx="787252" cy="56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/>
          </a:ln>
          <a:effectLst/>
        </p:spPr>
      </p:cxnSp>
      <p:cxnSp>
        <p:nvCxnSpPr>
          <p:cNvPr id="368" name="Elbow Connector 367"/>
          <p:cNvCxnSpPr>
            <a:endCxn id="160" idx="1"/>
          </p:cNvCxnSpPr>
          <p:nvPr/>
        </p:nvCxnSpPr>
        <p:spPr bwMode="auto">
          <a:xfrm rot="10800000">
            <a:off x="2690697" y="4404644"/>
            <a:ext cx="4413383" cy="794180"/>
          </a:xfrm>
          <a:prstGeom prst="bentConnector3">
            <a:avLst>
              <a:gd name="adj1" fmla="val 10518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6" name="TextBox 375"/>
          <p:cNvSpPr txBox="1"/>
          <p:nvPr/>
        </p:nvSpPr>
        <p:spPr>
          <a:xfrm>
            <a:off x="5961391" y="5669154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SX</a:t>
            </a:r>
            <a:endParaRPr lang="en-US" sz="1400" b="0" dirty="0"/>
          </a:p>
        </p:txBody>
      </p:sp>
      <p:sp>
        <p:nvSpPr>
          <p:cNvPr id="377" name="Rectangle 376"/>
          <p:cNvSpPr/>
          <p:nvPr/>
        </p:nvSpPr>
        <p:spPr bwMode="auto">
          <a:xfrm>
            <a:off x="5949478" y="5657805"/>
            <a:ext cx="448942" cy="3191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3" name="Rectangle 382"/>
          <p:cNvSpPr/>
          <p:nvPr/>
        </p:nvSpPr>
        <p:spPr bwMode="auto">
          <a:xfrm>
            <a:off x="5310753" y="4147939"/>
            <a:ext cx="267364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>
            <a:off x="5328910" y="4156268"/>
            <a:ext cx="310341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 smtClean="0"/>
              <a:t>W</a:t>
            </a:r>
          </a:p>
          <a:p>
            <a:pPr algn="ctr"/>
            <a:r>
              <a:rPr lang="en-US" sz="1800" dirty="0"/>
              <a:t>D</a:t>
            </a:r>
          </a:p>
        </p:txBody>
      </p:sp>
      <p:cxnSp>
        <p:nvCxnSpPr>
          <p:cNvPr id="390" name="Straight Arrow Connector 389"/>
          <p:cNvCxnSpPr>
            <a:stCxn id="285" idx="2"/>
          </p:cNvCxnSpPr>
          <p:nvPr/>
        </p:nvCxnSpPr>
        <p:spPr bwMode="auto">
          <a:xfrm>
            <a:off x="5175601" y="4849559"/>
            <a:ext cx="158871" cy="14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7" name="Elbow Connector 396"/>
          <p:cNvCxnSpPr/>
          <p:nvPr/>
        </p:nvCxnSpPr>
        <p:spPr bwMode="auto">
          <a:xfrm rot="16200000" flipH="1">
            <a:off x="3840500" y="5020434"/>
            <a:ext cx="1470550" cy="134667"/>
          </a:xfrm>
          <a:prstGeom prst="bentConnector3">
            <a:avLst>
              <a:gd name="adj1" fmla="val -27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00" name="Straight Connector 399"/>
          <p:cNvCxnSpPr>
            <a:endCxn id="376" idx="1"/>
          </p:cNvCxnSpPr>
          <p:nvPr/>
        </p:nvCxnSpPr>
        <p:spPr bwMode="auto">
          <a:xfrm>
            <a:off x="4643109" y="5819743"/>
            <a:ext cx="1318282" cy="33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2" name="Elbow Connector 401"/>
          <p:cNvCxnSpPr>
            <a:endCxn id="232" idx="3"/>
          </p:cNvCxnSpPr>
          <p:nvPr/>
        </p:nvCxnSpPr>
        <p:spPr bwMode="auto">
          <a:xfrm rot="10800000">
            <a:off x="1278426" y="5815181"/>
            <a:ext cx="3352770" cy="4563"/>
          </a:xfrm>
          <a:prstGeom prst="bentConnector3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4" name="Straight Arrow Connector 403"/>
          <p:cNvCxnSpPr>
            <a:stCxn id="317" idx="2"/>
          </p:cNvCxnSpPr>
          <p:nvPr/>
        </p:nvCxnSpPr>
        <p:spPr bwMode="auto">
          <a:xfrm>
            <a:off x="7414222" y="3135547"/>
            <a:ext cx="814793" cy="705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0" name="Elbow Connector 409"/>
          <p:cNvCxnSpPr>
            <a:stCxn id="331" idx="2"/>
          </p:cNvCxnSpPr>
          <p:nvPr/>
        </p:nvCxnSpPr>
        <p:spPr bwMode="auto">
          <a:xfrm flipV="1">
            <a:off x="7997286" y="3911807"/>
            <a:ext cx="220842" cy="715907"/>
          </a:xfrm>
          <a:prstGeom prst="bentConnector4">
            <a:avLst>
              <a:gd name="adj1" fmla="val 44362"/>
              <a:gd name="adj2" fmla="val 10060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4" name="Elbow Connector 413"/>
          <p:cNvCxnSpPr>
            <a:stCxn id="91" idx="2"/>
          </p:cNvCxnSpPr>
          <p:nvPr/>
        </p:nvCxnSpPr>
        <p:spPr bwMode="auto">
          <a:xfrm>
            <a:off x="8606296" y="3503532"/>
            <a:ext cx="221433" cy="2629289"/>
          </a:xfrm>
          <a:prstGeom prst="bentConnector4">
            <a:avLst>
              <a:gd name="adj1" fmla="val 103237"/>
              <a:gd name="adj2" fmla="val 5369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6" name="Elbow Connector 415"/>
          <p:cNvCxnSpPr/>
          <p:nvPr/>
        </p:nvCxnSpPr>
        <p:spPr bwMode="auto">
          <a:xfrm rot="10800000">
            <a:off x="242231" y="4108185"/>
            <a:ext cx="8596969" cy="2024636"/>
          </a:xfrm>
          <a:prstGeom prst="bentConnector3">
            <a:avLst>
              <a:gd name="adj1" fmla="val 10002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21" name="TextBox 420"/>
          <p:cNvSpPr txBox="1"/>
          <p:nvPr/>
        </p:nvSpPr>
        <p:spPr>
          <a:xfrm rot="16200000">
            <a:off x="8369000" y="3719893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err="1" smtClean="0">
                <a:latin typeface="+mj-lt"/>
                <a:cs typeface="Courier New" panose="02070309020205020404" pitchFamily="49" charset="0"/>
              </a:rPr>
              <a:t>ALUout</a:t>
            </a:r>
            <a:endParaRPr lang="en-US" sz="1200" b="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3" name="TextBox 422"/>
          <p:cNvSpPr txBox="1"/>
          <p:nvPr/>
        </p:nvSpPr>
        <p:spPr>
          <a:xfrm>
            <a:off x="833422" y="4175607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PC</a:t>
            </a:r>
            <a:r>
              <a:rPr lang="en-US" sz="12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31:28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5" name="TextBox 424"/>
          <p:cNvSpPr txBox="1"/>
          <p:nvPr/>
        </p:nvSpPr>
        <p:spPr>
          <a:xfrm>
            <a:off x="4876800" y="5564039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IR[IM]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6" name="TextBox 425"/>
          <p:cNvSpPr txBox="1"/>
          <p:nvPr/>
        </p:nvSpPr>
        <p:spPr>
          <a:xfrm>
            <a:off x="4020542" y="5564039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IR[XI]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7" name="TextBox 426"/>
          <p:cNvSpPr txBox="1"/>
          <p:nvPr/>
        </p:nvSpPr>
        <p:spPr>
          <a:xfrm>
            <a:off x="4443849" y="3163323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IR[s]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8" name="TextBox 427"/>
          <p:cNvSpPr txBox="1"/>
          <p:nvPr/>
        </p:nvSpPr>
        <p:spPr>
          <a:xfrm>
            <a:off x="4432740" y="3505192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IR[t]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9" name="TextBox 428"/>
          <p:cNvSpPr txBox="1"/>
          <p:nvPr/>
        </p:nvSpPr>
        <p:spPr>
          <a:xfrm>
            <a:off x="4323694" y="3927597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IR[d]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431" name="Elbow Connector 430"/>
          <p:cNvCxnSpPr/>
          <p:nvPr/>
        </p:nvCxnSpPr>
        <p:spPr bwMode="auto">
          <a:xfrm rot="5400000" flipH="1" flipV="1">
            <a:off x="4314687" y="5469213"/>
            <a:ext cx="1173196" cy="154020"/>
          </a:xfrm>
          <a:prstGeom prst="bentConnector3">
            <a:avLst>
              <a:gd name="adj1" fmla="val 10053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443" name="TextBox 442"/>
          <p:cNvSpPr txBox="1"/>
          <p:nvPr/>
        </p:nvSpPr>
        <p:spPr>
          <a:xfrm>
            <a:off x="853757" y="3093193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1</a:t>
            </a:r>
            <a:endParaRPr lang="en-US" sz="1200" b="0" dirty="0"/>
          </a:p>
        </p:txBody>
      </p:sp>
      <p:sp>
        <p:nvSpPr>
          <p:cNvPr id="444" name="TextBox 443"/>
          <p:cNvSpPr txBox="1"/>
          <p:nvPr/>
        </p:nvSpPr>
        <p:spPr>
          <a:xfrm>
            <a:off x="2310384" y="3418082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2</a:t>
            </a:r>
            <a:endParaRPr lang="en-US" sz="1200" b="0" dirty="0"/>
          </a:p>
        </p:txBody>
      </p:sp>
      <p:sp>
        <p:nvSpPr>
          <p:cNvPr id="445" name="TextBox 444"/>
          <p:cNvSpPr txBox="1"/>
          <p:nvPr/>
        </p:nvSpPr>
        <p:spPr>
          <a:xfrm>
            <a:off x="4803832" y="3899525"/>
            <a:ext cx="220573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0" dirty="0" smtClean="0"/>
              <a:t>M</a:t>
            </a:r>
          </a:p>
          <a:p>
            <a:pPr algn="ctr">
              <a:lnSpc>
                <a:spcPts val="1200"/>
              </a:lnSpc>
            </a:pPr>
            <a:r>
              <a:rPr lang="en-US" sz="1200" b="0" dirty="0" smtClean="0"/>
              <a:t>3</a:t>
            </a:r>
            <a:endParaRPr lang="en-US" sz="1200" b="0" dirty="0"/>
          </a:p>
        </p:txBody>
      </p:sp>
      <p:sp>
        <p:nvSpPr>
          <p:cNvPr id="446" name="TextBox 445"/>
          <p:cNvSpPr txBox="1"/>
          <p:nvPr/>
        </p:nvSpPr>
        <p:spPr>
          <a:xfrm>
            <a:off x="5014724" y="4671437"/>
            <a:ext cx="220573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0" dirty="0" smtClean="0"/>
              <a:t>M</a:t>
            </a:r>
          </a:p>
          <a:p>
            <a:pPr algn="ctr">
              <a:lnSpc>
                <a:spcPts val="1200"/>
              </a:lnSpc>
            </a:pPr>
            <a:r>
              <a:rPr lang="en-US" sz="1200" b="0" dirty="0" smtClean="0"/>
              <a:t>4</a:t>
            </a:r>
            <a:endParaRPr lang="en-US" sz="1200" b="0" dirty="0"/>
          </a:p>
        </p:txBody>
      </p:sp>
      <p:sp>
        <p:nvSpPr>
          <p:cNvPr id="447" name="TextBox 446"/>
          <p:cNvSpPr txBox="1"/>
          <p:nvPr/>
        </p:nvSpPr>
        <p:spPr>
          <a:xfrm>
            <a:off x="7238162" y="2901876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5</a:t>
            </a:r>
            <a:endParaRPr lang="en-US" sz="1200" b="0" dirty="0"/>
          </a:p>
        </p:txBody>
      </p:sp>
      <p:sp>
        <p:nvSpPr>
          <p:cNvPr id="448" name="TextBox 447"/>
          <p:cNvSpPr txBox="1"/>
          <p:nvPr/>
        </p:nvSpPr>
        <p:spPr>
          <a:xfrm>
            <a:off x="7819597" y="4413698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6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897667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 Box 2"/>
          <p:cNvSpPr txBox="1">
            <a:spLocks noChangeArrowheads="1"/>
          </p:cNvSpPr>
          <p:nvPr/>
        </p:nvSpPr>
        <p:spPr bwMode="auto">
          <a:xfrm>
            <a:off x="326357" y="196850"/>
            <a:ext cx="392767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err="1" smtClean="0"/>
              <a:t>Datapath</a:t>
            </a:r>
            <a:r>
              <a:rPr lang="en-US" sz="2600" dirty="0" smtClean="0"/>
              <a:t> – 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2600" dirty="0" smtClean="0"/>
              <a:t> </a:t>
            </a:r>
            <a:r>
              <a:rPr lang="en-US" sz="2600" dirty="0"/>
              <a:t>execution</a:t>
            </a:r>
            <a:r>
              <a:rPr lang="en-US" sz="2600" dirty="0" smtClean="0"/>
              <a:t> </a:t>
            </a:r>
            <a:endParaRPr lang="en-US" sz="2600" dirty="0"/>
          </a:p>
        </p:txBody>
      </p:sp>
      <p:sp>
        <p:nvSpPr>
          <p:cNvPr id="75" name="Rectangle 74"/>
          <p:cNvSpPr/>
          <p:nvPr/>
        </p:nvSpPr>
        <p:spPr bwMode="auto">
          <a:xfrm>
            <a:off x="1234173" y="2876515"/>
            <a:ext cx="185573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242299" y="3004978"/>
            <a:ext cx="259045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P</a:t>
            </a:r>
          </a:p>
          <a:p>
            <a:pPr algn="ctr"/>
            <a:r>
              <a:rPr lang="en-US" sz="1800" dirty="0" smtClean="0"/>
              <a:t>C</a:t>
            </a:r>
            <a:endParaRPr lang="en-US" sz="1800" dirty="0"/>
          </a:p>
        </p:txBody>
      </p:sp>
      <p:sp>
        <p:nvSpPr>
          <p:cNvPr id="78" name="TextBox 77"/>
          <p:cNvSpPr txBox="1"/>
          <p:nvPr/>
        </p:nvSpPr>
        <p:spPr>
          <a:xfrm>
            <a:off x="5977040" y="2622101"/>
            <a:ext cx="365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 smtClean="0"/>
              <a:t>Reg</a:t>
            </a:r>
            <a:endParaRPr lang="en-US" sz="1800" dirty="0" smtClean="0"/>
          </a:p>
          <a:p>
            <a:pPr algn="ctr"/>
            <a:r>
              <a:rPr lang="en-US" sz="1800" dirty="0" smtClean="0"/>
              <a:t>File</a:t>
            </a:r>
            <a:endParaRPr lang="en-US" sz="1800" dirty="0"/>
          </a:p>
        </p:txBody>
      </p:sp>
      <p:sp>
        <p:nvSpPr>
          <p:cNvPr id="79" name="Rectangle 78"/>
          <p:cNvSpPr/>
          <p:nvPr/>
        </p:nvSpPr>
        <p:spPr bwMode="auto">
          <a:xfrm>
            <a:off x="5754479" y="2551421"/>
            <a:ext cx="810273" cy="2133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63697" y="4352493"/>
            <a:ext cx="22217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D</a:t>
            </a:r>
            <a:endParaRPr lang="en-US" sz="1400" b="0" dirty="0"/>
          </a:p>
        </p:txBody>
      </p:sp>
      <p:sp>
        <p:nvSpPr>
          <p:cNvPr id="83" name="TextBox 82"/>
          <p:cNvSpPr txBox="1"/>
          <p:nvPr/>
        </p:nvSpPr>
        <p:spPr>
          <a:xfrm>
            <a:off x="5763697" y="3268544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A1</a:t>
            </a:r>
            <a:endParaRPr lang="en-US" sz="1400" b="0" dirty="0"/>
          </a:p>
        </p:txBody>
      </p:sp>
      <p:sp>
        <p:nvSpPr>
          <p:cNvPr id="84" name="TextBox 83"/>
          <p:cNvSpPr txBox="1"/>
          <p:nvPr/>
        </p:nvSpPr>
        <p:spPr>
          <a:xfrm>
            <a:off x="5763697" y="3604030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A2</a:t>
            </a:r>
            <a:endParaRPr lang="en-US" sz="1400" b="0" dirty="0"/>
          </a:p>
        </p:txBody>
      </p:sp>
      <p:sp>
        <p:nvSpPr>
          <p:cNvPr id="85" name="TextBox 84"/>
          <p:cNvSpPr txBox="1"/>
          <p:nvPr/>
        </p:nvSpPr>
        <p:spPr>
          <a:xfrm>
            <a:off x="5767588" y="3918263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A3</a:t>
            </a:r>
            <a:endParaRPr lang="en-US" sz="1400" b="0" dirty="0"/>
          </a:p>
        </p:txBody>
      </p:sp>
      <p:sp>
        <p:nvSpPr>
          <p:cNvPr id="86" name="TextBox 85"/>
          <p:cNvSpPr txBox="1"/>
          <p:nvPr/>
        </p:nvSpPr>
        <p:spPr>
          <a:xfrm>
            <a:off x="6233571" y="3268432"/>
            <a:ext cx="331181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O1</a:t>
            </a:r>
            <a:endParaRPr lang="en-US" sz="1400" b="0" dirty="0"/>
          </a:p>
        </p:txBody>
      </p:sp>
      <p:sp>
        <p:nvSpPr>
          <p:cNvPr id="87" name="TextBox 86"/>
          <p:cNvSpPr txBox="1"/>
          <p:nvPr/>
        </p:nvSpPr>
        <p:spPr>
          <a:xfrm>
            <a:off x="6233570" y="4250754"/>
            <a:ext cx="331181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O2</a:t>
            </a:r>
            <a:endParaRPr lang="en-US" sz="1400" b="0" dirty="0"/>
          </a:p>
        </p:txBody>
      </p:sp>
      <p:grpSp>
        <p:nvGrpSpPr>
          <p:cNvPr id="88" name="Group 87"/>
          <p:cNvGrpSpPr/>
          <p:nvPr/>
        </p:nvGrpSpPr>
        <p:grpSpPr>
          <a:xfrm>
            <a:off x="8218128" y="2909172"/>
            <a:ext cx="388168" cy="1188720"/>
            <a:chOff x="6078550" y="3124201"/>
            <a:chExt cx="685800" cy="1447800"/>
          </a:xfrm>
        </p:grpSpPr>
        <p:grpSp>
          <p:nvGrpSpPr>
            <p:cNvPr id="89" name="Group 88"/>
            <p:cNvGrpSpPr/>
            <p:nvPr/>
          </p:nvGrpSpPr>
          <p:grpSpPr>
            <a:xfrm rot="16200000">
              <a:off x="5697550" y="3505201"/>
              <a:ext cx="1447800" cy="685800"/>
              <a:chOff x="5410201" y="2590799"/>
              <a:chExt cx="1447800" cy="685800"/>
            </a:xfrm>
          </p:grpSpPr>
          <p:sp>
            <p:nvSpPr>
              <p:cNvPr id="91" name="Flowchart: Manual Operation 90"/>
              <p:cNvSpPr/>
              <p:nvPr/>
            </p:nvSpPr>
            <p:spPr bwMode="auto">
              <a:xfrm>
                <a:off x="5410201" y="2590799"/>
                <a:ext cx="1447800" cy="685800"/>
              </a:xfrm>
              <a:prstGeom prst="flowChartManualOpera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92" name="Isosceles Triangle 91"/>
              <p:cNvSpPr/>
              <p:nvPr/>
            </p:nvSpPr>
            <p:spPr bwMode="auto">
              <a:xfrm rot="10800000">
                <a:off x="5905500" y="2590800"/>
                <a:ext cx="419100" cy="311773"/>
              </a:xfrm>
              <a:prstGeom prst="triangl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93" name="Straight Connector 92"/>
              <p:cNvCxnSpPr>
                <a:stCxn id="92" idx="4"/>
                <a:endCxn id="92" idx="2"/>
              </p:cNvCxnSpPr>
              <p:nvPr/>
            </p:nvCxnSpPr>
            <p:spPr bwMode="auto">
              <a:xfrm>
                <a:off x="5905500" y="2590800"/>
                <a:ext cx="4191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90" name="TextBox 89"/>
            <p:cNvSpPr txBox="1"/>
            <p:nvPr/>
          </p:nvSpPr>
          <p:spPr>
            <a:xfrm>
              <a:off x="6376717" y="3294158"/>
              <a:ext cx="351379" cy="1124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A</a:t>
              </a:r>
            </a:p>
            <a:p>
              <a:pPr algn="ctr"/>
              <a:r>
                <a:rPr lang="en-US" sz="1800" dirty="0" smtClean="0"/>
                <a:t>L</a:t>
              </a:r>
            </a:p>
            <a:p>
              <a:pPr algn="ctr"/>
              <a:r>
                <a:rPr lang="en-US" sz="1800" dirty="0" smtClean="0"/>
                <a:t>U</a:t>
              </a:r>
              <a:endParaRPr lang="en-US" sz="1800" dirty="0"/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2876552" y="2618387"/>
            <a:ext cx="425584" cy="370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MEM</a:t>
            </a:r>
            <a:endParaRPr lang="en-US" sz="1800" dirty="0"/>
          </a:p>
        </p:txBody>
      </p:sp>
      <p:sp>
        <p:nvSpPr>
          <p:cNvPr id="162" name="Rectangle 161"/>
          <p:cNvSpPr/>
          <p:nvPr/>
        </p:nvSpPr>
        <p:spPr bwMode="auto">
          <a:xfrm>
            <a:off x="2688473" y="2541845"/>
            <a:ext cx="810420" cy="214317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688472" y="3512582"/>
            <a:ext cx="212559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</a:t>
            </a:r>
            <a:endParaRPr lang="en-US" sz="1400" b="0" dirty="0"/>
          </a:p>
        </p:txBody>
      </p:sp>
      <p:sp>
        <p:nvSpPr>
          <p:cNvPr id="165" name="TextBox 164"/>
          <p:cNvSpPr txBox="1"/>
          <p:nvPr/>
        </p:nvSpPr>
        <p:spPr>
          <a:xfrm>
            <a:off x="3203699" y="3512582"/>
            <a:ext cx="28148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 O</a:t>
            </a:r>
            <a:endParaRPr lang="en-US" sz="1400" b="0" dirty="0"/>
          </a:p>
        </p:txBody>
      </p:sp>
      <p:sp>
        <p:nvSpPr>
          <p:cNvPr id="160" name="TextBox 159"/>
          <p:cNvSpPr txBox="1"/>
          <p:nvPr/>
        </p:nvSpPr>
        <p:spPr>
          <a:xfrm>
            <a:off x="2690696" y="4250755"/>
            <a:ext cx="22217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D</a:t>
            </a:r>
            <a:endParaRPr lang="en-US" sz="1400" b="0" dirty="0"/>
          </a:p>
        </p:txBody>
      </p:sp>
      <p:sp>
        <p:nvSpPr>
          <p:cNvPr id="197" name="Rectangle 196"/>
          <p:cNvSpPr/>
          <p:nvPr/>
        </p:nvSpPr>
        <p:spPr bwMode="auto">
          <a:xfrm>
            <a:off x="3885380" y="3209335"/>
            <a:ext cx="185573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890518" y="3337803"/>
            <a:ext cx="259045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I</a:t>
            </a:r>
          </a:p>
          <a:p>
            <a:pPr algn="ctr"/>
            <a:r>
              <a:rPr lang="en-US" sz="1800" dirty="0" smtClean="0"/>
              <a:t>R</a:t>
            </a:r>
            <a:endParaRPr lang="en-US" sz="1800" dirty="0"/>
          </a:p>
        </p:txBody>
      </p:sp>
      <p:sp>
        <p:nvSpPr>
          <p:cNvPr id="3" name="Flowchart: Manual Operation 2"/>
          <p:cNvSpPr/>
          <p:nvPr/>
        </p:nvSpPr>
        <p:spPr bwMode="auto">
          <a:xfrm rot="16200000">
            <a:off x="4659690" y="3982413"/>
            <a:ext cx="432924" cy="182438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1" name="Rectangle 200"/>
          <p:cNvSpPr/>
          <p:nvPr/>
        </p:nvSpPr>
        <p:spPr bwMode="auto">
          <a:xfrm>
            <a:off x="432494" y="2294935"/>
            <a:ext cx="185573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441600" y="2286000"/>
            <a:ext cx="259045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B</a:t>
            </a:r>
          </a:p>
          <a:p>
            <a:pPr algn="ctr"/>
            <a:r>
              <a:rPr lang="en-US" sz="1800" dirty="0" smtClean="0"/>
              <a:t>P</a:t>
            </a:r>
          </a:p>
          <a:p>
            <a:pPr algn="ctr"/>
            <a:r>
              <a:rPr lang="en-US" sz="1800" dirty="0"/>
              <a:t>C</a:t>
            </a:r>
          </a:p>
        </p:txBody>
      </p:sp>
      <p:cxnSp>
        <p:nvCxnSpPr>
          <p:cNvPr id="7" name="Straight Arrow Connector 6"/>
          <p:cNvCxnSpPr>
            <a:stCxn id="244" idx="2"/>
            <a:endCxn id="163" idx="1"/>
          </p:cNvCxnSpPr>
          <p:nvPr/>
        </p:nvCxnSpPr>
        <p:spPr bwMode="auto">
          <a:xfrm>
            <a:off x="2483992" y="3660968"/>
            <a:ext cx="204480" cy="550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4" name="Straight Arrow Connector 203"/>
          <p:cNvCxnSpPr/>
          <p:nvPr/>
        </p:nvCxnSpPr>
        <p:spPr bwMode="auto">
          <a:xfrm>
            <a:off x="1971252" y="3984134"/>
            <a:ext cx="30965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5" name="Straight Arrow Connector 204"/>
          <p:cNvCxnSpPr/>
          <p:nvPr/>
        </p:nvCxnSpPr>
        <p:spPr bwMode="auto">
          <a:xfrm>
            <a:off x="1417446" y="3332274"/>
            <a:ext cx="870162" cy="482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6" name="Flowchart: Manual Operation 205"/>
          <p:cNvSpPr/>
          <p:nvPr/>
        </p:nvSpPr>
        <p:spPr bwMode="auto">
          <a:xfrm rot="16200000">
            <a:off x="435725" y="3235560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7" name="Straight Arrow Connector 206"/>
          <p:cNvCxnSpPr>
            <a:endCxn id="75" idx="1"/>
          </p:cNvCxnSpPr>
          <p:nvPr/>
        </p:nvCxnSpPr>
        <p:spPr bwMode="auto">
          <a:xfrm flipV="1">
            <a:off x="1032205" y="3333715"/>
            <a:ext cx="201968" cy="4088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1" name="Straight Arrow Connector 210"/>
          <p:cNvCxnSpPr/>
          <p:nvPr/>
        </p:nvCxnSpPr>
        <p:spPr bwMode="auto">
          <a:xfrm flipV="1">
            <a:off x="614800" y="2986869"/>
            <a:ext cx="204481" cy="70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2" name="Straight Arrow Connector 211"/>
          <p:cNvCxnSpPr/>
          <p:nvPr/>
        </p:nvCxnSpPr>
        <p:spPr bwMode="auto">
          <a:xfrm flipV="1">
            <a:off x="245625" y="3372263"/>
            <a:ext cx="575342" cy="70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428621" y="256505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2" name="Elbow Connector 41"/>
          <p:cNvCxnSpPr>
            <a:endCxn id="39" idx="1"/>
          </p:cNvCxnSpPr>
          <p:nvPr/>
        </p:nvCxnSpPr>
        <p:spPr bwMode="auto">
          <a:xfrm rot="5400000" flipH="1" flipV="1">
            <a:off x="-11397" y="2959950"/>
            <a:ext cx="634863" cy="245174"/>
          </a:xfrm>
          <a:prstGeom prst="bentConnector2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7" name="Flowchart: Manual Operation 216"/>
          <p:cNvSpPr/>
          <p:nvPr/>
        </p:nvSpPr>
        <p:spPr bwMode="auto">
          <a:xfrm rot="10800000">
            <a:off x="334523" y="3999277"/>
            <a:ext cx="538697" cy="217816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18" name="Elbow Connector 217"/>
          <p:cNvCxnSpPr>
            <a:stCxn id="217" idx="2"/>
          </p:cNvCxnSpPr>
          <p:nvPr/>
        </p:nvCxnSpPr>
        <p:spPr bwMode="auto">
          <a:xfrm rot="5400000" flipH="1" flipV="1">
            <a:off x="565929" y="3755011"/>
            <a:ext cx="282208" cy="206324"/>
          </a:xfrm>
          <a:prstGeom prst="bentConnector3">
            <a:avLst>
              <a:gd name="adj1" fmla="val 99849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2" name="Elbow Connector 221"/>
          <p:cNvCxnSpPr/>
          <p:nvPr/>
        </p:nvCxnSpPr>
        <p:spPr bwMode="auto">
          <a:xfrm rot="5400000">
            <a:off x="735996" y="3357979"/>
            <a:ext cx="879990" cy="838238"/>
          </a:xfrm>
          <a:prstGeom prst="bentConnector3">
            <a:avLst>
              <a:gd name="adj1" fmla="val 124222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229" name="Elbow Connector 228"/>
          <p:cNvCxnSpPr>
            <a:stCxn id="233" idx="1"/>
          </p:cNvCxnSpPr>
          <p:nvPr/>
        </p:nvCxnSpPr>
        <p:spPr bwMode="auto">
          <a:xfrm rot="10800000">
            <a:off x="435930" y="4226040"/>
            <a:ext cx="393555" cy="1594816"/>
          </a:xfrm>
          <a:prstGeom prst="bentConnector2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2" name="TextBox 231"/>
          <p:cNvSpPr txBox="1"/>
          <p:nvPr/>
        </p:nvSpPr>
        <p:spPr>
          <a:xfrm>
            <a:off x="785983" y="566129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&lt;&lt;2</a:t>
            </a:r>
            <a:endParaRPr lang="en-US" sz="1400" b="0" dirty="0"/>
          </a:p>
        </p:txBody>
      </p:sp>
      <p:sp>
        <p:nvSpPr>
          <p:cNvPr id="233" name="Rectangle 232"/>
          <p:cNvSpPr/>
          <p:nvPr/>
        </p:nvSpPr>
        <p:spPr bwMode="auto">
          <a:xfrm>
            <a:off x="829484" y="5661291"/>
            <a:ext cx="448942" cy="3191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7" name="Rectangle 236"/>
          <p:cNvSpPr/>
          <p:nvPr/>
        </p:nvSpPr>
        <p:spPr bwMode="auto">
          <a:xfrm>
            <a:off x="1878465" y="3529605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1871334" y="3537934"/>
            <a:ext cx="284693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M</a:t>
            </a:r>
          </a:p>
          <a:p>
            <a:pPr algn="ctr"/>
            <a:r>
              <a:rPr lang="en-US" sz="1800" dirty="0" smtClean="0"/>
              <a:t>A</a:t>
            </a:r>
          </a:p>
          <a:p>
            <a:pPr algn="ctr"/>
            <a:r>
              <a:rPr lang="en-US" sz="1800" dirty="0"/>
              <a:t>D</a:t>
            </a:r>
          </a:p>
        </p:txBody>
      </p:sp>
      <p:sp>
        <p:nvSpPr>
          <p:cNvPr id="244" name="Flowchart: Manual Operation 243"/>
          <p:cNvSpPr/>
          <p:nvPr/>
        </p:nvSpPr>
        <p:spPr bwMode="auto">
          <a:xfrm rot="16200000">
            <a:off x="1887151" y="3559427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45" name="Elbow Connector 244"/>
          <p:cNvCxnSpPr>
            <a:endCxn id="238" idx="1"/>
          </p:cNvCxnSpPr>
          <p:nvPr/>
        </p:nvCxnSpPr>
        <p:spPr bwMode="auto">
          <a:xfrm rot="5400000" flipH="1" flipV="1">
            <a:off x="734061" y="4995549"/>
            <a:ext cx="2133222" cy="141323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255" name="Straight Arrow Connector 254"/>
          <p:cNvCxnSpPr/>
          <p:nvPr/>
        </p:nvCxnSpPr>
        <p:spPr bwMode="auto">
          <a:xfrm flipV="1">
            <a:off x="4067613" y="3660967"/>
            <a:ext cx="24737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3" name="Straight Arrow Connector 262"/>
          <p:cNvCxnSpPr>
            <a:endCxn id="83" idx="1"/>
          </p:cNvCxnSpPr>
          <p:nvPr/>
        </p:nvCxnSpPr>
        <p:spPr bwMode="auto">
          <a:xfrm flipV="1">
            <a:off x="4508442" y="3422433"/>
            <a:ext cx="1255255" cy="295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6" name="Straight Arrow Connector 265"/>
          <p:cNvCxnSpPr>
            <a:endCxn id="84" idx="1"/>
          </p:cNvCxnSpPr>
          <p:nvPr/>
        </p:nvCxnSpPr>
        <p:spPr bwMode="auto">
          <a:xfrm flipV="1">
            <a:off x="4498905" y="3757919"/>
            <a:ext cx="1264792" cy="24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9" name="Straight Arrow Connector 268"/>
          <p:cNvCxnSpPr>
            <a:stCxn id="3" idx="2"/>
            <a:endCxn id="85" idx="1"/>
          </p:cNvCxnSpPr>
          <p:nvPr/>
        </p:nvCxnSpPr>
        <p:spPr bwMode="auto">
          <a:xfrm flipV="1">
            <a:off x="4967371" y="4072152"/>
            <a:ext cx="800217" cy="14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3" name="Straight Arrow Connector 272"/>
          <p:cNvCxnSpPr/>
          <p:nvPr/>
        </p:nvCxnSpPr>
        <p:spPr bwMode="auto">
          <a:xfrm>
            <a:off x="4501968" y="4156268"/>
            <a:ext cx="282965" cy="265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3" name="Elbow Connector 282"/>
          <p:cNvCxnSpPr/>
          <p:nvPr/>
        </p:nvCxnSpPr>
        <p:spPr bwMode="auto">
          <a:xfrm rot="16200000" flipH="1">
            <a:off x="4605716" y="3795311"/>
            <a:ext cx="216610" cy="141823"/>
          </a:xfrm>
          <a:prstGeom prst="bentConnector3">
            <a:avLst>
              <a:gd name="adj1" fmla="val 9490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285" name="Flowchart: Manual Operation 284"/>
          <p:cNvSpPr/>
          <p:nvPr/>
        </p:nvSpPr>
        <p:spPr bwMode="auto">
          <a:xfrm rot="16200000">
            <a:off x="4867920" y="4758340"/>
            <a:ext cx="432924" cy="182438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88" name="Elbow Connector 287"/>
          <p:cNvCxnSpPr/>
          <p:nvPr/>
        </p:nvCxnSpPr>
        <p:spPr bwMode="auto">
          <a:xfrm>
            <a:off x="3657642" y="3666470"/>
            <a:ext cx="1320745" cy="1057816"/>
          </a:xfrm>
          <a:prstGeom prst="bentConnector3">
            <a:avLst>
              <a:gd name="adj1" fmla="val -8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292" name="Straight Arrow Connector 291"/>
          <p:cNvCxnSpPr>
            <a:endCxn id="82" idx="1"/>
          </p:cNvCxnSpPr>
          <p:nvPr/>
        </p:nvCxnSpPr>
        <p:spPr bwMode="auto">
          <a:xfrm>
            <a:off x="5589910" y="4504901"/>
            <a:ext cx="173787" cy="14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3" name="Trapezoid 302"/>
          <p:cNvSpPr/>
          <p:nvPr/>
        </p:nvSpPr>
        <p:spPr bwMode="auto">
          <a:xfrm rot="16200000" flipH="1">
            <a:off x="3621450" y="3619745"/>
            <a:ext cx="1595730" cy="174588"/>
          </a:xfrm>
          <a:prstGeom prst="trapezoid">
            <a:avLst>
              <a:gd name="adj" fmla="val 5608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6760923" y="2942769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6766616" y="2951098"/>
            <a:ext cx="259045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S</a:t>
            </a:r>
          </a:p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/>
              <a:t>1</a:t>
            </a:r>
            <a:endParaRPr lang="en-US" sz="1800" dirty="0" smtClean="0"/>
          </a:p>
        </p:txBody>
      </p:sp>
      <p:sp>
        <p:nvSpPr>
          <p:cNvPr id="309" name="Rectangle 308"/>
          <p:cNvSpPr/>
          <p:nvPr/>
        </p:nvSpPr>
        <p:spPr bwMode="auto">
          <a:xfrm>
            <a:off x="6758011" y="3923021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0" name="TextBox 309"/>
          <p:cNvSpPr txBox="1"/>
          <p:nvPr/>
        </p:nvSpPr>
        <p:spPr>
          <a:xfrm>
            <a:off x="6763704" y="3931350"/>
            <a:ext cx="259045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S</a:t>
            </a:r>
          </a:p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/>
              <a:t>2</a:t>
            </a:r>
          </a:p>
        </p:txBody>
      </p:sp>
      <p:sp>
        <p:nvSpPr>
          <p:cNvPr id="317" name="Flowchart: Manual Operation 316"/>
          <p:cNvSpPr/>
          <p:nvPr/>
        </p:nvSpPr>
        <p:spPr bwMode="auto">
          <a:xfrm rot="16200000">
            <a:off x="6817381" y="3034006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20" name="Straight Arrow Connector 319"/>
          <p:cNvCxnSpPr/>
          <p:nvPr/>
        </p:nvCxnSpPr>
        <p:spPr bwMode="auto">
          <a:xfrm flipV="1">
            <a:off x="6961272" y="3399968"/>
            <a:ext cx="24737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2" name="Straight Arrow Connector 321"/>
          <p:cNvCxnSpPr/>
          <p:nvPr/>
        </p:nvCxnSpPr>
        <p:spPr bwMode="auto">
          <a:xfrm flipV="1">
            <a:off x="6553203" y="3431859"/>
            <a:ext cx="213412" cy="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4" name="Straight Arrow Connector 323"/>
          <p:cNvCxnSpPr/>
          <p:nvPr/>
        </p:nvCxnSpPr>
        <p:spPr bwMode="auto">
          <a:xfrm flipV="1">
            <a:off x="6547655" y="4411572"/>
            <a:ext cx="213412" cy="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6" name="Elbow Connector 325"/>
          <p:cNvCxnSpPr/>
          <p:nvPr/>
        </p:nvCxnSpPr>
        <p:spPr bwMode="auto">
          <a:xfrm rot="5400000" flipH="1" flipV="1">
            <a:off x="1092217" y="2809042"/>
            <a:ext cx="1017000" cy="1486"/>
          </a:xfrm>
          <a:prstGeom prst="bentConnector3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1" name="Flowchart: Manual Operation 330"/>
          <p:cNvSpPr/>
          <p:nvPr/>
        </p:nvSpPr>
        <p:spPr bwMode="auto">
          <a:xfrm rot="16200000">
            <a:off x="7400445" y="4526173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32" name="Straight Arrow Connector 331"/>
          <p:cNvCxnSpPr/>
          <p:nvPr/>
        </p:nvCxnSpPr>
        <p:spPr bwMode="auto">
          <a:xfrm>
            <a:off x="6942891" y="4411572"/>
            <a:ext cx="851313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4" name="Straight Arrow Connector 333"/>
          <p:cNvCxnSpPr/>
          <p:nvPr/>
        </p:nvCxnSpPr>
        <p:spPr bwMode="auto">
          <a:xfrm>
            <a:off x="7300809" y="4558531"/>
            <a:ext cx="49339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6" name="Straight Arrow Connector 335"/>
          <p:cNvCxnSpPr/>
          <p:nvPr/>
        </p:nvCxnSpPr>
        <p:spPr bwMode="auto">
          <a:xfrm>
            <a:off x="7547506" y="4736946"/>
            <a:ext cx="246698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0" name="Straight Arrow Connector 339"/>
          <p:cNvCxnSpPr/>
          <p:nvPr/>
        </p:nvCxnSpPr>
        <p:spPr bwMode="auto">
          <a:xfrm>
            <a:off x="7547506" y="4913621"/>
            <a:ext cx="24669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1" name="TextBox 340"/>
          <p:cNvSpPr txBox="1"/>
          <p:nvPr/>
        </p:nvSpPr>
        <p:spPr>
          <a:xfrm>
            <a:off x="7355787" y="4582188"/>
            <a:ext cx="191719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4</a:t>
            </a:r>
            <a:endParaRPr lang="en-US" sz="1400" b="0" dirty="0"/>
          </a:p>
        </p:txBody>
      </p:sp>
      <p:sp>
        <p:nvSpPr>
          <p:cNvPr id="343" name="TextBox 342"/>
          <p:cNvSpPr txBox="1"/>
          <p:nvPr/>
        </p:nvSpPr>
        <p:spPr>
          <a:xfrm rot="5400000">
            <a:off x="7297949" y="5252536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&lt;&lt;2</a:t>
            </a:r>
            <a:endParaRPr lang="en-US" sz="1400" b="0" dirty="0"/>
          </a:p>
        </p:txBody>
      </p:sp>
      <p:sp>
        <p:nvSpPr>
          <p:cNvPr id="344" name="Rectangle 343"/>
          <p:cNvSpPr/>
          <p:nvPr/>
        </p:nvSpPr>
        <p:spPr bwMode="auto">
          <a:xfrm rot="5400000">
            <a:off x="7333555" y="5257204"/>
            <a:ext cx="448942" cy="3191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50" name="Straight Arrow Connector 349"/>
          <p:cNvCxnSpPr/>
          <p:nvPr/>
        </p:nvCxnSpPr>
        <p:spPr bwMode="auto">
          <a:xfrm flipH="1" flipV="1">
            <a:off x="7544171" y="4913621"/>
            <a:ext cx="6672" cy="27141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55" name="Elbow Connector 354"/>
          <p:cNvCxnSpPr>
            <a:stCxn id="343" idx="3"/>
            <a:endCxn id="376" idx="3"/>
          </p:cNvCxnSpPr>
          <p:nvPr/>
        </p:nvCxnSpPr>
        <p:spPr bwMode="auto">
          <a:xfrm rot="5400000">
            <a:off x="6880141" y="5159013"/>
            <a:ext cx="170397" cy="1157663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57" name="Elbow Connector 356"/>
          <p:cNvCxnSpPr/>
          <p:nvPr/>
        </p:nvCxnSpPr>
        <p:spPr bwMode="auto">
          <a:xfrm rot="16200000" flipV="1">
            <a:off x="6680215" y="5191829"/>
            <a:ext cx="1258161" cy="4268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/>
          </a:ln>
          <a:effectLst/>
        </p:spPr>
      </p:cxnSp>
      <p:cxnSp>
        <p:nvCxnSpPr>
          <p:cNvPr id="363" name="Elbow Connector 362"/>
          <p:cNvCxnSpPr/>
          <p:nvPr/>
        </p:nvCxnSpPr>
        <p:spPr bwMode="auto">
          <a:xfrm rot="5400000">
            <a:off x="6702455" y="4804919"/>
            <a:ext cx="787252" cy="56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/>
          </a:ln>
          <a:effectLst/>
        </p:spPr>
      </p:cxnSp>
      <p:cxnSp>
        <p:nvCxnSpPr>
          <p:cNvPr id="368" name="Elbow Connector 367"/>
          <p:cNvCxnSpPr>
            <a:endCxn id="160" idx="1"/>
          </p:cNvCxnSpPr>
          <p:nvPr/>
        </p:nvCxnSpPr>
        <p:spPr bwMode="auto">
          <a:xfrm rot="10800000">
            <a:off x="2690697" y="4404644"/>
            <a:ext cx="4413383" cy="794180"/>
          </a:xfrm>
          <a:prstGeom prst="bentConnector3">
            <a:avLst>
              <a:gd name="adj1" fmla="val 10518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6" name="TextBox 375"/>
          <p:cNvSpPr txBox="1"/>
          <p:nvPr/>
        </p:nvSpPr>
        <p:spPr>
          <a:xfrm>
            <a:off x="5961391" y="5669154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SX</a:t>
            </a:r>
            <a:endParaRPr lang="en-US" sz="1400" b="0" dirty="0"/>
          </a:p>
        </p:txBody>
      </p:sp>
      <p:sp>
        <p:nvSpPr>
          <p:cNvPr id="377" name="Rectangle 376"/>
          <p:cNvSpPr/>
          <p:nvPr/>
        </p:nvSpPr>
        <p:spPr bwMode="auto">
          <a:xfrm>
            <a:off x="5949478" y="5657805"/>
            <a:ext cx="448942" cy="3191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3" name="Rectangle 382"/>
          <p:cNvSpPr/>
          <p:nvPr/>
        </p:nvSpPr>
        <p:spPr bwMode="auto">
          <a:xfrm>
            <a:off x="5310753" y="4147939"/>
            <a:ext cx="267364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>
            <a:off x="5328910" y="4156268"/>
            <a:ext cx="310341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 smtClean="0"/>
              <a:t>W</a:t>
            </a:r>
          </a:p>
          <a:p>
            <a:pPr algn="ctr"/>
            <a:r>
              <a:rPr lang="en-US" sz="1800" dirty="0"/>
              <a:t>D</a:t>
            </a:r>
          </a:p>
        </p:txBody>
      </p:sp>
      <p:cxnSp>
        <p:nvCxnSpPr>
          <p:cNvPr id="390" name="Straight Arrow Connector 389"/>
          <p:cNvCxnSpPr>
            <a:stCxn id="285" idx="2"/>
          </p:cNvCxnSpPr>
          <p:nvPr/>
        </p:nvCxnSpPr>
        <p:spPr bwMode="auto">
          <a:xfrm>
            <a:off x="5175601" y="4849559"/>
            <a:ext cx="158871" cy="14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7" name="Elbow Connector 396"/>
          <p:cNvCxnSpPr/>
          <p:nvPr/>
        </p:nvCxnSpPr>
        <p:spPr bwMode="auto">
          <a:xfrm rot="16200000" flipH="1">
            <a:off x="3840500" y="5020434"/>
            <a:ext cx="1470550" cy="134667"/>
          </a:xfrm>
          <a:prstGeom prst="bentConnector3">
            <a:avLst>
              <a:gd name="adj1" fmla="val -274"/>
            </a:avLst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00" name="Straight Connector 399"/>
          <p:cNvCxnSpPr>
            <a:endCxn id="376" idx="1"/>
          </p:cNvCxnSpPr>
          <p:nvPr/>
        </p:nvCxnSpPr>
        <p:spPr bwMode="auto">
          <a:xfrm>
            <a:off x="4643109" y="5819743"/>
            <a:ext cx="1318282" cy="33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2" name="Elbow Connector 401"/>
          <p:cNvCxnSpPr>
            <a:endCxn id="232" idx="3"/>
          </p:cNvCxnSpPr>
          <p:nvPr/>
        </p:nvCxnSpPr>
        <p:spPr bwMode="auto">
          <a:xfrm rot="10800000">
            <a:off x="1278426" y="5815181"/>
            <a:ext cx="3352770" cy="4563"/>
          </a:xfrm>
          <a:prstGeom prst="bentConnector3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4" name="Straight Arrow Connector 403"/>
          <p:cNvCxnSpPr>
            <a:stCxn id="317" idx="2"/>
          </p:cNvCxnSpPr>
          <p:nvPr/>
        </p:nvCxnSpPr>
        <p:spPr bwMode="auto">
          <a:xfrm>
            <a:off x="7414222" y="3135547"/>
            <a:ext cx="814793" cy="705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0" name="Elbow Connector 409"/>
          <p:cNvCxnSpPr>
            <a:stCxn id="331" idx="2"/>
          </p:cNvCxnSpPr>
          <p:nvPr/>
        </p:nvCxnSpPr>
        <p:spPr bwMode="auto">
          <a:xfrm flipV="1">
            <a:off x="7997286" y="3911807"/>
            <a:ext cx="220842" cy="715907"/>
          </a:xfrm>
          <a:prstGeom prst="bentConnector4">
            <a:avLst>
              <a:gd name="adj1" fmla="val 44362"/>
              <a:gd name="adj2" fmla="val 10060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4" name="Elbow Connector 413"/>
          <p:cNvCxnSpPr>
            <a:stCxn id="91" idx="2"/>
          </p:cNvCxnSpPr>
          <p:nvPr/>
        </p:nvCxnSpPr>
        <p:spPr bwMode="auto">
          <a:xfrm>
            <a:off x="8606296" y="3503532"/>
            <a:ext cx="221433" cy="2629289"/>
          </a:xfrm>
          <a:prstGeom prst="bentConnector4">
            <a:avLst>
              <a:gd name="adj1" fmla="val 103237"/>
              <a:gd name="adj2" fmla="val 53691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1" name="TextBox 420"/>
          <p:cNvSpPr txBox="1"/>
          <p:nvPr/>
        </p:nvSpPr>
        <p:spPr>
          <a:xfrm rot="16200000">
            <a:off x="8369000" y="3719893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err="1" smtClean="0">
                <a:latin typeface="+mj-lt"/>
                <a:cs typeface="Courier New" panose="02070309020205020404" pitchFamily="49" charset="0"/>
              </a:rPr>
              <a:t>ALUout</a:t>
            </a:r>
            <a:endParaRPr lang="en-US" sz="1200" b="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3" name="TextBox 422"/>
          <p:cNvSpPr txBox="1"/>
          <p:nvPr/>
        </p:nvSpPr>
        <p:spPr>
          <a:xfrm>
            <a:off x="833422" y="4175607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1200" b="0" baseline="-25000" dirty="0" smtClean="0">
                <a:latin typeface="+mj-lt"/>
                <a:cs typeface="Courier New" panose="02070309020205020404" pitchFamily="49" charset="0"/>
              </a:rPr>
              <a:t>31:28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5" name="TextBox 424"/>
          <p:cNvSpPr txBox="1"/>
          <p:nvPr/>
        </p:nvSpPr>
        <p:spPr>
          <a:xfrm>
            <a:off x="4876800" y="5564039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IR[IM]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6" name="TextBox 425"/>
          <p:cNvSpPr txBox="1"/>
          <p:nvPr/>
        </p:nvSpPr>
        <p:spPr>
          <a:xfrm>
            <a:off x="4020542" y="5564039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IR[XI]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7" name="TextBox 426"/>
          <p:cNvSpPr txBox="1"/>
          <p:nvPr/>
        </p:nvSpPr>
        <p:spPr>
          <a:xfrm>
            <a:off x="4443849" y="3163323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IR[s]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8" name="TextBox 427"/>
          <p:cNvSpPr txBox="1"/>
          <p:nvPr/>
        </p:nvSpPr>
        <p:spPr>
          <a:xfrm>
            <a:off x="4432740" y="3505192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IR[t]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9" name="TextBox 428"/>
          <p:cNvSpPr txBox="1"/>
          <p:nvPr/>
        </p:nvSpPr>
        <p:spPr>
          <a:xfrm>
            <a:off x="4323694" y="3927597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IR[d]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431" name="Elbow Connector 430"/>
          <p:cNvCxnSpPr/>
          <p:nvPr/>
        </p:nvCxnSpPr>
        <p:spPr bwMode="auto">
          <a:xfrm rot="5400000" flipH="1" flipV="1">
            <a:off x="4314687" y="5469213"/>
            <a:ext cx="1173196" cy="154020"/>
          </a:xfrm>
          <a:prstGeom prst="bentConnector3">
            <a:avLst>
              <a:gd name="adj1" fmla="val 10053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443" name="TextBox 442"/>
          <p:cNvSpPr txBox="1"/>
          <p:nvPr/>
        </p:nvSpPr>
        <p:spPr>
          <a:xfrm>
            <a:off x="853757" y="3093193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1</a:t>
            </a:r>
            <a:endParaRPr lang="en-US" sz="1200" b="0" dirty="0"/>
          </a:p>
        </p:txBody>
      </p:sp>
      <p:sp>
        <p:nvSpPr>
          <p:cNvPr id="444" name="TextBox 443"/>
          <p:cNvSpPr txBox="1"/>
          <p:nvPr/>
        </p:nvSpPr>
        <p:spPr>
          <a:xfrm>
            <a:off x="2310384" y="3418082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2</a:t>
            </a:r>
            <a:endParaRPr lang="en-US" sz="1200" b="0" dirty="0"/>
          </a:p>
        </p:txBody>
      </p:sp>
      <p:sp>
        <p:nvSpPr>
          <p:cNvPr id="445" name="TextBox 444"/>
          <p:cNvSpPr txBox="1"/>
          <p:nvPr/>
        </p:nvSpPr>
        <p:spPr>
          <a:xfrm>
            <a:off x="4803832" y="3899525"/>
            <a:ext cx="220573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0" dirty="0" smtClean="0"/>
              <a:t>M</a:t>
            </a:r>
          </a:p>
          <a:p>
            <a:pPr algn="ctr">
              <a:lnSpc>
                <a:spcPts val="1200"/>
              </a:lnSpc>
            </a:pPr>
            <a:r>
              <a:rPr lang="en-US" sz="1200" b="0" dirty="0" smtClean="0"/>
              <a:t>3</a:t>
            </a:r>
            <a:endParaRPr lang="en-US" sz="1200" b="0" dirty="0"/>
          </a:p>
        </p:txBody>
      </p:sp>
      <p:sp>
        <p:nvSpPr>
          <p:cNvPr id="446" name="TextBox 445"/>
          <p:cNvSpPr txBox="1"/>
          <p:nvPr/>
        </p:nvSpPr>
        <p:spPr>
          <a:xfrm>
            <a:off x="5014724" y="4671437"/>
            <a:ext cx="220573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0" dirty="0" smtClean="0"/>
              <a:t>M</a:t>
            </a:r>
          </a:p>
          <a:p>
            <a:pPr algn="ctr">
              <a:lnSpc>
                <a:spcPts val="1200"/>
              </a:lnSpc>
            </a:pPr>
            <a:r>
              <a:rPr lang="en-US" sz="1200" b="0" dirty="0" smtClean="0"/>
              <a:t>4</a:t>
            </a:r>
            <a:endParaRPr lang="en-US" sz="1200" b="0" dirty="0"/>
          </a:p>
        </p:txBody>
      </p:sp>
      <p:sp>
        <p:nvSpPr>
          <p:cNvPr id="447" name="TextBox 446"/>
          <p:cNvSpPr txBox="1"/>
          <p:nvPr/>
        </p:nvSpPr>
        <p:spPr>
          <a:xfrm>
            <a:off x="7238162" y="2901876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5</a:t>
            </a:r>
            <a:endParaRPr lang="en-US" sz="1200" b="0" dirty="0"/>
          </a:p>
        </p:txBody>
      </p:sp>
      <p:sp>
        <p:nvSpPr>
          <p:cNvPr id="448" name="TextBox 447"/>
          <p:cNvSpPr txBox="1"/>
          <p:nvPr/>
        </p:nvSpPr>
        <p:spPr>
          <a:xfrm>
            <a:off x="7819597" y="4413698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6</a:t>
            </a:r>
            <a:endParaRPr lang="en-US" sz="1200" b="0" dirty="0"/>
          </a:p>
        </p:txBody>
      </p:sp>
      <p:cxnSp>
        <p:nvCxnSpPr>
          <p:cNvPr id="112" name="Straight Arrow Connector 111"/>
          <p:cNvCxnSpPr/>
          <p:nvPr/>
        </p:nvCxnSpPr>
        <p:spPr bwMode="auto">
          <a:xfrm>
            <a:off x="3492040" y="3666427"/>
            <a:ext cx="400194" cy="6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6" name="Elbow Connector 115"/>
          <p:cNvCxnSpPr/>
          <p:nvPr/>
        </p:nvCxnSpPr>
        <p:spPr bwMode="auto">
          <a:xfrm rot="16200000" flipH="1">
            <a:off x="1095752" y="2647394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7" name="TextBox 116"/>
          <p:cNvSpPr txBox="1"/>
          <p:nvPr/>
        </p:nvSpPr>
        <p:spPr>
          <a:xfrm>
            <a:off x="894698" y="1961442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PC</a:t>
            </a:r>
            <a:r>
              <a:rPr lang="en-US" sz="14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18" name="Elbow Connector 117"/>
          <p:cNvCxnSpPr/>
          <p:nvPr/>
        </p:nvCxnSpPr>
        <p:spPr bwMode="auto">
          <a:xfrm rot="16200000" flipH="1">
            <a:off x="3747667" y="2977678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3586247" y="2437060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IR</a:t>
            </a:r>
            <a:r>
              <a:rPr lang="en-US" sz="14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20" name="Elbow Connector 119"/>
          <p:cNvCxnSpPr/>
          <p:nvPr/>
        </p:nvCxnSpPr>
        <p:spPr bwMode="auto">
          <a:xfrm rot="16200000" flipH="1">
            <a:off x="8207814" y="2823789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1" name="TextBox 120"/>
          <p:cNvSpPr txBox="1"/>
          <p:nvPr/>
        </p:nvSpPr>
        <p:spPr>
          <a:xfrm>
            <a:off x="7828429" y="2283023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ALUop</a:t>
            </a:r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=ADD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22" name="Elbow Connector 121"/>
          <p:cNvCxnSpPr/>
          <p:nvPr/>
        </p:nvCxnSpPr>
        <p:spPr bwMode="auto">
          <a:xfrm rot="16200000" flipH="1">
            <a:off x="7104716" y="2519137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3" name="TextBox 122"/>
          <p:cNvSpPr txBox="1"/>
          <p:nvPr/>
        </p:nvSpPr>
        <p:spPr>
          <a:xfrm>
            <a:off x="6942891" y="1987109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M5=0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541166" y="3276600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M6=2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25" name="Elbow Connector 124"/>
          <p:cNvCxnSpPr/>
          <p:nvPr/>
        </p:nvCxnSpPr>
        <p:spPr bwMode="auto">
          <a:xfrm rot="16200000" flipH="1">
            <a:off x="7629146" y="3992594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6" name="Elbow Connector 125"/>
          <p:cNvCxnSpPr/>
          <p:nvPr/>
        </p:nvCxnSpPr>
        <p:spPr bwMode="auto">
          <a:xfrm rot="16200000" flipH="1">
            <a:off x="2128503" y="3043243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2037975" y="2501367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M2=0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28" name="Elbow Connector 127"/>
          <p:cNvCxnSpPr/>
          <p:nvPr/>
        </p:nvCxnSpPr>
        <p:spPr bwMode="auto">
          <a:xfrm rot="16200000" flipH="1">
            <a:off x="443199" y="2434820"/>
            <a:ext cx="887226" cy="1724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0" name="TextBox 129"/>
          <p:cNvSpPr txBox="1"/>
          <p:nvPr/>
        </p:nvSpPr>
        <p:spPr>
          <a:xfrm>
            <a:off x="605586" y="1558023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M1=1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31" name="Elbow Connector 130"/>
          <p:cNvCxnSpPr/>
          <p:nvPr/>
        </p:nvCxnSpPr>
        <p:spPr bwMode="auto">
          <a:xfrm>
            <a:off x="1588776" y="2294935"/>
            <a:ext cx="5604277" cy="565673"/>
          </a:xfrm>
          <a:prstGeom prst="bentConnector3">
            <a:avLst>
              <a:gd name="adj1" fmla="val 92135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2" name="Elbow Connector 131"/>
          <p:cNvCxnSpPr/>
          <p:nvPr/>
        </p:nvCxnSpPr>
        <p:spPr bwMode="auto">
          <a:xfrm rot="10800000">
            <a:off x="245625" y="3366851"/>
            <a:ext cx="8582104" cy="2765974"/>
          </a:xfrm>
          <a:prstGeom prst="bentConnector3">
            <a:avLst>
              <a:gd name="adj1" fmla="val 9998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6" name="Straight Arrow Connector 135"/>
          <p:cNvCxnSpPr/>
          <p:nvPr/>
        </p:nvCxnSpPr>
        <p:spPr bwMode="auto">
          <a:xfrm flipV="1">
            <a:off x="4498905" y="3757919"/>
            <a:ext cx="1264792" cy="2480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7" name="Straight Arrow Connector 136"/>
          <p:cNvCxnSpPr/>
          <p:nvPr/>
        </p:nvCxnSpPr>
        <p:spPr bwMode="auto">
          <a:xfrm>
            <a:off x="7547506" y="4913621"/>
            <a:ext cx="246698" cy="0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8" name="Straight Arrow Connector 137"/>
          <p:cNvCxnSpPr/>
          <p:nvPr/>
        </p:nvCxnSpPr>
        <p:spPr bwMode="auto">
          <a:xfrm flipH="1" flipV="1">
            <a:off x="7544171" y="4913621"/>
            <a:ext cx="6672" cy="271416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9" name="Elbow Connector 138"/>
          <p:cNvCxnSpPr/>
          <p:nvPr/>
        </p:nvCxnSpPr>
        <p:spPr bwMode="auto">
          <a:xfrm rot="5400000">
            <a:off x="6880141" y="5159013"/>
            <a:ext cx="170397" cy="1157663"/>
          </a:xfrm>
          <a:prstGeom prst="bentConnector2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0" name="Straight Connector 139"/>
          <p:cNvCxnSpPr/>
          <p:nvPr/>
        </p:nvCxnSpPr>
        <p:spPr bwMode="auto">
          <a:xfrm>
            <a:off x="4643109" y="5819743"/>
            <a:ext cx="1318282" cy="33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1" name="Elbow Connector 140"/>
          <p:cNvCxnSpPr/>
          <p:nvPr/>
        </p:nvCxnSpPr>
        <p:spPr bwMode="auto">
          <a:xfrm rot="10800000">
            <a:off x="2690697" y="4404644"/>
            <a:ext cx="4413383" cy="794180"/>
          </a:xfrm>
          <a:prstGeom prst="bentConnector3">
            <a:avLst>
              <a:gd name="adj1" fmla="val 10518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2" name="Straight Arrow Connector 141"/>
          <p:cNvCxnSpPr/>
          <p:nvPr/>
        </p:nvCxnSpPr>
        <p:spPr bwMode="auto">
          <a:xfrm flipV="1">
            <a:off x="4508442" y="3422433"/>
            <a:ext cx="1255255" cy="2958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3" name="Straight Arrow Connector 142"/>
          <p:cNvCxnSpPr/>
          <p:nvPr/>
        </p:nvCxnSpPr>
        <p:spPr bwMode="auto">
          <a:xfrm flipV="1">
            <a:off x="6553203" y="3431859"/>
            <a:ext cx="213412" cy="2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4" name="Straight Arrow Connector 143"/>
          <p:cNvCxnSpPr/>
          <p:nvPr/>
        </p:nvCxnSpPr>
        <p:spPr bwMode="auto">
          <a:xfrm flipV="1">
            <a:off x="6547655" y="4411572"/>
            <a:ext cx="213412" cy="2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5" name="Elbow Connector 144"/>
          <p:cNvCxnSpPr>
            <a:stCxn id="146" idx="2"/>
          </p:cNvCxnSpPr>
          <p:nvPr/>
        </p:nvCxnSpPr>
        <p:spPr bwMode="auto">
          <a:xfrm rot="5400000">
            <a:off x="6348713" y="2417461"/>
            <a:ext cx="1019493" cy="348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6" name="TextBox 145"/>
          <p:cNvSpPr txBox="1"/>
          <p:nvPr/>
        </p:nvSpPr>
        <p:spPr>
          <a:xfrm>
            <a:off x="6429634" y="1601680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C000"/>
                </a:solidFill>
                <a:latin typeface="+mj-lt"/>
                <a:cs typeface="Courier New" panose="02070309020205020404" pitchFamily="49" charset="0"/>
              </a:rPr>
              <a:t>SR1</a:t>
            </a:r>
            <a:r>
              <a:rPr lang="en-US" sz="1400" b="0" baseline="-25000" dirty="0" smtClean="0">
                <a:solidFill>
                  <a:srgbClr val="FFC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400" b="0" baseline="-25000" dirty="0">
              <a:solidFill>
                <a:srgbClr val="FFC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6418689" y="6267821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C000"/>
                </a:solidFill>
                <a:latin typeface="+mj-lt"/>
                <a:cs typeface="Courier New" panose="02070309020205020404" pitchFamily="49" charset="0"/>
              </a:rPr>
              <a:t>SR2</a:t>
            </a:r>
            <a:r>
              <a:rPr lang="en-US" sz="1400" b="0" baseline="-25000" dirty="0" smtClean="0">
                <a:solidFill>
                  <a:srgbClr val="FFC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400" b="0" baseline="-25000" dirty="0">
              <a:solidFill>
                <a:srgbClr val="FFC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48" name="Elbow Connector 147"/>
          <p:cNvCxnSpPr>
            <a:stCxn id="147" idx="0"/>
          </p:cNvCxnSpPr>
          <p:nvPr/>
        </p:nvCxnSpPr>
        <p:spPr bwMode="auto">
          <a:xfrm rot="5400000" flipH="1" flipV="1">
            <a:off x="6134827" y="5551850"/>
            <a:ext cx="1430400" cy="1542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9" name="Elbow Connector 148"/>
          <p:cNvCxnSpPr/>
          <p:nvPr/>
        </p:nvCxnSpPr>
        <p:spPr bwMode="auto">
          <a:xfrm rot="16200000" flipH="1">
            <a:off x="7705345" y="4001333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0" name="TextBox 149"/>
          <p:cNvSpPr txBox="1"/>
          <p:nvPr/>
        </p:nvSpPr>
        <p:spPr>
          <a:xfrm>
            <a:off x="7551426" y="3477666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C000"/>
                </a:solidFill>
                <a:latin typeface="+mj-lt"/>
                <a:cs typeface="Courier New" panose="02070309020205020404" pitchFamily="49" charset="0"/>
              </a:rPr>
              <a:t>M6=3</a:t>
            </a:r>
            <a:endParaRPr lang="en-US" sz="1400" b="0" baseline="-25000" dirty="0">
              <a:solidFill>
                <a:srgbClr val="FFC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51" name="Elbow Connector 150"/>
          <p:cNvCxnSpPr/>
          <p:nvPr/>
        </p:nvCxnSpPr>
        <p:spPr bwMode="auto">
          <a:xfrm rot="16200000" flipH="1">
            <a:off x="7368262" y="4675891"/>
            <a:ext cx="2782403" cy="291805"/>
          </a:xfrm>
          <a:prstGeom prst="bentConnector3">
            <a:avLst>
              <a:gd name="adj1" fmla="val 355"/>
            </a:avLst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Elbow Connector 151"/>
          <p:cNvCxnSpPr/>
          <p:nvPr/>
        </p:nvCxnSpPr>
        <p:spPr bwMode="auto">
          <a:xfrm rot="10800000" flipV="1">
            <a:off x="152400" y="6212993"/>
            <a:ext cx="8752968" cy="2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3" name="Elbow Connector 152"/>
          <p:cNvCxnSpPr/>
          <p:nvPr/>
        </p:nvCxnSpPr>
        <p:spPr bwMode="auto">
          <a:xfrm rot="5400000" flipH="1" flipV="1">
            <a:off x="-1249011" y="4789647"/>
            <a:ext cx="2840735" cy="5968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4" name="Elbow Connector 153"/>
          <p:cNvCxnSpPr>
            <a:endCxn id="201" idx="0"/>
          </p:cNvCxnSpPr>
          <p:nvPr/>
        </p:nvCxnSpPr>
        <p:spPr bwMode="auto">
          <a:xfrm rot="5400000">
            <a:off x="214039" y="1973693"/>
            <a:ext cx="632485" cy="9999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5" name="TextBox 154"/>
          <p:cNvSpPr txBox="1"/>
          <p:nvPr/>
        </p:nvSpPr>
        <p:spPr>
          <a:xfrm>
            <a:off x="68596" y="1316826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C000"/>
                </a:solidFill>
                <a:latin typeface="+mj-lt"/>
                <a:cs typeface="Courier New" panose="02070309020205020404" pitchFamily="49" charset="0"/>
              </a:rPr>
              <a:t>BPC</a:t>
            </a:r>
            <a:r>
              <a:rPr lang="en-US" sz="1400" b="0" baseline="-25000" dirty="0" smtClean="0">
                <a:solidFill>
                  <a:srgbClr val="FFC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400" b="0" baseline="-25000" dirty="0">
              <a:solidFill>
                <a:srgbClr val="FFC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59" name="Elbow Connector 158"/>
          <p:cNvCxnSpPr/>
          <p:nvPr/>
        </p:nvCxnSpPr>
        <p:spPr bwMode="auto">
          <a:xfrm rot="16200000" flipH="1">
            <a:off x="497923" y="2439353"/>
            <a:ext cx="887226" cy="1724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6" name="TextBox 165"/>
          <p:cNvSpPr txBox="1"/>
          <p:nvPr/>
        </p:nvSpPr>
        <p:spPr>
          <a:xfrm>
            <a:off x="612359" y="1749832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B050"/>
                </a:solidFill>
                <a:latin typeface="+mj-lt"/>
                <a:cs typeface="Courier New" panose="02070309020205020404" pitchFamily="49" charset="0"/>
              </a:rPr>
              <a:t>M1=2</a:t>
            </a:r>
            <a:endParaRPr lang="en-US" sz="1400" b="0" baseline="-25000" dirty="0">
              <a:solidFill>
                <a:srgbClr val="00B05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67" name="Elbow Connector 166"/>
          <p:cNvCxnSpPr/>
          <p:nvPr/>
        </p:nvCxnSpPr>
        <p:spPr bwMode="auto">
          <a:xfrm rot="5400000">
            <a:off x="1149684" y="2638176"/>
            <a:ext cx="451064" cy="635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8" name="TextBox 167"/>
          <p:cNvSpPr txBox="1"/>
          <p:nvPr/>
        </p:nvSpPr>
        <p:spPr>
          <a:xfrm>
            <a:off x="900406" y="2138935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B050"/>
                </a:solidFill>
                <a:latin typeface="+mj-lt"/>
                <a:cs typeface="Courier New" panose="02070309020205020404" pitchFamily="49" charset="0"/>
              </a:rPr>
              <a:t>PC</a:t>
            </a:r>
            <a:r>
              <a:rPr lang="en-US" sz="1400" b="0" baseline="-25000" dirty="0" smtClean="0">
                <a:solidFill>
                  <a:srgbClr val="00B05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400" b="0" baseline="-25000" dirty="0">
              <a:solidFill>
                <a:srgbClr val="00B05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3008406" y="1095212"/>
            <a:ext cx="3166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FETCH   </a:t>
            </a:r>
            <a:r>
              <a:rPr lang="en-US" sz="1600" dirty="0" smtClean="0">
                <a:solidFill>
                  <a:srgbClr val="FFC000"/>
                </a:solidFill>
              </a:rPr>
              <a:t>DECODE</a:t>
            </a:r>
            <a:r>
              <a:rPr lang="en-US" sz="1600" dirty="0" smtClean="0">
                <a:solidFill>
                  <a:srgbClr val="FF0000"/>
                </a:solidFill>
              </a:rPr>
              <a:t>   </a:t>
            </a:r>
            <a:r>
              <a:rPr lang="en-US" sz="1600" dirty="0" smtClean="0">
                <a:solidFill>
                  <a:srgbClr val="00B050"/>
                </a:solidFill>
              </a:rPr>
              <a:t>EXECUTE1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170" name="Elbow Connector 169"/>
          <p:cNvCxnSpPr/>
          <p:nvPr/>
        </p:nvCxnSpPr>
        <p:spPr bwMode="auto">
          <a:xfrm rot="16200000" flipH="1">
            <a:off x="2854872" y="2316119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1" name="TextBox 170"/>
          <p:cNvSpPr txBox="1"/>
          <p:nvPr/>
        </p:nvSpPr>
        <p:spPr>
          <a:xfrm>
            <a:off x="2598342" y="1775417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MEM</a:t>
            </a:r>
            <a:r>
              <a:rPr lang="en-US" sz="14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READ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72" name="Elbow Connector 171"/>
          <p:cNvCxnSpPr/>
          <p:nvPr/>
        </p:nvCxnSpPr>
        <p:spPr bwMode="auto">
          <a:xfrm rot="16200000" flipH="1">
            <a:off x="3834482" y="5055950"/>
            <a:ext cx="1429457" cy="89004"/>
          </a:xfrm>
          <a:prstGeom prst="bentConnector3">
            <a:avLst>
              <a:gd name="adj1" fmla="val 1003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65842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 Box 2"/>
          <p:cNvSpPr txBox="1">
            <a:spLocks noChangeArrowheads="1"/>
          </p:cNvSpPr>
          <p:nvPr/>
        </p:nvSpPr>
        <p:spPr bwMode="auto">
          <a:xfrm>
            <a:off x="326357" y="196850"/>
            <a:ext cx="747352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Multi-cycle MIPS data/control path – summary</a:t>
            </a:r>
            <a:endParaRPr lang="en-US" sz="2600" dirty="0"/>
          </a:p>
        </p:txBody>
      </p:sp>
      <p:sp>
        <p:nvSpPr>
          <p:cNvPr id="75" name="Rectangle 74"/>
          <p:cNvSpPr/>
          <p:nvPr/>
        </p:nvSpPr>
        <p:spPr bwMode="auto">
          <a:xfrm>
            <a:off x="1234173" y="3220693"/>
            <a:ext cx="185573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242299" y="3349156"/>
            <a:ext cx="259045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P</a:t>
            </a:r>
          </a:p>
          <a:p>
            <a:pPr algn="ctr"/>
            <a:r>
              <a:rPr lang="en-US" sz="1800" dirty="0" smtClean="0"/>
              <a:t>C</a:t>
            </a:r>
            <a:endParaRPr lang="en-US" sz="1800" dirty="0"/>
          </a:p>
        </p:txBody>
      </p:sp>
      <p:sp>
        <p:nvSpPr>
          <p:cNvPr id="78" name="TextBox 77"/>
          <p:cNvSpPr txBox="1"/>
          <p:nvPr/>
        </p:nvSpPr>
        <p:spPr>
          <a:xfrm>
            <a:off x="5977040" y="2966279"/>
            <a:ext cx="365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 smtClean="0"/>
              <a:t>Reg</a:t>
            </a:r>
            <a:endParaRPr lang="en-US" sz="1800" dirty="0" smtClean="0"/>
          </a:p>
          <a:p>
            <a:pPr algn="ctr"/>
            <a:r>
              <a:rPr lang="en-US" sz="1800" dirty="0" smtClean="0"/>
              <a:t>File</a:t>
            </a:r>
            <a:endParaRPr lang="en-US" sz="1800" dirty="0"/>
          </a:p>
        </p:txBody>
      </p:sp>
      <p:sp>
        <p:nvSpPr>
          <p:cNvPr id="79" name="Rectangle 78"/>
          <p:cNvSpPr/>
          <p:nvPr/>
        </p:nvSpPr>
        <p:spPr bwMode="auto">
          <a:xfrm>
            <a:off x="5754479" y="2895599"/>
            <a:ext cx="810273" cy="2133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63697" y="4696671"/>
            <a:ext cx="22217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D</a:t>
            </a:r>
            <a:endParaRPr lang="en-US" sz="1400" b="0" dirty="0"/>
          </a:p>
        </p:txBody>
      </p:sp>
      <p:sp>
        <p:nvSpPr>
          <p:cNvPr id="83" name="TextBox 82"/>
          <p:cNvSpPr txBox="1"/>
          <p:nvPr/>
        </p:nvSpPr>
        <p:spPr>
          <a:xfrm>
            <a:off x="5763697" y="3612722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A1</a:t>
            </a:r>
            <a:endParaRPr lang="en-US" sz="1400" b="0" dirty="0"/>
          </a:p>
        </p:txBody>
      </p:sp>
      <p:sp>
        <p:nvSpPr>
          <p:cNvPr id="84" name="TextBox 83"/>
          <p:cNvSpPr txBox="1"/>
          <p:nvPr/>
        </p:nvSpPr>
        <p:spPr>
          <a:xfrm>
            <a:off x="5763697" y="3948208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A2</a:t>
            </a:r>
            <a:endParaRPr lang="en-US" sz="1400" b="0" dirty="0"/>
          </a:p>
        </p:txBody>
      </p:sp>
      <p:sp>
        <p:nvSpPr>
          <p:cNvPr id="85" name="TextBox 84"/>
          <p:cNvSpPr txBox="1"/>
          <p:nvPr/>
        </p:nvSpPr>
        <p:spPr>
          <a:xfrm>
            <a:off x="5767588" y="4262441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A3</a:t>
            </a:r>
            <a:endParaRPr lang="en-US" sz="1400" b="0" dirty="0"/>
          </a:p>
        </p:txBody>
      </p:sp>
      <p:sp>
        <p:nvSpPr>
          <p:cNvPr id="86" name="TextBox 85"/>
          <p:cNvSpPr txBox="1"/>
          <p:nvPr/>
        </p:nvSpPr>
        <p:spPr>
          <a:xfrm>
            <a:off x="6233571" y="3612610"/>
            <a:ext cx="331181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O1</a:t>
            </a:r>
            <a:endParaRPr lang="en-US" sz="1400" b="0" dirty="0"/>
          </a:p>
        </p:txBody>
      </p:sp>
      <p:sp>
        <p:nvSpPr>
          <p:cNvPr id="87" name="TextBox 86"/>
          <p:cNvSpPr txBox="1"/>
          <p:nvPr/>
        </p:nvSpPr>
        <p:spPr>
          <a:xfrm>
            <a:off x="6233570" y="4594932"/>
            <a:ext cx="331181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O2</a:t>
            </a:r>
            <a:endParaRPr lang="en-US" sz="1400" b="0" dirty="0"/>
          </a:p>
        </p:txBody>
      </p:sp>
      <p:grpSp>
        <p:nvGrpSpPr>
          <p:cNvPr id="88" name="Group 87"/>
          <p:cNvGrpSpPr/>
          <p:nvPr/>
        </p:nvGrpSpPr>
        <p:grpSpPr>
          <a:xfrm>
            <a:off x="8218128" y="3253350"/>
            <a:ext cx="388168" cy="1188720"/>
            <a:chOff x="6078550" y="3124201"/>
            <a:chExt cx="685800" cy="1447800"/>
          </a:xfrm>
        </p:grpSpPr>
        <p:grpSp>
          <p:nvGrpSpPr>
            <p:cNvPr id="89" name="Group 88"/>
            <p:cNvGrpSpPr/>
            <p:nvPr/>
          </p:nvGrpSpPr>
          <p:grpSpPr>
            <a:xfrm rot="16200000">
              <a:off x="5697550" y="3505201"/>
              <a:ext cx="1447800" cy="685800"/>
              <a:chOff x="5410201" y="2590799"/>
              <a:chExt cx="1447800" cy="685800"/>
            </a:xfrm>
          </p:grpSpPr>
          <p:sp>
            <p:nvSpPr>
              <p:cNvPr id="91" name="Flowchart: Manual Operation 90"/>
              <p:cNvSpPr/>
              <p:nvPr/>
            </p:nvSpPr>
            <p:spPr bwMode="auto">
              <a:xfrm>
                <a:off x="5410201" y="2590799"/>
                <a:ext cx="1447800" cy="685800"/>
              </a:xfrm>
              <a:prstGeom prst="flowChartManualOpera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92" name="Isosceles Triangle 91"/>
              <p:cNvSpPr/>
              <p:nvPr/>
            </p:nvSpPr>
            <p:spPr bwMode="auto">
              <a:xfrm rot="10800000">
                <a:off x="5905500" y="2590800"/>
                <a:ext cx="419100" cy="311773"/>
              </a:xfrm>
              <a:prstGeom prst="triangl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93" name="Straight Connector 92"/>
              <p:cNvCxnSpPr>
                <a:stCxn id="92" idx="4"/>
                <a:endCxn id="92" idx="2"/>
              </p:cNvCxnSpPr>
              <p:nvPr/>
            </p:nvCxnSpPr>
            <p:spPr bwMode="auto">
              <a:xfrm>
                <a:off x="5905500" y="2590800"/>
                <a:ext cx="4191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90" name="TextBox 89"/>
            <p:cNvSpPr txBox="1"/>
            <p:nvPr/>
          </p:nvSpPr>
          <p:spPr>
            <a:xfrm>
              <a:off x="6376717" y="3294158"/>
              <a:ext cx="351379" cy="1124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A</a:t>
              </a:r>
            </a:p>
            <a:p>
              <a:pPr algn="ctr"/>
              <a:r>
                <a:rPr lang="en-US" sz="1800" dirty="0" smtClean="0"/>
                <a:t>L</a:t>
              </a:r>
            </a:p>
            <a:p>
              <a:pPr algn="ctr"/>
              <a:r>
                <a:rPr lang="en-US" sz="1800" dirty="0" smtClean="0"/>
                <a:t>U</a:t>
              </a:r>
              <a:endParaRPr lang="en-US" sz="1800" dirty="0"/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2876552" y="2962565"/>
            <a:ext cx="425584" cy="370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MEM</a:t>
            </a:r>
            <a:endParaRPr lang="en-US" sz="1800" dirty="0"/>
          </a:p>
        </p:txBody>
      </p:sp>
      <p:sp>
        <p:nvSpPr>
          <p:cNvPr id="162" name="Rectangle 161"/>
          <p:cNvSpPr/>
          <p:nvPr/>
        </p:nvSpPr>
        <p:spPr bwMode="auto">
          <a:xfrm>
            <a:off x="2688473" y="2886023"/>
            <a:ext cx="810420" cy="214317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688472" y="3856760"/>
            <a:ext cx="212559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</a:t>
            </a:r>
            <a:endParaRPr lang="en-US" sz="1400" b="0" dirty="0"/>
          </a:p>
        </p:txBody>
      </p:sp>
      <p:sp>
        <p:nvSpPr>
          <p:cNvPr id="165" name="TextBox 164"/>
          <p:cNvSpPr txBox="1"/>
          <p:nvPr/>
        </p:nvSpPr>
        <p:spPr>
          <a:xfrm>
            <a:off x="3203699" y="3856760"/>
            <a:ext cx="28148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 O</a:t>
            </a:r>
            <a:endParaRPr lang="en-US" sz="1400" b="0" dirty="0"/>
          </a:p>
        </p:txBody>
      </p:sp>
      <p:sp>
        <p:nvSpPr>
          <p:cNvPr id="160" name="TextBox 159"/>
          <p:cNvSpPr txBox="1"/>
          <p:nvPr/>
        </p:nvSpPr>
        <p:spPr>
          <a:xfrm>
            <a:off x="2690696" y="4594933"/>
            <a:ext cx="22217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D</a:t>
            </a:r>
            <a:endParaRPr lang="en-US" sz="1400" b="0" dirty="0"/>
          </a:p>
        </p:txBody>
      </p:sp>
      <p:sp>
        <p:nvSpPr>
          <p:cNvPr id="197" name="Rectangle 196"/>
          <p:cNvSpPr/>
          <p:nvPr/>
        </p:nvSpPr>
        <p:spPr bwMode="auto">
          <a:xfrm>
            <a:off x="3885380" y="3553513"/>
            <a:ext cx="185573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890518" y="3681981"/>
            <a:ext cx="259045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I</a:t>
            </a:r>
          </a:p>
          <a:p>
            <a:pPr algn="ctr"/>
            <a:r>
              <a:rPr lang="en-US" sz="1800" dirty="0" smtClean="0"/>
              <a:t>R</a:t>
            </a:r>
            <a:endParaRPr lang="en-US" sz="1800" dirty="0"/>
          </a:p>
        </p:txBody>
      </p:sp>
      <p:sp>
        <p:nvSpPr>
          <p:cNvPr id="3" name="Flowchart: Manual Operation 2"/>
          <p:cNvSpPr/>
          <p:nvPr/>
        </p:nvSpPr>
        <p:spPr bwMode="auto">
          <a:xfrm rot="16200000">
            <a:off x="4659690" y="4326591"/>
            <a:ext cx="432924" cy="182438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1" name="Rectangle 200"/>
          <p:cNvSpPr/>
          <p:nvPr/>
        </p:nvSpPr>
        <p:spPr bwMode="auto">
          <a:xfrm>
            <a:off x="432494" y="2639113"/>
            <a:ext cx="185573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441600" y="2630178"/>
            <a:ext cx="259045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B</a:t>
            </a:r>
          </a:p>
          <a:p>
            <a:pPr algn="ctr"/>
            <a:r>
              <a:rPr lang="en-US" sz="1800" dirty="0" smtClean="0"/>
              <a:t>P</a:t>
            </a:r>
          </a:p>
          <a:p>
            <a:pPr algn="ctr"/>
            <a:r>
              <a:rPr lang="en-US" sz="1800" dirty="0"/>
              <a:t>C</a:t>
            </a:r>
          </a:p>
        </p:txBody>
      </p:sp>
      <p:cxnSp>
        <p:nvCxnSpPr>
          <p:cNvPr id="7" name="Straight Arrow Connector 6"/>
          <p:cNvCxnSpPr>
            <a:stCxn id="244" idx="2"/>
            <a:endCxn id="163" idx="1"/>
          </p:cNvCxnSpPr>
          <p:nvPr/>
        </p:nvCxnSpPr>
        <p:spPr bwMode="auto">
          <a:xfrm>
            <a:off x="2483992" y="4005146"/>
            <a:ext cx="204480" cy="550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4" name="Straight Arrow Connector 203"/>
          <p:cNvCxnSpPr/>
          <p:nvPr/>
        </p:nvCxnSpPr>
        <p:spPr bwMode="auto">
          <a:xfrm>
            <a:off x="1971252" y="4328312"/>
            <a:ext cx="30965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5" name="Straight Arrow Connector 204"/>
          <p:cNvCxnSpPr/>
          <p:nvPr/>
        </p:nvCxnSpPr>
        <p:spPr bwMode="auto">
          <a:xfrm>
            <a:off x="1417446" y="3676452"/>
            <a:ext cx="870162" cy="482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6" name="Flowchart: Manual Operation 205"/>
          <p:cNvSpPr/>
          <p:nvPr/>
        </p:nvSpPr>
        <p:spPr bwMode="auto">
          <a:xfrm rot="16200000">
            <a:off x="435725" y="3579738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7" name="Straight Arrow Connector 206"/>
          <p:cNvCxnSpPr>
            <a:endCxn id="75" idx="1"/>
          </p:cNvCxnSpPr>
          <p:nvPr/>
        </p:nvCxnSpPr>
        <p:spPr bwMode="auto">
          <a:xfrm flipV="1">
            <a:off x="1032205" y="3677893"/>
            <a:ext cx="201968" cy="40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1" name="Straight Arrow Connector 210"/>
          <p:cNvCxnSpPr/>
          <p:nvPr/>
        </p:nvCxnSpPr>
        <p:spPr bwMode="auto">
          <a:xfrm flipV="1">
            <a:off x="614800" y="3331047"/>
            <a:ext cx="204481" cy="70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2" name="Straight Arrow Connector 211"/>
          <p:cNvCxnSpPr/>
          <p:nvPr/>
        </p:nvCxnSpPr>
        <p:spPr bwMode="auto">
          <a:xfrm flipV="1">
            <a:off x="245625" y="3716441"/>
            <a:ext cx="575342" cy="70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428621" y="290922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2" name="Elbow Connector 41"/>
          <p:cNvCxnSpPr>
            <a:endCxn id="39" idx="1"/>
          </p:cNvCxnSpPr>
          <p:nvPr/>
        </p:nvCxnSpPr>
        <p:spPr bwMode="auto">
          <a:xfrm rot="5400000" flipH="1" flipV="1">
            <a:off x="-344793" y="3694502"/>
            <a:ext cx="1358633" cy="188196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7" name="Flowchart: Manual Operation 216"/>
          <p:cNvSpPr/>
          <p:nvPr/>
        </p:nvSpPr>
        <p:spPr bwMode="auto">
          <a:xfrm rot="10800000">
            <a:off x="334523" y="4343455"/>
            <a:ext cx="538697" cy="217816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18" name="Elbow Connector 217"/>
          <p:cNvCxnSpPr>
            <a:stCxn id="217" idx="2"/>
          </p:cNvCxnSpPr>
          <p:nvPr/>
        </p:nvCxnSpPr>
        <p:spPr bwMode="auto">
          <a:xfrm rot="5400000" flipH="1" flipV="1">
            <a:off x="565929" y="4099189"/>
            <a:ext cx="282208" cy="206324"/>
          </a:xfrm>
          <a:prstGeom prst="bentConnector3">
            <a:avLst>
              <a:gd name="adj1" fmla="val 9984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2" name="Elbow Connector 221"/>
          <p:cNvCxnSpPr/>
          <p:nvPr/>
        </p:nvCxnSpPr>
        <p:spPr bwMode="auto">
          <a:xfrm rot="5400000">
            <a:off x="735996" y="3702157"/>
            <a:ext cx="879990" cy="838238"/>
          </a:xfrm>
          <a:prstGeom prst="bentConnector3">
            <a:avLst>
              <a:gd name="adj1" fmla="val 12422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229" name="Elbow Connector 228"/>
          <p:cNvCxnSpPr>
            <a:stCxn id="233" idx="1"/>
          </p:cNvCxnSpPr>
          <p:nvPr/>
        </p:nvCxnSpPr>
        <p:spPr bwMode="auto">
          <a:xfrm rot="10800000">
            <a:off x="435930" y="4570218"/>
            <a:ext cx="393555" cy="1594816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2" name="TextBox 231"/>
          <p:cNvSpPr txBox="1"/>
          <p:nvPr/>
        </p:nvSpPr>
        <p:spPr>
          <a:xfrm>
            <a:off x="785983" y="600546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&lt;&lt;2</a:t>
            </a:r>
            <a:endParaRPr lang="en-US" sz="1400" b="0" dirty="0"/>
          </a:p>
        </p:txBody>
      </p:sp>
      <p:sp>
        <p:nvSpPr>
          <p:cNvPr id="233" name="Rectangle 232"/>
          <p:cNvSpPr/>
          <p:nvPr/>
        </p:nvSpPr>
        <p:spPr bwMode="auto">
          <a:xfrm>
            <a:off x="829484" y="6005469"/>
            <a:ext cx="448942" cy="3191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7" name="Rectangle 236"/>
          <p:cNvSpPr/>
          <p:nvPr/>
        </p:nvSpPr>
        <p:spPr bwMode="auto">
          <a:xfrm>
            <a:off x="1878465" y="3873783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1871334" y="3882112"/>
            <a:ext cx="284693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M</a:t>
            </a:r>
          </a:p>
          <a:p>
            <a:pPr algn="ctr"/>
            <a:r>
              <a:rPr lang="en-US" sz="1800" dirty="0" smtClean="0"/>
              <a:t>A</a:t>
            </a:r>
          </a:p>
          <a:p>
            <a:pPr algn="ctr"/>
            <a:r>
              <a:rPr lang="en-US" sz="1800" dirty="0"/>
              <a:t>D</a:t>
            </a:r>
          </a:p>
        </p:txBody>
      </p:sp>
      <p:sp>
        <p:nvSpPr>
          <p:cNvPr id="244" name="Flowchart: Manual Operation 243"/>
          <p:cNvSpPr/>
          <p:nvPr/>
        </p:nvSpPr>
        <p:spPr bwMode="auto">
          <a:xfrm rot="16200000">
            <a:off x="1887151" y="3903605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45" name="Elbow Connector 244"/>
          <p:cNvCxnSpPr>
            <a:endCxn id="238" idx="1"/>
          </p:cNvCxnSpPr>
          <p:nvPr/>
        </p:nvCxnSpPr>
        <p:spPr bwMode="auto">
          <a:xfrm rot="5400000" flipH="1" flipV="1">
            <a:off x="734061" y="5339727"/>
            <a:ext cx="2133222" cy="141323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250" name="Straight Arrow Connector 249"/>
          <p:cNvCxnSpPr>
            <a:stCxn id="165" idx="3"/>
            <a:endCxn id="197" idx="1"/>
          </p:cNvCxnSpPr>
          <p:nvPr/>
        </p:nvCxnSpPr>
        <p:spPr bwMode="auto">
          <a:xfrm>
            <a:off x="3485186" y="4010649"/>
            <a:ext cx="400194" cy="6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5" name="Straight Arrow Connector 254"/>
          <p:cNvCxnSpPr/>
          <p:nvPr/>
        </p:nvCxnSpPr>
        <p:spPr bwMode="auto">
          <a:xfrm flipV="1">
            <a:off x="4067613" y="4005145"/>
            <a:ext cx="24737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3" name="Straight Arrow Connector 262"/>
          <p:cNvCxnSpPr>
            <a:endCxn id="83" idx="1"/>
          </p:cNvCxnSpPr>
          <p:nvPr/>
        </p:nvCxnSpPr>
        <p:spPr bwMode="auto">
          <a:xfrm flipV="1">
            <a:off x="4508442" y="3766611"/>
            <a:ext cx="1255255" cy="295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6" name="Straight Arrow Connector 265"/>
          <p:cNvCxnSpPr>
            <a:endCxn id="84" idx="1"/>
          </p:cNvCxnSpPr>
          <p:nvPr/>
        </p:nvCxnSpPr>
        <p:spPr bwMode="auto">
          <a:xfrm flipV="1">
            <a:off x="4498905" y="4102097"/>
            <a:ext cx="1264792" cy="24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9" name="Straight Arrow Connector 268"/>
          <p:cNvCxnSpPr>
            <a:stCxn id="3" idx="2"/>
            <a:endCxn id="85" idx="1"/>
          </p:cNvCxnSpPr>
          <p:nvPr/>
        </p:nvCxnSpPr>
        <p:spPr bwMode="auto">
          <a:xfrm flipV="1">
            <a:off x="4967371" y="4416330"/>
            <a:ext cx="800217" cy="14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3" name="Straight Arrow Connector 272"/>
          <p:cNvCxnSpPr/>
          <p:nvPr/>
        </p:nvCxnSpPr>
        <p:spPr bwMode="auto">
          <a:xfrm>
            <a:off x="4501968" y="4500446"/>
            <a:ext cx="282965" cy="265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3" name="Elbow Connector 282"/>
          <p:cNvCxnSpPr/>
          <p:nvPr/>
        </p:nvCxnSpPr>
        <p:spPr bwMode="auto">
          <a:xfrm rot="16200000" flipH="1">
            <a:off x="4605716" y="4139489"/>
            <a:ext cx="216610" cy="141823"/>
          </a:xfrm>
          <a:prstGeom prst="bentConnector3">
            <a:avLst>
              <a:gd name="adj1" fmla="val 9490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285" name="Flowchart: Manual Operation 284"/>
          <p:cNvSpPr/>
          <p:nvPr/>
        </p:nvSpPr>
        <p:spPr bwMode="auto">
          <a:xfrm rot="16200000">
            <a:off x="4867920" y="5102518"/>
            <a:ext cx="432924" cy="182438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88" name="Elbow Connector 287"/>
          <p:cNvCxnSpPr/>
          <p:nvPr/>
        </p:nvCxnSpPr>
        <p:spPr bwMode="auto">
          <a:xfrm>
            <a:off x="3657642" y="4010648"/>
            <a:ext cx="1320745" cy="1057816"/>
          </a:xfrm>
          <a:prstGeom prst="bentConnector3">
            <a:avLst>
              <a:gd name="adj1" fmla="val -8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292" name="Straight Arrow Connector 291"/>
          <p:cNvCxnSpPr>
            <a:endCxn id="82" idx="1"/>
          </p:cNvCxnSpPr>
          <p:nvPr/>
        </p:nvCxnSpPr>
        <p:spPr bwMode="auto">
          <a:xfrm>
            <a:off x="5589910" y="4849079"/>
            <a:ext cx="173787" cy="14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3" name="Trapezoid 302"/>
          <p:cNvSpPr/>
          <p:nvPr/>
        </p:nvSpPr>
        <p:spPr bwMode="auto">
          <a:xfrm rot="16200000" flipH="1">
            <a:off x="3621450" y="3963923"/>
            <a:ext cx="1595730" cy="174588"/>
          </a:xfrm>
          <a:prstGeom prst="trapezoid">
            <a:avLst>
              <a:gd name="adj" fmla="val 5608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6760923" y="3286947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6766616" y="3295276"/>
            <a:ext cx="259045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S</a:t>
            </a:r>
          </a:p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/>
              <a:t>1</a:t>
            </a:r>
            <a:endParaRPr lang="en-US" sz="1800" dirty="0" smtClean="0"/>
          </a:p>
        </p:txBody>
      </p:sp>
      <p:sp>
        <p:nvSpPr>
          <p:cNvPr id="309" name="Rectangle 308"/>
          <p:cNvSpPr/>
          <p:nvPr/>
        </p:nvSpPr>
        <p:spPr bwMode="auto">
          <a:xfrm>
            <a:off x="6758011" y="4267199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0" name="TextBox 309"/>
          <p:cNvSpPr txBox="1"/>
          <p:nvPr/>
        </p:nvSpPr>
        <p:spPr>
          <a:xfrm>
            <a:off x="6763704" y="4275528"/>
            <a:ext cx="259045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S</a:t>
            </a:r>
          </a:p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/>
              <a:t>2</a:t>
            </a:r>
          </a:p>
        </p:txBody>
      </p:sp>
      <p:sp>
        <p:nvSpPr>
          <p:cNvPr id="317" name="Flowchart: Manual Operation 316"/>
          <p:cNvSpPr/>
          <p:nvPr/>
        </p:nvSpPr>
        <p:spPr bwMode="auto">
          <a:xfrm rot="16200000">
            <a:off x="6817381" y="3378184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20" name="Straight Arrow Connector 319"/>
          <p:cNvCxnSpPr/>
          <p:nvPr/>
        </p:nvCxnSpPr>
        <p:spPr bwMode="auto">
          <a:xfrm flipV="1">
            <a:off x="6961272" y="3744146"/>
            <a:ext cx="24737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2" name="Straight Arrow Connector 321"/>
          <p:cNvCxnSpPr/>
          <p:nvPr/>
        </p:nvCxnSpPr>
        <p:spPr bwMode="auto">
          <a:xfrm flipV="1">
            <a:off x="6553203" y="3776037"/>
            <a:ext cx="213412" cy="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4" name="Straight Arrow Connector 323"/>
          <p:cNvCxnSpPr/>
          <p:nvPr/>
        </p:nvCxnSpPr>
        <p:spPr bwMode="auto">
          <a:xfrm flipV="1">
            <a:off x="6547655" y="4755750"/>
            <a:ext cx="213412" cy="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6" name="Elbow Connector 325"/>
          <p:cNvCxnSpPr/>
          <p:nvPr/>
        </p:nvCxnSpPr>
        <p:spPr bwMode="auto">
          <a:xfrm rot="5400000" flipH="1" flipV="1">
            <a:off x="1092217" y="3153220"/>
            <a:ext cx="1017000" cy="148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8" name="Elbow Connector 327"/>
          <p:cNvCxnSpPr/>
          <p:nvPr/>
        </p:nvCxnSpPr>
        <p:spPr bwMode="auto">
          <a:xfrm>
            <a:off x="1600248" y="2639113"/>
            <a:ext cx="5604277" cy="565673"/>
          </a:xfrm>
          <a:prstGeom prst="bentConnector3">
            <a:avLst>
              <a:gd name="adj1" fmla="val 9213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1" name="Flowchart: Manual Operation 330"/>
          <p:cNvSpPr/>
          <p:nvPr/>
        </p:nvSpPr>
        <p:spPr bwMode="auto">
          <a:xfrm rot="16200000">
            <a:off x="7400445" y="4870351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32" name="Straight Arrow Connector 331"/>
          <p:cNvCxnSpPr/>
          <p:nvPr/>
        </p:nvCxnSpPr>
        <p:spPr bwMode="auto">
          <a:xfrm>
            <a:off x="6942891" y="4755750"/>
            <a:ext cx="851313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4" name="Straight Arrow Connector 333"/>
          <p:cNvCxnSpPr/>
          <p:nvPr/>
        </p:nvCxnSpPr>
        <p:spPr bwMode="auto">
          <a:xfrm>
            <a:off x="7300809" y="4902709"/>
            <a:ext cx="49339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6" name="Straight Arrow Connector 335"/>
          <p:cNvCxnSpPr/>
          <p:nvPr/>
        </p:nvCxnSpPr>
        <p:spPr bwMode="auto">
          <a:xfrm>
            <a:off x="7547506" y="5081124"/>
            <a:ext cx="24669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0" name="Straight Arrow Connector 339"/>
          <p:cNvCxnSpPr/>
          <p:nvPr/>
        </p:nvCxnSpPr>
        <p:spPr bwMode="auto">
          <a:xfrm>
            <a:off x="7547506" y="5257799"/>
            <a:ext cx="24669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1" name="TextBox 340"/>
          <p:cNvSpPr txBox="1"/>
          <p:nvPr/>
        </p:nvSpPr>
        <p:spPr>
          <a:xfrm>
            <a:off x="7355787" y="4926366"/>
            <a:ext cx="191719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4</a:t>
            </a:r>
            <a:endParaRPr lang="en-US" sz="1400" b="0" dirty="0"/>
          </a:p>
        </p:txBody>
      </p:sp>
      <p:sp>
        <p:nvSpPr>
          <p:cNvPr id="343" name="TextBox 342"/>
          <p:cNvSpPr txBox="1"/>
          <p:nvPr/>
        </p:nvSpPr>
        <p:spPr>
          <a:xfrm rot="5400000">
            <a:off x="7297949" y="559671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&lt;&lt;2</a:t>
            </a:r>
            <a:endParaRPr lang="en-US" sz="1400" b="0" dirty="0"/>
          </a:p>
        </p:txBody>
      </p:sp>
      <p:sp>
        <p:nvSpPr>
          <p:cNvPr id="344" name="Rectangle 343"/>
          <p:cNvSpPr/>
          <p:nvPr/>
        </p:nvSpPr>
        <p:spPr bwMode="auto">
          <a:xfrm rot="5400000">
            <a:off x="7333555" y="5601382"/>
            <a:ext cx="448942" cy="3191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50" name="Straight Arrow Connector 349"/>
          <p:cNvCxnSpPr/>
          <p:nvPr/>
        </p:nvCxnSpPr>
        <p:spPr bwMode="auto">
          <a:xfrm flipH="1" flipV="1">
            <a:off x="7544171" y="5257799"/>
            <a:ext cx="6672" cy="27141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55" name="Elbow Connector 354"/>
          <p:cNvCxnSpPr>
            <a:stCxn id="343" idx="3"/>
            <a:endCxn id="376" idx="3"/>
          </p:cNvCxnSpPr>
          <p:nvPr/>
        </p:nvCxnSpPr>
        <p:spPr bwMode="auto">
          <a:xfrm rot="5400000">
            <a:off x="6880141" y="5503191"/>
            <a:ext cx="170397" cy="1157663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57" name="Elbow Connector 356"/>
          <p:cNvCxnSpPr/>
          <p:nvPr/>
        </p:nvCxnSpPr>
        <p:spPr bwMode="auto">
          <a:xfrm rot="16200000" flipV="1">
            <a:off x="6680215" y="5536007"/>
            <a:ext cx="1258161" cy="4268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/>
          </a:ln>
          <a:effectLst/>
        </p:spPr>
      </p:cxnSp>
      <p:cxnSp>
        <p:nvCxnSpPr>
          <p:cNvPr id="363" name="Elbow Connector 362"/>
          <p:cNvCxnSpPr/>
          <p:nvPr/>
        </p:nvCxnSpPr>
        <p:spPr bwMode="auto">
          <a:xfrm rot="5400000">
            <a:off x="6702455" y="5149097"/>
            <a:ext cx="787252" cy="56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/>
          </a:ln>
          <a:effectLst/>
        </p:spPr>
      </p:cxnSp>
      <p:cxnSp>
        <p:nvCxnSpPr>
          <p:cNvPr id="368" name="Elbow Connector 367"/>
          <p:cNvCxnSpPr>
            <a:endCxn id="160" idx="1"/>
          </p:cNvCxnSpPr>
          <p:nvPr/>
        </p:nvCxnSpPr>
        <p:spPr bwMode="auto">
          <a:xfrm rot="10800000">
            <a:off x="2690697" y="4748822"/>
            <a:ext cx="4413383" cy="794180"/>
          </a:xfrm>
          <a:prstGeom prst="bentConnector3">
            <a:avLst>
              <a:gd name="adj1" fmla="val 10518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6" name="TextBox 375"/>
          <p:cNvSpPr txBox="1"/>
          <p:nvPr/>
        </p:nvSpPr>
        <p:spPr>
          <a:xfrm>
            <a:off x="5961391" y="6013332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SX</a:t>
            </a:r>
            <a:endParaRPr lang="en-US" sz="1400" b="0" dirty="0"/>
          </a:p>
        </p:txBody>
      </p:sp>
      <p:sp>
        <p:nvSpPr>
          <p:cNvPr id="377" name="Rectangle 376"/>
          <p:cNvSpPr/>
          <p:nvPr/>
        </p:nvSpPr>
        <p:spPr bwMode="auto">
          <a:xfrm>
            <a:off x="5949478" y="6001983"/>
            <a:ext cx="448942" cy="3191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3" name="Rectangle 382"/>
          <p:cNvSpPr/>
          <p:nvPr/>
        </p:nvSpPr>
        <p:spPr bwMode="auto">
          <a:xfrm>
            <a:off x="5310753" y="4492117"/>
            <a:ext cx="267364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>
            <a:off x="5328910" y="4500446"/>
            <a:ext cx="310341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 smtClean="0"/>
              <a:t>W</a:t>
            </a:r>
          </a:p>
          <a:p>
            <a:pPr algn="ctr"/>
            <a:r>
              <a:rPr lang="en-US" sz="1800" dirty="0"/>
              <a:t>D</a:t>
            </a:r>
          </a:p>
        </p:txBody>
      </p:sp>
      <p:cxnSp>
        <p:nvCxnSpPr>
          <p:cNvPr id="390" name="Straight Arrow Connector 389"/>
          <p:cNvCxnSpPr>
            <a:stCxn id="285" idx="2"/>
          </p:cNvCxnSpPr>
          <p:nvPr/>
        </p:nvCxnSpPr>
        <p:spPr bwMode="auto">
          <a:xfrm>
            <a:off x="5175601" y="5193737"/>
            <a:ext cx="158871" cy="14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7" name="Elbow Connector 396"/>
          <p:cNvCxnSpPr/>
          <p:nvPr/>
        </p:nvCxnSpPr>
        <p:spPr bwMode="auto">
          <a:xfrm rot="16200000" flipH="1">
            <a:off x="3840500" y="5364612"/>
            <a:ext cx="1470550" cy="134667"/>
          </a:xfrm>
          <a:prstGeom prst="bentConnector3">
            <a:avLst>
              <a:gd name="adj1" fmla="val -27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00" name="Straight Connector 399"/>
          <p:cNvCxnSpPr>
            <a:endCxn id="376" idx="1"/>
          </p:cNvCxnSpPr>
          <p:nvPr/>
        </p:nvCxnSpPr>
        <p:spPr bwMode="auto">
          <a:xfrm>
            <a:off x="4643109" y="6163921"/>
            <a:ext cx="1318282" cy="33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2" name="Elbow Connector 401"/>
          <p:cNvCxnSpPr>
            <a:endCxn id="232" idx="3"/>
          </p:cNvCxnSpPr>
          <p:nvPr/>
        </p:nvCxnSpPr>
        <p:spPr bwMode="auto">
          <a:xfrm rot="10800000">
            <a:off x="1278426" y="6159359"/>
            <a:ext cx="3352770" cy="4563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4" name="Straight Arrow Connector 403"/>
          <p:cNvCxnSpPr>
            <a:stCxn id="317" idx="2"/>
          </p:cNvCxnSpPr>
          <p:nvPr/>
        </p:nvCxnSpPr>
        <p:spPr bwMode="auto">
          <a:xfrm>
            <a:off x="7414222" y="3479725"/>
            <a:ext cx="814793" cy="705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0" name="Elbow Connector 409"/>
          <p:cNvCxnSpPr>
            <a:stCxn id="331" idx="2"/>
          </p:cNvCxnSpPr>
          <p:nvPr/>
        </p:nvCxnSpPr>
        <p:spPr bwMode="auto">
          <a:xfrm flipV="1">
            <a:off x="7997286" y="4255985"/>
            <a:ext cx="220842" cy="715907"/>
          </a:xfrm>
          <a:prstGeom prst="bentConnector4">
            <a:avLst>
              <a:gd name="adj1" fmla="val 44362"/>
              <a:gd name="adj2" fmla="val 10060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4" name="Elbow Connector 413"/>
          <p:cNvCxnSpPr>
            <a:stCxn id="91" idx="2"/>
          </p:cNvCxnSpPr>
          <p:nvPr/>
        </p:nvCxnSpPr>
        <p:spPr bwMode="auto">
          <a:xfrm>
            <a:off x="8606296" y="3847710"/>
            <a:ext cx="221433" cy="2629289"/>
          </a:xfrm>
          <a:prstGeom prst="bentConnector4">
            <a:avLst>
              <a:gd name="adj1" fmla="val 103237"/>
              <a:gd name="adj2" fmla="val 5369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6" name="Elbow Connector 415"/>
          <p:cNvCxnSpPr/>
          <p:nvPr/>
        </p:nvCxnSpPr>
        <p:spPr bwMode="auto">
          <a:xfrm rot="10800000">
            <a:off x="242231" y="4452363"/>
            <a:ext cx="8596969" cy="2024636"/>
          </a:xfrm>
          <a:prstGeom prst="bentConnector3">
            <a:avLst>
              <a:gd name="adj1" fmla="val 10002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21" name="TextBox 420"/>
          <p:cNvSpPr txBox="1"/>
          <p:nvPr/>
        </p:nvSpPr>
        <p:spPr>
          <a:xfrm rot="16200000">
            <a:off x="8369000" y="4064071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err="1" smtClean="0">
                <a:latin typeface="+mj-lt"/>
                <a:cs typeface="Courier New" panose="02070309020205020404" pitchFamily="49" charset="0"/>
              </a:rPr>
              <a:t>ALUout</a:t>
            </a:r>
            <a:endParaRPr lang="en-US" sz="1200" b="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3" name="TextBox 422"/>
          <p:cNvSpPr txBox="1"/>
          <p:nvPr/>
        </p:nvSpPr>
        <p:spPr>
          <a:xfrm>
            <a:off x="833422" y="4519785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1200" b="0" baseline="-25000" dirty="0" smtClean="0">
                <a:latin typeface="+mj-lt"/>
                <a:cs typeface="Courier New" panose="02070309020205020404" pitchFamily="49" charset="0"/>
              </a:rPr>
              <a:t>31:28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5" name="TextBox 424"/>
          <p:cNvSpPr txBox="1"/>
          <p:nvPr/>
        </p:nvSpPr>
        <p:spPr>
          <a:xfrm>
            <a:off x="4876800" y="5908217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IR[IM]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6" name="TextBox 425"/>
          <p:cNvSpPr txBox="1"/>
          <p:nvPr/>
        </p:nvSpPr>
        <p:spPr>
          <a:xfrm>
            <a:off x="4020542" y="5908217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IR[XI]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7" name="TextBox 426"/>
          <p:cNvSpPr txBox="1"/>
          <p:nvPr/>
        </p:nvSpPr>
        <p:spPr>
          <a:xfrm>
            <a:off x="4443849" y="3507501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IR[s]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8" name="TextBox 427"/>
          <p:cNvSpPr txBox="1"/>
          <p:nvPr/>
        </p:nvSpPr>
        <p:spPr>
          <a:xfrm>
            <a:off x="4432740" y="3849370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IR[t]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9" name="TextBox 428"/>
          <p:cNvSpPr txBox="1"/>
          <p:nvPr/>
        </p:nvSpPr>
        <p:spPr>
          <a:xfrm>
            <a:off x="4323694" y="4271775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IR[d]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431" name="Elbow Connector 430"/>
          <p:cNvCxnSpPr/>
          <p:nvPr/>
        </p:nvCxnSpPr>
        <p:spPr bwMode="auto">
          <a:xfrm rot="5400000" flipH="1" flipV="1">
            <a:off x="4314687" y="5813391"/>
            <a:ext cx="1173196" cy="154020"/>
          </a:xfrm>
          <a:prstGeom prst="bentConnector3">
            <a:avLst>
              <a:gd name="adj1" fmla="val 10053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443" name="TextBox 442"/>
          <p:cNvSpPr txBox="1"/>
          <p:nvPr/>
        </p:nvSpPr>
        <p:spPr>
          <a:xfrm>
            <a:off x="853757" y="3437371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1</a:t>
            </a:r>
            <a:endParaRPr lang="en-US" sz="1200" b="0" dirty="0"/>
          </a:p>
        </p:txBody>
      </p:sp>
      <p:sp>
        <p:nvSpPr>
          <p:cNvPr id="444" name="TextBox 443"/>
          <p:cNvSpPr txBox="1"/>
          <p:nvPr/>
        </p:nvSpPr>
        <p:spPr>
          <a:xfrm>
            <a:off x="2310384" y="3762260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2</a:t>
            </a:r>
            <a:endParaRPr lang="en-US" sz="1200" b="0" dirty="0"/>
          </a:p>
        </p:txBody>
      </p:sp>
      <p:sp>
        <p:nvSpPr>
          <p:cNvPr id="445" name="TextBox 444"/>
          <p:cNvSpPr txBox="1"/>
          <p:nvPr/>
        </p:nvSpPr>
        <p:spPr>
          <a:xfrm>
            <a:off x="4803832" y="4243703"/>
            <a:ext cx="220573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0" dirty="0" smtClean="0"/>
              <a:t>M</a:t>
            </a:r>
          </a:p>
          <a:p>
            <a:pPr algn="ctr">
              <a:lnSpc>
                <a:spcPts val="1200"/>
              </a:lnSpc>
            </a:pPr>
            <a:r>
              <a:rPr lang="en-US" sz="1200" b="0" dirty="0" smtClean="0"/>
              <a:t>3</a:t>
            </a:r>
            <a:endParaRPr lang="en-US" sz="1200" b="0" dirty="0"/>
          </a:p>
        </p:txBody>
      </p:sp>
      <p:sp>
        <p:nvSpPr>
          <p:cNvPr id="446" name="TextBox 445"/>
          <p:cNvSpPr txBox="1"/>
          <p:nvPr/>
        </p:nvSpPr>
        <p:spPr>
          <a:xfrm>
            <a:off x="5014724" y="5015615"/>
            <a:ext cx="220573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0" dirty="0" smtClean="0"/>
              <a:t>M</a:t>
            </a:r>
          </a:p>
          <a:p>
            <a:pPr algn="ctr">
              <a:lnSpc>
                <a:spcPts val="1200"/>
              </a:lnSpc>
            </a:pPr>
            <a:r>
              <a:rPr lang="en-US" sz="1200" b="0" dirty="0" smtClean="0"/>
              <a:t>4</a:t>
            </a:r>
            <a:endParaRPr lang="en-US" sz="1200" b="0" dirty="0"/>
          </a:p>
        </p:txBody>
      </p:sp>
      <p:sp>
        <p:nvSpPr>
          <p:cNvPr id="447" name="TextBox 446"/>
          <p:cNvSpPr txBox="1"/>
          <p:nvPr/>
        </p:nvSpPr>
        <p:spPr>
          <a:xfrm>
            <a:off x="7238162" y="3246054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5</a:t>
            </a:r>
            <a:endParaRPr lang="en-US" sz="1200" b="0" dirty="0"/>
          </a:p>
        </p:txBody>
      </p:sp>
      <p:sp>
        <p:nvSpPr>
          <p:cNvPr id="448" name="TextBox 447"/>
          <p:cNvSpPr txBox="1"/>
          <p:nvPr/>
        </p:nvSpPr>
        <p:spPr>
          <a:xfrm>
            <a:off x="7819597" y="4757876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6</a:t>
            </a:r>
            <a:endParaRPr lang="en-US" sz="1200" b="0" dirty="0"/>
          </a:p>
        </p:txBody>
      </p:sp>
      <p:cxnSp>
        <p:nvCxnSpPr>
          <p:cNvPr id="464" name="Elbow Connector 463"/>
          <p:cNvCxnSpPr/>
          <p:nvPr/>
        </p:nvCxnSpPr>
        <p:spPr bwMode="auto">
          <a:xfrm rot="5400000">
            <a:off x="2150034" y="2072179"/>
            <a:ext cx="1609557" cy="2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466" name="Elbow Connector 465"/>
          <p:cNvCxnSpPr/>
          <p:nvPr/>
        </p:nvCxnSpPr>
        <p:spPr bwMode="auto">
          <a:xfrm rot="5400000">
            <a:off x="2476572" y="2067431"/>
            <a:ext cx="1606747" cy="668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467" name="Elbow Connector 466"/>
          <p:cNvCxnSpPr/>
          <p:nvPr/>
        </p:nvCxnSpPr>
        <p:spPr bwMode="auto">
          <a:xfrm rot="5400000">
            <a:off x="2841849" y="2400764"/>
            <a:ext cx="2275304" cy="5443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469" name="Elbow Connector 468"/>
          <p:cNvCxnSpPr/>
          <p:nvPr/>
        </p:nvCxnSpPr>
        <p:spPr bwMode="auto">
          <a:xfrm rot="5400000">
            <a:off x="1219913" y="2433406"/>
            <a:ext cx="2332478" cy="47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470" name="Elbow Connector 469"/>
          <p:cNvCxnSpPr/>
          <p:nvPr/>
        </p:nvCxnSpPr>
        <p:spPr bwMode="auto">
          <a:xfrm rot="5400000">
            <a:off x="679212" y="2557291"/>
            <a:ext cx="2605189" cy="693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471" name="Elbow Connector 470"/>
          <p:cNvCxnSpPr>
            <a:stCxn id="492" idx="2"/>
          </p:cNvCxnSpPr>
          <p:nvPr/>
        </p:nvCxnSpPr>
        <p:spPr bwMode="auto">
          <a:xfrm rot="16200000" flipH="1">
            <a:off x="968571" y="2858842"/>
            <a:ext cx="720714" cy="255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2" name="Elbow Connector 471"/>
          <p:cNvCxnSpPr/>
          <p:nvPr/>
        </p:nvCxnSpPr>
        <p:spPr bwMode="auto">
          <a:xfrm rot="5400000">
            <a:off x="-75024" y="2269041"/>
            <a:ext cx="2034391" cy="5433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473" name="Elbow Connector 472"/>
          <p:cNvCxnSpPr/>
          <p:nvPr/>
        </p:nvCxnSpPr>
        <p:spPr bwMode="auto">
          <a:xfrm rot="5400000">
            <a:off x="-163648" y="1948656"/>
            <a:ext cx="1390901" cy="2713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4" name="Elbow Connector 473"/>
          <p:cNvCxnSpPr/>
          <p:nvPr/>
        </p:nvCxnSpPr>
        <p:spPr bwMode="auto">
          <a:xfrm rot="5400000">
            <a:off x="5352394" y="2077579"/>
            <a:ext cx="1622531" cy="217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475" name="Elbow Connector 474"/>
          <p:cNvCxnSpPr/>
          <p:nvPr/>
        </p:nvCxnSpPr>
        <p:spPr bwMode="auto">
          <a:xfrm rot="5400000">
            <a:off x="3397507" y="2747451"/>
            <a:ext cx="2965674" cy="243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476" name="Elbow Connector 475"/>
          <p:cNvCxnSpPr/>
          <p:nvPr/>
        </p:nvCxnSpPr>
        <p:spPr bwMode="auto">
          <a:xfrm rot="5400000">
            <a:off x="3228491" y="3131361"/>
            <a:ext cx="3750790" cy="439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477" name="Elbow Connector 476"/>
          <p:cNvCxnSpPr/>
          <p:nvPr/>
        </p:nvCxnSpPr>
        <p:spPr bwMode="auto">
          <a:xfrm rot="16200000" flipH="1">
            <a:off x="3841152" y="2882929"/>
            <a:ext cx="3218715" cy="248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478" name="Elbow Connector 477"/>
          <p:cNvCxnSpPr/>
          <p:nvPr/>
        </p:nvCxnSpPr>
        <p:spPr bwMode="auto">
          <a:xfrm rot="16200000" flipH="1">
            <a:off x="5844273" y="2271326"/>
            <a:ext cx="2012217" cy="436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479" name="Elbow Connector 478"/>
          <p:cNvCxnSpPr>
            <a:endCxn id="310" idx="0"/>
          </p:cNvCxnSpPr>
          <p:nvPr/>
        </p:nvCxnSpPr>
        <p:spPr bwMode="auto">
          <a:xfrm rot="5400000">
            <a:off x="5492582" y="2673458"/>
            <a:ext cx="3002716" cy="201425"/>
          </a:xfrm>
          <a:prstGeom prst="bentConnector3">
            <a:avLst>
              <a:gd name="adj1" fmla="val 100214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482" name="Elbow Connector 481"/>
          <p:cNvCxnSpPr/>
          <p:nvPr/>
        </p:nvCxnSpPr>
        <p:spPr bwMode="auto">
          <a:xfrm rot="5400000">
            <a:off x="6406153" y="2189132"/>
            <a:ext cx="1829376" cy="2174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483" name="Elbow Connector 482"/>
          <p:cNvCxnSpPr/>
          <p:nvPr/>
        </p:nvCxnSpPr>
        <p:spPr bwMode="auto">
          <a:xfrm rot="5400000">
            <a:off x="6255725" y="2921480"/>
            <a:ext cx="3300963" cy="363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484" name="Elbow Connector 483"/>
          <p:cNvCxnSpPr>
            <a:stCxn id="495" idx="2"/>
            <a:endCxn id="90" idx="0"/>
          </p:cNvCxnSpPr>
          <p:nvPr/>
        </p:nvCxnSpPr>
        <p:spPr bwMode="auto">
          <a:xfrm rot="16200000" flipH="1">
            <a:off x="7832102" y="2738661"/>
            <a:ext cx="1307878" cy="58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5" name="Elbow Connector 484"/>
          <p:cNvCxnSpPr>
            <a:endCxn id="491" idx="3"/>
          </p:cNvCxnSpPr>
          <p:nvPr/>
        </p:nvCxnSpPr>
        <p:spPr bwMode="auto">
          <a:xfrm rot="10800000">
            <a:off x="1584112" y="2264675"/>
            <a:ext cx="7022185" cy="1443045"/>
          </a:xfrm>
          <a:prstGeom prst="bentConnector3">
            <a:avLst>
              <a:gd name="adj1" fmla="val -3333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9" name="TextBox 488"/>
          <p:cNvSpPr txBox="1"/>
          <p:nvPr/>
        </p:nvSpPr>
        <p:spPr>
          <a:xfrm>
            <a:off x="4154021" y="105405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90" name="Rectangle 489"/>
          <p:cNvSpPr/>
          <p:nvPr/>
        </p:nvSpPr>
        <p:spPr bwMode="auto">
          <a:xfrm>
            <a:off x="4093028" y="1028435"/>
            <a:ext cx="603899" cy="46076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1" name="TextBox 490"/>
          <p:cNvSpPr txBox="1"/>
          <p:nvPr/>
        </p:nvSpPr>
        <p:spPr>
          <a:xfrm>
            <a:off x="1070829" y="2064619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92" name="Rectangle 491"/>
          <p:cNvSpPr/>
          <p:nvPr/>
        </p:nvSpPr>
        <p:spPr bwMode="auto">
          <a:xfrm>
            <a:off x="1092256" y="2039004"/>
            <a:ext cx="470787" cy="46076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4" name="TextBox 493"/>
          <p:cNvSpPr txBox="1"/>
          <p:nvPr/>
        </p:nvSpPr>
        <p:spPr>
          <a:xfrm>
            <a:off x="8228926" y="1649871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95" name="Rectangle 494"/>
          <p:cNvSpPr/>
          <p:nvPr/>
        </p:nvSpPr>
        <p:spPr bwMode="auto">
          <a:xfrm>
            <a:off x="8250353" y="1624256"/>
            <a:ext cx="470787" cy="46076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1" name="TextBox 500"/>
          <p:cNvSpPr txBox="1"/>
          <p:nvPr/>
        </p:nvSpPr>
        <p:spPr>
          <a:xfrm>
            <a:off x="5656115" y="1614789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IR[</a:t>
            </a:r>
            <a:r>
              <a:rPr lang="en-US" sz="1200" b="0" dirty="0" err="1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OP+func</a:t>
            </a:r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]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02" name="TextBox 501"/>
          <p:cNvSpPr txBox="1"/>
          <p:nvPr/>
        </p:nvSpPr>
        <p:spPr>
          <a:xfrm rot="16200000">
            <a:off x="8473484" y="3322624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zero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504" name="Straight Connector 503"/>
          <p:cNvCxnSpPr>
            <a:stCxn id="490" idx="1"/>
          </p:cNvCxnSpPr>
          <p:nvPr/>
        </p:nvCxnSpPr>
        <p:spPr bwMode="auto">
          <a:xfrm flipH="1" flipV="1">
            <a:off x="530446" y="1254562"/>
            <a:ext cx="3562582" cy="425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5" name="Straight Connector 504"/>
          <p:cNvCxnSpPr>
            <a:endCxn id="490" idx="3"/>
          </p:cNvCxnSpPr>
          <p:nvPr/>
        </p:nvCxnSpPr>
        <p:spPr bwMode="auto">
          <a:xfrm flipH="1" flipV="1">
            <a:off x="4696927" y="1258815"/>
            <a:ext cx="3788640" cy="1403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7" name="Elbow Connector 516"/>
          <p:cNvCxnSpPr>
            <a:endCxn id="495" idx="0"/>
          </p:cNvCxnSpPr>
          <p:nvPr/>
        </p:nvCxnSpPr>
        <p:spPr bwMode="auto">
          <a:xfrm rot="16200000" flipH="1">
            <a:off x="8310937" y="1449445"/>
            <a:ext cx="349441" cy="18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7" name="Elbow Connector 536"/>
          <p:cNvCxnSpPr>
            <a:endCxn id="491" idx="0"/>
          </p:cNvCxnSpPr>
          <p:nvPr/>
        </p:nvCxnSpPr>
        <p:spPr bwMode="auto">
          <a:xfrm rot="16200000" flipH="1">
            <a:off x="920196" y="1657344"/>
            <a:ext cx="810057" cy="449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540" name="Elbow Connector 539"/>
          <p:cNvCxnSpPr/>
          <p:nvPr/>
        </p:nvCxnSpPr>
        <p:spPr bwMode="auto">
          <a:xfrm rot="5400000" flipH="1" flipV="1">
            <a:off x="3820777" y="1875743"/>
            <a:ext cx="775481" cy="238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544" name="Elbow Connector 543"/>
          <p:cNvCxnSpPr/>
          <p:nvPr/>
        </p:nvCxnSpPr>
        <p:spPr bwMode="auto">
          <a:xfrm rot="5400000" flipH="1" flipV="1">
            <a:off x="3575898" y="2421738"/>
            <a:ext cx="1948176" cy="83091"/>
          </a:xfrm>
          <a:prstGeom prst="bentConnector3">
            <a:avLst>
              <a:gd name="adj1" fmla="val -931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47" name="Elbow Connector 546"/>
          <p:cNvCxnSpPr>
            <a:endCxn id="494" idx="1"/>
          </p:cNvCxnSpPr>
          <p:nvPr/>
        </p:nvCxnSpPr>
        <p:spPr bwMode="auto">
          <a:xfrm>
            <a:off x="4591455" y="1848255"/>
            <a:ext cx="3637471" cy="167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555" name="TextBox 554"/>
          <p:cNvSpPr txBox="1"/>
          <p:nvPr/>
        </p:nvSpPr>
        <p:spPr>
          <a:xfrm rot="16200000">
            <a:off x="4090921" y="1619402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IR[OP]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56" name="TextBox 555"/>
          <p:cNvSpPr txBox="1"/>
          <p:nvPr/>
        </p:nvSpPr>
        <p:spPr>
          <a:xfrm rot="16200000">
            <a:off x="8009751" y="2815646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err="1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ALUop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58" name="TextBox 557"/>
          <p:cNvSpPr txBox="1"/>
          <p:nvPr/>
        </p:nvSpPr>
        <p:spPr>
          <a:xfrm rot="16200000">
            <a:off x="7569574" y="3980162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M6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59" name="TextBox 558"/>
          <p:cNvSpPr txBox="1"/>
          <p:nvPr/>
        </p:nvSpPr>
        <p:spPr>
          <a:xfrm rot="16200000">
            <a:off x="7021728" y="2683065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M5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60" name="TextBox 559"/>
          <p:cNvSpPr txBox="1"/>
          <p:nvPr/>
        </p:nvSpPr>
        <p:spPr>
          <a:xfrm rot="16200000">
            <a:off x="6586526" y="2598469"/>
            <a:ext cx="76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SR2</a:t>
            </a:r>
            <a:r>
              <a:rPr lang="en-US" sz="12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61" name="TextBox 560"/>
          <p:cNvSpPr txBox="1"/>
          <p:nvPr/>
        </p:nvSpPr>
        <p:spPr>
          <a:xfrm rot="16200000">
            <a:off x="6351625" y="1710342"/>
            <a:ext cx="76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SR1</a:t>
            </a:r>
            <a:r>
              <a:rPr lang="en-US" sz="12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62" name="TextBox 561"/>
          <p:cNvSpPr txBox="1"/>
          <p:nvPr/>
        </p:nvSpPr>
        <p:spPr>
          <a:xfrm rot="16200000">
            <a:off x="5598227" y="2381207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REG</a:t>
            </a:r>
            <a:r>
              <a:rPr lang="en-US" sz="12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WRITE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63" name="TextBox 562"/>
          <p:cNvSpPr txBox="1"/>
          <p:nvPr/>
        </p:nvSpPr>
        <p:spPr>
          <a:xfrm rot="16200000">
            <a:off x="4904862" y="3256279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RDW</a:t>
            </a:r>
            <a:r>
              <a:rPr lang="en-US" sz="12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64" name="TextBox 563"/>
          <p:cNvSpPr txBox="1"/>
          <p:nvPr/>
        </p:nvSpPr>
        <p:spPr>
          <a:xfrm rot="16200000">
            <a:off x="3545014" y="3004383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IR</a:t>
            </a:r>
            <a:r>
              <a:rPr lang="en-US" sz="12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65" name="TextBox 564"/>
          <p:cNvSpPr txBox="1"/>
          <p:nvPr/>
        </p:nvSpPr>
        <p:spPr>
          <a:xfrm rot="16200000">
            <a:off x="1454037" y="3147244"/>
            <a:ext cx="80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MAD</a:t>
            </a:r>
            <a:r>
              <a:rPr lang="en-US" sz="12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66" name="TextBox 565"/>
          <p:cNvSpPr txBox="1"/>
          <p:nvPr/>
        </p:nvSpPr>
        <p:spPr>
          <a:xfrm rot="16200000">
            <a:off x="858498" y="2733569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PC</a:t>
            </a:r>
            <a:r>
              <a:rPr lang="en-US" sz="12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67" name="TextBox 566"/>
          <p:cNvSpPr txBox="1"/>
          <p:nvPr/>
        </p:nvSpPr>
        <p:spPr>
          <a:xfrm rot="16200000">
            <a:off x="27581" y="2079577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BPC</a:t>
            </a:r>
            <a:r>
              <a:rPr lang="en-US" sz="12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68" name="TextBox 567"/>
          <p:cNvSpPr txBox="1"/>
          <p:nvPr/>
        </p:nvSpPr>
        <p:spPr>
          <a:xfrm rot="16200000">
            <a:off x="2404688" y="2379171"/>
            <a:ext cx="829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MEM</a:t>
            </a:r>
            <a:r>
              <a:rPr lang="en-US" sz="12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READ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69" name="TextBox 568"/>
          <p:cNvSpPr txBox="1"/>
          <p:nvPr/>
        </p:nvSpPr>
        <p:spPr>
          <a:xfrm rot="16200000">
            <a:off x="2707911" y="2355257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MEM</a:t>
            </a:r>
            <a:r>
              <a:rPr lang="en-US" sz="12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WRITE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70" name="TextBox 569"/>
          <p:cNvSpPr txBox="1"/>
          <p:nvPr/>
        </p:nvSpPr>
        <p:spPr>
          <a:xfrm rot="16200000">
            <a:off x="4804256" y="3472021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M4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71" name="TextBox 570"/>
          <p:cNvSpPr txBox="1"/>
          <p:nvPr/>
        </p:nvSpPr>
        <p:spPr>
          <a:xfrm rot="16200000">
            <a:off x="4570278" y="317812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M3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72" name="TextBox 571"/>
          <p:cNvSpPr txBox="1"/>
          <p:nvPr/>
        </p:nvSpPr>
        <p:spPr>
          <a:xfrm rot="16200000">
            <a:off x="2078731" y="3169817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M2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73" name="TextBox 572"/>
          <p:cNvSpPr txBox="1"/>
          <p:nvPr/>
        </p:nvSpPr>
        <p:spPr>
          <a:xfrm rot="16200000">
            <a:off x="630331" y="2878948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M1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74" name="TextBox 573"/>
          <p:cNvSpPr txBox="1"/>
          <p:nvPr/>
        </p:nvSpPr>
        <p:spPr>
          <a:xfrm rot="16200000">
            <a:off x="3879967" y="1880929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zero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75" name="TextBox 574"/>
          <p:cNvSpPr txBox="1"/>
          <p:nvPr/>
        </p:nvSpPr>
        <p:spPr>
          <a:xfrm>
            <a:off x="1543984" y="1986997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zero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434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450475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Multi-Cycle MIPS controller</a:t>
            </a:r>
            <a:endParaRPr lang="en-US" sz="2600" dirty="0"/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254000" y="1066800"/>
            <a:ext cx="8585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“Almost Moore” FSM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Main controller (C1) – pure Moore FSM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Conditional output </a:t>
            </a:r>
            <a:r>
              <a:rPr lang="en-US" b="0" dirty="0" err="1" smtClean="0"/>
              <a:t>ALUop</a:t>
            </a:r>
            <a:r>
              <a:rPr lang="en-US" b="0" dirty="0" smtClean="0"/>
              <a:t> (C3) – saves logic in C1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Conditional output PC</a:t>
            </a:r>
            <a:r>
              <a:rPr lang="en-US" b="0" baseline="-25000" dirty="0" smtClean="0"/>
              <a:t>LOAD</a:t>
            </a:r>
            <a:r>
              <a:rPr lang="en-US" b="0" dirty="0" smtClean="0"/>
              <a:t> (C2) – saves clock cycles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Can be implemented as a micro-program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b="0" dirty="0" smtClean="0"/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b="0" dirty="0" smtClean="0"/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902065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671369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Multi-cycle MIPS controller state diagram</a:t>
            </a:r>
            <a:endParaRPr lang="en-US" sz="26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244822" y="1539176"/>
            <a:ext cx="2629988" cy="72324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10334" y="1593023"/>
            <a:ext cx="1460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</a:rPr>
              <a:t>IR </a:t>
            </a:r>
            <a:r>
              <a:rPr lang="en-US" sz="1400" b="0" dirty="0">
                <a:solidFill>
                  <a:srgbClr val="FF0000"/>
                </a:solidFill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 IMEM[PC]</a:t>
            </a:r>
            <a:endParaRPr lang="en-US" sz="1400" b="0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810334" y="1873956"/>
            <a:ext cx="1167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9B1010"/>
                </a:solidFill>
              </a:rPr>
              <a:t>PC </a:t>
            </a:r>
            <a:r>
              <a:rPr lang="en-US" sz="1400" b="0" dirty="0">
                <a:solidFill>
                  <a:srgbClr val="9B1010"/>
                </a:solidFill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olidFill>
                  <a:srgbClr val="9B1010"/>
                </a:solidFill>
                <a:sym typeface="Wingdings" panose="05000000000000000000" pitchFamily="2" charset="2"/>
              </a:rPr>
              <a:t> PC+4</a:t>
            </a:r>
            <a:endParaRPr lang="en-US" sz="1400" b="0" dirty="0">
              <a:solidFill>
                <a:srgbClr val="9B1010"/>
              </a:solidFill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269158" y="2512543"/>
            <a:ext cx="8581316" cy="72324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929954" y="2574440"/>
            <a:ext cx="1521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C000"/>
                </a:solidFill>
              </a:rPr>
              <a:t>SR1 </a:t>
            </a:r>
            <a:r>
              <a:rPr lang="en-US" sz="1400" b="0" dirty="0">
                <a:solidFill>
                  <a:srgbClr val="FFC000"/>
                </a:solidFill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olidFill>
                  <a:srgbClr val="FFC000"/>
                </a:solidFill>
                <a:sym typeface="Wingdings" panose="05000000000000000000" pitchFamily="2" charset="2"/>
              </a:rPr>
              <a:t> REG[</a:t>
            </a:r>
            <a:r>
              <a:rPr lang="en-US" sz="1400" b="0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Rs</a:t>
            </a:r>
            <a:r>
              <a:rPr lang="en-US" sz="1400" b="0" dirty="0" smtClean="0">
                <a:solidFill>
                  <a:srgbClr val="FFC000"/>
                </a:solidFill>
                <a:sym typeface="Wingdings" panose="05000000000000000000" pitchFamily="2" charset="2"/>
              </a:rPr>
              <a:t>]</a:t>
            </a:r>
            <a:endParaRPr lang="en-US" sz="1400" b="0" dirty="0">
              <a:solidFill>
                <a:srgbClr val="FFC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527029" y="2574440"/>
            <a:ext cx="1481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C000"/>
                </a:solidFill>
              </a:rPr>
              <a:t>SR2 </a:t>
            </a:r>
            <a:r>
              <a:rPr lang="en-US" sz="1400" b="0" dirty="0" smtClean="0">
                <a:solidFill>
                  <a:srgbClr val="FFC000"/>
                </a:solidFill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olidFill>
                  <a:srgbClr val="FFC000"/>
                </a:solidFill>
                <a:sym typeface="Wingdings" panose="05000000000000000000" pitchFamily="2" charset="2"/>
              </a:rPr>
              <a:t> REG[</a:t>
            </a:r>
            <a:r>
              <a:rPr lang="en-US" sz="1400" b="0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Rt</a:t>
            </a:r>
            <a:r>
              <a:rPr lang="en-US" sz="1400" b="0" dirty="0" smtClean="0">
                <a:solidFill>
                  <a:srgbClr val="FFC000"/>
                </a:solidFill>
                <a:sym typeface="Wingdings" panose="05000000000000000000" pitchFamily="2" charset="2"/>
              </a:rPr>
              <a:t>]</a:t>
            </a:r>
            <a:endParaRPr lang="en-US" sz="1400" b="0" dirty="0">
              <a:solidFill>
                <a:srgbClr val="FFC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70518" y="3542935"/>
            <a:ext cx="1380744" cy="106514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30302" y="3608684"/>
            <a:ext cx="1250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B050"/>
                </a:solidFill>
              </a:rPr>
              <a:t>RWD </a:t>
            </a:r>
            <a:r>
              <a:rPr lang="en-US" sz="1400" b="0" dirty="0">
                <a:solidFill>
                  <a:srgbClr val="00B050"/>
                </a:solidFill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en-US" sz="1400" b="0" dirty="0" smtClean="0">
                <a:solidFill>
                  <a:srgbClr val="00B050"/>
                </a:solidFill>
                <a:sym typeface="Wingdings" panose="05000000000000000000" pitchFamily="2" charset="2"/>
              </a:rPr>
              <a:t>   f(SR1,SR2)</a:t>
            </a:r>
            <a:endParaRPr lang="en-US" sz="1400" b="0" dirty="0">
              <a:solidFill>
                <a:srgbClr val="00B05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30302" y="4077716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B5527"/>
                </a:solidFill>
              </a:rPr>
              <a:t>f</a:t>
            </a:r>
            <a:r>
              <a:rPr lang="en-US" sz="1400" b="0" i="1" dirty="0" smtClean="0">
                <a:solidFill>
                  <a:srgbClr val="0B5527"/>
                </a:solidFill>
              </a:rPr>
              <a:t> according to</a:t>
            </a:r>
          </a:p>
          <a:p>
            <a:r>
              <a:rPr lang="en-US" sz="1400" b="0" dirty="0" smtClean="0">
                <a:solidFill>
                  <a:srgbClr val="0B5527"/>
                </a:solidFill>
              </a:rPr>
              <a:t>IR[</a:t>
            </a:r>
            <a:r>
              <a:rPr lang="en-US" sz="1400" b="0" dirty="0" err="1" smtClean="0">
                <a:solidFill>
                  <a:srgbClr val="0B5527"/>
                </a:solidFill>
              </a:rPr>
              <a:t>func</a:t>
            </a:r>
            <a:r>
              <a:rPr lang="en-US" sz="1400" b="0" dirty="0" smtClean="0">
                <a:solidFill>
                  <a:srgbClr val="0B5527"/>
                </a:solidFill>
              </a:rPr>
              <a:t>]</a:t>
            </a:r>
            <a:endParaRPr lang="en-US" sz="1400" b="0" dirty="0">
              <a:solidFill>
                <a:srgbClr val="0B5527"/>
              </a:solidFill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1837357" y="3542935"/>
            <a:ext cx="1462587" cy="106514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897140" y="3608684"/>
            <a:ext cx="1459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B050"/>
                </a:solidFill>
              </a:rPr>
              <a:t>RWD </a:t>
            </a:r>
            <a:r>
              <a:rPr lang="en-US" sz="1400" b="0" dirty="0">
                <a:solidFill>
                  <a:srgbClr val="00B050"/>
                </a:solidFill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en-US" sz="1400" b="0" dirty="0" smtClean="0">
                <a:solidFill>
                  <a:srgbClr val="00B050"/>
                </a:solidFill>
                <a:sym typeface="Wingdings" panose="05000000000000000000" pitchFamily="2" charset="2"/>
              </a:rPr>
              <a:t>   f(SR1,SX(IM))</a:t>
            </a:r>
            <a:endParaRPr lang="en-US" sz="1400" b="0" dirty="0">
              <a:solidFill>
                <a:srgbClr val="00B050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897140" y="4077716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B5527"/>
                </a:solidFill>
              </a:rPr>
              <a:t>f</a:t>
            </a:r>
            <a:r>
              <a:rPr lang="en-US" sz="1400" b="0" i="1" dirty="0" smtClean="0">
                <a:solidFill>
                  <a:srgbClr val="0B5527"/>
                </a:solidFill>
              </a:rPr>
              <a:t> according to</a:t>
            </a:r>
          </a:p>
          <a:p>
            <a:r>
              <a:rPr lang="en-US" sz="1400" b="0" dirty="0" smtClean="0">
                <a:solidFill>
                  <a:srgbClr val="0B5527"/>
                </a:solidFill>
              </a:rPr>
              <a:t>IR[OP]</a:t>
            </a:r>
            <a:endParaRPr lang="en-US" sz="1400" b="0" dirty="0">
              <a:solidFill>
                <a:srgbClr val="0B5527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78929" y="4978757"/>
            <a:ext cx="939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B0F0"/>
                </a:solidFill>
              </a:rPr>
              <a:t>REG[Rd]</a:t>
            </a:r>
          </a:p>
          <a:p>
            <a:r>
              <a:rPr lang="en-US" sz="1400" b="0" dirty="0">
                <a:solidFill>
                  <a:srgbClr val="00B0F0"/>
                </a:solidFill>
                <a:cs typeface="Courier New" panose="02070309020205020404" pitchFamily="49" charset="0"/>
              </a:rPr>
              <a:t> </a:t>
            </a:r>
            <a:r>
              <a:rPr lang="en-US" sz="1400" b="0" dirty="0" smtClean="0">
                <a:solidFill>
                  <a:srgbClr val="00B0F0"/>
                </a:solidFill>
                <a:cs typeface="Courier New" panose="02070309020205020404" pitchFamily="49" charset="0"/>
              </a:rPr>
              <a:t>  ←</a:t>
            </a:r>
            <a:r>
              <a:rPr lang="en-US" sz="1400" b="0" dirty="0" smtClean="0">
                <a:solidFill>
                  <a:srgbClr val="00B0F0"/>
                </a:solidFill>
                <a:sym typeface="Wingdings" panose="05000000000000000000" pitchFamily="2" charset="2"/>
              </a:rPr>
              <a:t>RWD</a:t>
            </a:r>
            <a:endParaRPr lang="en-US" sz="1400" b="0" dirty="0">
              <a:solidFill>
                <a:srgbClr val="00B0F0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051200" y="4973655"/>
            <a:ext cx="989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B0F0"/>
                </a:solidFill>
              </a:rPr>
              <a:t>REG[</a:t>
            </a:r>
            <a:r>
              <a:rPr lang="en-US" sz="1400" b="0" dirty="0" err="1" smtClean="0">
                <a:solidFill>
                  <a:srgbClr val="00B0F0"/>
                </a:solidFill>
              </a:rPr>
              <a:t>Rt</a:t>
            </a:r>
            <a:r>
              <a:rPr lang="en-US" sz="1400" b="0" dirty="0" smtClean="0">
                <a:solidFill>
                  <a:srgbClr val="00B0F0"/>
                </a:solidFill>
              </a:rPr>
              <a:t>]</a:t>
            </a:r>
          </a:p>
          <a:p>
            <a:r>
              <a:rPr lang="en-US" sz="1400" b="0" dirty="0">
                <a:solidFill>
                  <a:srgbClr val="00B0F0"/>
                </a:solidFill>
                <a:cs typeface="Courier New" panose="02070309020205020404" pitchFamily="49" charset="0"/>
              </a:rPr>
              <a:t> </a:t>
            </a:r>
            <a:r>
              <a:rPr lang="en-US" sz="1400" b="0" dirty="0" smtClean="0">
                <a:solidFill>
                  <a:srgbClr val="00B0F0"/>
                </a:solidFill>
                <a:cs typeface="Courier New" panose="02070309020205020404" pitchFamily="49" charset="0"/>
              </a:rPr>
              <a:t>  ←</a:t>
            </a:r>
            <a:r>
              <a:rPr lang="en-US" sz="1400" b="0" dirty="0" smtClean="0">
                <a:solidFill>
                  <a:srgbClr val="00B0F0"/>
                </a:solidFill>
                <a:sym typeface="Wingdings" panose="05000000000000000000" pitchFamily="2" charset="2"/>
              </a:rPr>
              <a:t> RWD</a:t>
            </a:r>
            <a:endParaRPr lang="en-US" sz="1400" b="0" dirty="0">
              <a:solidFill>
                <a:srgbClr val="00B0F0"/>
              </a:solidFill>
            </a:endParaRPr>
          </a:p>
        </p:txBody>
      </p:sp>
      <p:cxnSp>
        <p:nvCxnSpPr>
          <p:cNvPr id="27" name="Straight Arrow Connector 26"/>
          <p:cNvCxnSpPr>
            <a:stCxn id="9" idx="2"/>
            <a:endCxn id="101" idx="0"/>
          </p:cNvCxnSpPr>
          <p:nvPr/>
        </p:nvCxnSpPr>
        <p:spPr bwMode="auto">
          <a:xfrm>
            <a:off x="4559816" y="2262423"/>
            <a:ext cx="0" cy="25012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0" name="Straight Arrow Connector 149"/>
          <p:cNvCxnSpPr>
            <a:endCxn id="13" idx="0"/>
          </p:cNvCxnSpPr>
          <p:nvPr/>
        </p:nvCxnSpPr>
        <p:spPr bwMode="auto">
          <a:xfrm>
            <a:off x="960560" y="3234814"/>
            <a:ext cx="330" cy="3081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1" name="Straight Arrow Connector 150"/>
          <p:cNvCxnSpPr>
            <a:endCxn id="131" idx="0"/>
          </p:cNvCxnSpPr>
          <p:nvPr/>
        </p:nvCxnSpPr>
        <p:spPr bwMode="auto">
          <a:xfrm flipH="1">
            <a:off x="2568650" y="3235790"/>
            <a:ext cx="2111" cy="30714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2" name="TextBox 151"/>
          <p:cNvSpPr txBox="1"/>
          <p:nvPr/>
        </p:nvSpPr>
        <p:spPr>
          <a:xfrm>
            <a:off x="979325" y="3241385"/>
            <a:ext cx="1033444" cy="265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OP is R-type</a:t>
            </a:r>
            <a:endParaRPr lang="en-US" sz="1400" b="0" dirty="0"/>
          </a:p>
        </p:txBody>
      </p:sp>
      <p:sp>
        <p:nvSpPr>
          <p:cNvPr id="153" name="TextBox 152"/>
          <p:cNvSpPr txBox="1"/>
          <p:nvPr/>
        </p:nvSpPr>
        <p:spPr>
          <a:xfrm>
            <a:off x="2600851" y="3255041"/>
            <a:ext cx="964286" cy="265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OP is I-type</a:t>
            </a:r>
            <a:endParaRPr lang="en-US" sz="1400" b="0" dirty="0"/>
          </a:p>
        </p:txBody>
      </p:sp>
      <p:cxnSp>
        <p:nvCxnSpPr>
          <p:cNvPr id="155" name="Straight Arrow Connector 154"/>
          <p:cNvCxnSpPr>
            <a:stCxn id="13" idx="2"/>
            <a:endCxn id="55" idx="0"/>
          </p:cNvCxnSpPr>
          <p:nvPr/>
        </p:nvCxnSpPr>
        <p:spPr bwMode="auto">
          <a:xfrm>
            <a:off x="960890" y="4608080"/>
            <a:ext cx="5034" cy="30714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6" name="Straight Arrow Connector 155"/>
          <p:cNvCxnSpPr>
            <a:stCxn id="131" idx="2"/>
            <a:endCxn id="54" idx="0"/>
          </p:cNvCxnSpPr>
          <p:nvPr/>
        </p:nvCxnSpPr>
        <p:spPr bwMode="auto">
          <a:xfrm flipH="1">
            <a:off x="2566901" y="4608080"/>
            <a:ext cx="1750" cy="30714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4920001" y="5267980"/>
            <a:ext cx="989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00FF"/>
                </a:solidFill>
              </a:rPr>
              <a:t>REG[</a:t>
            </a:r>
            <a:r>
              <a:rPr lang="en-US" sz="1400" b="0" dirty="0" err="1" smtClean="0">
                <a:solidFill>
                  <a:srgbClr val="0000FF"/>
                </a:solidFill>
              </a:rPr>
              <a:t>Rt</a:t>
            </a:r>
            <a:r>
              <a:rPr lang="en-US" sz="1400" b="0" dirty="0" smtClean="0">
                <a:solidFill>
                  <a:srgbClr val="0000FF"/>
                </a:solidFill>
              </a:rPr>
              <a:t>]</a:t>
            </a:r>
          </a:p>
          <a:p>
            <a:r>
              <a:rPr lang="en-US" sz="1400" b="0" dirty="0">
                <a:solidFill>
                  <a:srgbClr val="0000FF"/>
                </a:solidFill>
                <a:cs typeface="Courier New" panose="02070309020205020404" pitchFamily="49" charset="0"/>
              </a:rPr>
              <a:t> </a:t>
            </a:r>
            <a:r>
              <a:rPr lang="en-US" sz="1400" b="0" dirty="0" smtClean="0">
                <a:solidFill>
                  <a:srgbClr val="0000FF"/>
                </a:solidFill>
                <a:cs typeface="Courier New" panose="02070309020205020404" pitchFamily="49" charset="0"/>
              </a:rPr>
              <a:t>  ←</a:t>
            </a:r>
            <a:r>
              <a:rPr lang="en-US" sz="1400" b="0" dirty="0" smtClean="0">
                <a:solidFill>
                  <a:srgbClr val="0000FF"/>
                </a:solidFill>
                <a:sym typeface="Wingdings" panose="05000000000000000000" pitchFamily="2" charset="2"/>
              </a:rPr>
              <a:t> RWD</a:t>
            </a:r>
            <a:endParaRPr lang="en-US" sz="1400" b="0" dirty="0">
              <a:solidFill>
                <a:srgbClr val="0000FF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4778390" y="3241385"/>
            <a:ext cx="0" cy="30944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4812437" y="3244178"/>
            <a:ext cx="1272288" cy="265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OP is LW or SW</a:t>
            </a:r>
            <a:endParaRPr lang="en-US" sz="1400" b="0" dirty="0"/>
          </a:p>
        </p:txBody>
      </p:sp>
      <p:cxnSp>
        <p:nvCxnSpPr>
          <p:cNvPr id="47" name="Straight Arrow Connector 46"/>
          <p:cNvCxnSpPr>
            <a:stCxn id="63" idx="2"/>
            <a:endCxn id="51" idx="0"/>
          </p:cNvCxnSpPr>
          <p:nvPr/>
        </p:nvCxnSpPr>
        <p:spPr bwMode="auto">
          <a:xfrm>
            <a:off x="5414656" y="4908215"/>
            <a:ext cx="0" cy="30133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3874925" y="3613708"/>
            <a:ext cx="1933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B050"/>
                </a:solidFill>
              </a:rPr>
              <a:t>MAD </a:t>
            </a:r>
            <a:r>
              <a:rPr lang="en-US" sz="1400" b="0" dirty="0" smtClean="0">
                <a:solidFill>
                  <a:srgbClr val="00B050"/>
                </a:solidFill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olidFill>
                  <a:srgbClr val="00B050"/>
                </a:solidFill>
                <a:sym typeface="Wingdings" panose="05000000000000000000" pitchFamily="2" charset="2"/>
              </a:rPr>
              <a:t> SR1+SX(IM))</a:t>
            </a:r>
            <a:endParaRPr lang="en-US" sz="1400" b="0" dirty="0">
              <a:solidFill>
                <a:srgbClr val="00B050"/>
              </a:solidFill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3505753" y="3550831"/>
            <a:ext cx="2534235" cy="4206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88215" y="4313886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B0F0"/>
                </a:solidFill>
              </a:rPr>
              <a:t>MEM[MAD]</a:t>
            </a:r>
          </a:p>
          <a:p>
            <a:r>
              <a:rPr lang="en-US" sz="1400" b="0" dirty="0">
                <a:solidFill>
                  <a:srgbClr val="00B0F0"/>
                </a:solidFill>
                <a:cs typeface="Courier New" panose="02070309020205020404" pitchFamily="49" charset="0"/>
              </a:rPr>
              <a:t> </a:t>
            </a:r>
            <a:r>
              <a:rPr lang="en-US" sz="1400" b="0" dirty="0" smtClean="0">
                <a:solidFill>
                  <a:srgbClr val="00B0F0"/>
                </a:solidFill>
                <a:cs typeface="Courier New" panose="02070309020205020404" pitchFamily="49" charset="0"/>
              </a:rPr>
              <a:t>  ←</a:t>
            </a:r>
            <a:r>
              <a:rPr lang="en-US" sz="1400" b="0" dirty="0" smtClean="0">
                <a:solidFill>
                  <a:srgbClr val="00B0F0"/>
                </a:solidFill>
                <a:sym typeface="Wingdings" panose="05000000000000000000" pitchFamily="2" charset="2"/>
              </a:rPr>
              <a:t> SR2</a:t>
            </a:r>
            <a:endParaRPr lang="en-US" sz="1400" b="0" dirty="0">
              <a:solidFill>
                <a:srgbClr val="00B0F0"/>
              </a:solidFill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508796" y="4249633"/>
            <a:ext cx="1140787" cy="6400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89325" y="4318581"/>
            <a:ext cx="1250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B0F0"/>
                </a:solidFill>
                <a:cs typeface="Courier New" panose="02070309020205020404" pitchFamily="49" charset="0"/>
              </a:rPr>
              <a:t>RWD ←</a:t>
            </a:r>
            <a:r>
              <a:rPr lang="en-US" sz="1400" b="0" dirty="0" smtClean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en-US" sz="1400" b="0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en-US" sz="1400" b="0" dirty="0" smtClean="0">
                <a:solidFill>
                  <a:srgbClr val="00B0F0"/>
                </a:solidFill>
                <a:sym typeface="Wingdings" panose="05000000000000000000" pitchFamily="2" charset="2"/>
              </a:rPr>
              <a:t>  </a:t>
            </a:r>
            <a:r>
              <a:rPr lang="en-US" sz="1400" b="0" dirty="0" smtClean="0">
                <a:solidFill>
                  <a:srgbClr val="00B0F0"/>
                </a:solidFill>
              </a:rPr>
              <a:t>MEM[MAD</a:t>
            </a:r>
            <a:r>
              <a:rPr lang="en-US" sz="1400" b="0" dirty="0">
                <a:solidFill>
                  <a:srgbClr val="00B0F0"/>
                </a:solidFill>
              </a:rPr>
              <a:t>]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4799615" y="4268135"/>
            <a:ext cx="1230082" cy="6400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4103525" y="3962825"/>
            <a:ext cx="0" cy="28680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4086313" y="3954070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OP==SW</a:t>
            </a:r>
            <a:endParaRPr lang="en-US" sz="1400" b="0" dirty="0"/>
          </a:p>
        </p:txBody>
      </p:sp>
      <p:sp>
        <p:nvSpPr>
          <p:cNvPr id="80" name="TextBox 79"/>
          <p:cNvSpPr txBox="1"/>
          <p:nvPr/>
        </p:nvSpPr>
        <p:spPr>
          <a:xfrm>
            <a:off x="5354113" y="3960358"/>
            <a:ext cx="908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OP==LW</a:t>
            </a:r>
            <a:endParaRPr lang="en-US" sz="1400" b="0" dirty="0"/>
          </a:p>
        </p:txBody>
      </p:sp>
      <p:cxnSp>
        <p:nvCxnSpPr>
          <p:cNvPr id="81" name="Straight Arrow Connector 80"/>
          <p:cNvCxnSpPr/>
          <p:nvPr/>
        </p:nvCxnSpPr>
        <p:spPr bwMode="auto">
          <a:xfrm>
            <a:off x="5416577" y="3977763"/>
            <a:ext cx="0" cy="28680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3524790" y="2889622"/>
            <a:ext cx="2053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81600B"/>
                </a:solidFill>
              </a:rPr>
              <a:t>BPC </a:t>
            </a:r>
            <a:r>
              <a:rPr lang="en-US" sz="1400" b="0" dirty="0" smtClean="0">
                <a:solidFill>
                  <a:srgbClr val="81600B"/>
                </a:solidFill>
                <a:cs typeface="Courier New" panose="02070309020205020404" pitchFamily="49" charset="0"/>
              </a:rPr>
              <a:t>←</a:t>
            </a:r>
            <a:r>
              <a:rPr lang="en-US" sz="1400" b="0" dirty="0">
                <a:solidFill>
                  <a:srgbClr val="81600B"/>
                </a:solidFill>
                <a:sym typeface="Wingdings" panose="05000000000000000000" pitchFamily="2" charset="2"/>
              </a:rPr>
              <a:t> </a:t>
            </a:r>
            <a:r>
              <a:rPr lang="en-US" sz="1400" b="0" dirty="0" smtClean="0">
                <a:solidFill>
                  <a:srgbClr val="81600B"/>
                </a:solidFill>
                <a:sym typeface="Wingdings" panose="05000000000000000000" pitchFamily="2" charset="2"/>
              </a:rPr>
              <a:t>PC+SX(IM)&lt;&lt;2</a:t>
            </a:r>
            <a:endParaRPr lang="en-US" sz="1400" b="0" dirty="0">
              <a:solidFill>
                <a:srgbClr val="81600B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96909" y="3616582"/>
            <a:ext cx="13917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B050"/>
                </a:solidFill>
              </a:rPr>
              <a:t>ALU: SR1-SR2</a:t>
            </a:r>
          </a:p>
          <a:p>
            <a:r>
              <a:rPr lang="en-US" sz="1400" b="0" dirty="0" smtClean="0">
                <a:solidFill>
                  <a:srgbClr val="0B5527"/>
                </a:solidFill>
              </a:rPr>
              <a:t>if zero</a:t>
            </a:r>
          </a:p>
          <a:p>
            <a:r>
              <a:rPr lang="en-US" sz="1400" b="0" dirty="0" smtClean="0">
                <a:solidFill>
                  <a:srgbClr val="0B5527"/>
                </a:solidFill>
              </a:rPr>
              <a:t>   PC </a:t>
            </a:r>
            <a:r>
              <a:rPr lang="en-US" sz="1400" b="0" dirty="0" smtClean="0">
                <a:solidFill>
                  <a:srgbClr val="0B5527"/>
                </a:solidFill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olidFill>
                  <a:srgbClr val="0B5527"/>
                </a:solidFill>
                <a:sym typeface="Wingdings" panose="05000000000000000000" pitchFamily="2" charset="2"/>
              </a:rPr>
              <a:t> BPC</a:t>
            </a:r>
            <a:endParaRPr lang="en-US" sz="1400" b="0" dirty="0">
              <a:solidFill>
                <a:srgbClr val="0B5527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7010316" y="3236021"/>
            <a:ext cx="1750" cy="31601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6959707" y="3245858"/>
            <a:ext cx="1050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OP is BEQ</a:t>
            </a:r>
            <a:endParaRPr lang="en-US" sz="1400" b="0" dirty="0"/>
          </a:p>
        </p:txBody>
      </p:sp>
      <p:sp>
        <p:nvSpPr>
          <p:cNvPr id="51" name="Rectangle 50"/>
          <p:cNvSpPr/>
          <p:nvPr/>
        </p:nvSpPr>
        <p:spPr bwMode="auto">
          <a:xfrm>
            <a:off x="4799615" y="5209550"/>
            <a:ext cx="1230082" cy="6400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951860" y="4915225"/>
            <a:ext cx="1230082" cy="6400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350883" y="4915225"/>
            <a:ext cx="1230082" cy="6400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293666" y="3559692"/>
            <a:ext cx="1462587" cy="86789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64840" y="3623893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B050"/>
                </a:solidFill>
              </a:rPr>
              <a:t>PC</a:t>
            </a:r>
            <a:r>
              <a:rPr lang="en-US" sz="1400" b="0" baseline="-25000" dirty="0" smtClean="0">
                <a:solidFill>
                  <a:srgbClr val="00B050"/>
                </a:solidFill>
              </a:rPr>
              <a:t>27:0</a:t>
            </a:r>
            <a:r>
              <a:rPr lang="en-US" sz="1400" b="0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sz="1400" b="0" dirty="0" smtClean="0">
                <a:solidFill>
                  <a:srgbClr val="00B050"/>
                </a:solidFill>
                <a:cs typeface="Courier New" panose="02070309020205020404" pitchFamily="49" charset="0"/>
              </a:rPr>
              <a:t>←</a:t>
            </a:r>
            <a:r>
              <a:rPr lang="en-US" sz="1400" b="0" dirty="0" smtClean="0">
                <a:solidFill>
                  <a:srgbClr val="00B050"/>
                </a:solidFill>
                <a:sym typeface="Wingdings" panose="05000000000000000000" pitchFamily="2" charset="2"/>
              </a:rPr>
              <a:t> XI&lt;&lt;2</a:t>
            </a:r>
            <a:endParaRPr lang="en-US" sz="1400" b="0" dirty="0">
              <a:solidFill>
                <a:srgbClr val="00B050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>
            <a:off x="8432609" y="3243332"/>
            <a:ext cx="1750" cy="31601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8382000" y="3253169"/>
            <a:ext cx="760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OP is J</a:t>
            </a:r>
            <a:endParaRPr lang="en-US" sz="1400" b="0" dirty="0"/>
          </a:p>
        </p:txBody>
      </p:sp>
      <p:sp>
        <p:nvSpPr>
          <p:cNvPr id="64" name="Rectangle 63"/>
          <p:cNvSpPr/>
          <p:nvPr/>
        </p:nvSpPr>
        <p:spPr bwMode="auto">
          <a:xfrm>
            <a:off x="7961598" y="3567003"/>
            <a:ext cx="888876" cy="6400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9" name="Straight Arrow Connector 78"/>
          <p:cNvCxnSpPr>
            <a:stCxn id="55" idx="2"/>
          </p:cNvCxnSpPr>
          <p:nvPr/>
        </p:nvCxnSpPr>
        <p:spPr bwMode="auto">
          <a:xfrm flipH="1">
            <a:off x="960560" y="5555305"/>
            <a:ext cx="5364" cy="69309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2" name="Straight Arrow Connector 81"/>
          <p:cNvCxnSpPr>
            <a:stCxn id="54" idx="2"/>
          </p:cNvCxnSpPr>
          <p:nvPr/>
        </p:nvCxnSpPr>
        <p:spPr bwMode="auto">
          <a:xfrm>
            <a:off x="2566901" y="5555305"/>
            <a:ext cx="0" cy="69309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3" name="Straight Arrow Connector 82"/>
          <p:cNvCxnSpPr>
            <a:stCxn id="61" idx="2"/>
          </p:cNvCxnSpPr>
          <p:nvPr/>
        </p:nvCxnSpPr>
        <p:spPr bwMode="auto">
          <a:xfrm>
            <a:off x="4079190" y="4889713"/>
            <a:ext cx="7123" cy="135868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4" name="Straight Arrow Connector 83"/>
          <p:cNvCxnSpPr>
            <a:stCxn id="51" idx="2"/>
          </p:cNvCxnSpPr>
          <p:nvPr/>
        </p:nvCxnSpPr>
        <p:spPr bwMode="auto">
          <a:xfrm>
            <a:off x="5414656" y="5849630"/>
            <a:ext cx="0" cy="39877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5" name="Straight Arrow Connector 84"/>
          <p:cNvCxnSpPr>
            <a:stCxn id="64" idx="2"/>
          </p:cNvCxnSpPr>
          <p:nvPr/>
        </p:nvCxnSpPr>
        <p:spPr bwMode="auto">
          <a:xfrm>
            <a:off x="8406036" y="4207083"/>
            <a:ext cx="10903" cy="204131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6" name="Straight Arrow Connector 85"/>
          <p:cNvCxnSpPr>
            <a:stCxn id="56" idx="2"/>
          </p:cNvCxnSpPr>
          <p:nvPr/>
        </p:nvCxnSpPr>
        <p:spPr bwMode="auto">
          <a:xfrm flipH="1">
            <a:off x="7018497" y="4427588"/>
            <a:ext cx="6463" cy="182081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>
            <a:off x="166368" y="6248400"/>
            <a:ext cx="8250571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Elbow Connector 87"/>
          <p:cNvCxnSpPr>
            <a:endCxn id="9" idx="0"/>
          </p:cNvCxnSpPr>
          <p:nvPr/>
        </p:nvCxnSpPr>
        <p:spPr bwMode="auto">
          <a:xfrm rot="5400000" flipH="1" flipV="1">
            <a:off x="8480" y="1697064"/>
            <a:ext cx="4709224" cy="4393448"/>
          </a:xfrm>
          <a:prstGeom prst="bentConnector3">
            <a:avLst>
              <a:gd name="adj1" fmla="val 10485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93084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671369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Multi-cycle MIPS controller state diagram</a:t>
            </a:r>
            <a:endParaRPr lang="en-US" sz="26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244822" y="1219200"/>
            <a:ext cx="2629988" cy="72324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356194" y="1223034"/>
            <a:ext cx="25085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</a:rPr>
              <a:t>M2=0, MEM</a:t>
            </a:r>
            <a:r>
              <a:rPr lang="en-US" sz="1400" b="0" baseline="-25000" dirty="0" smtClean="0">
                <a:solidFill>
                  <a:srgbClr val="FF0000"/>
                </a:solidFill>
              </a:rPr>
              <a:t>READ</a:t>
            </a:r>
            <a:r>
              <a:rPr lang="en-US" sz="1400" b="0" dirty="0" smtClean="0">
                <a:solidFill>
                  <a:srgbClr val="FF0000"/>
                </a:solidFill>
              </a:rPr>
              <a:t>,</a:t>
            </a:r>
            <a:r>
              <a:rPr lang="en-US" sz="1400" b="0" dirty="0">
                <a:solidFill>
                  <a:srgbClr val="FF0000"/>
                </a:solidFill>
              </a:rPr>
              <a:t> </a:t>
            </a:r>
            <a:r>
              <a:rPr lang="en-US" sz="1400" b="0" dirty="0" smtClean="0">
                <a:solidFill>
                  <a:srgbClr val="FF0000"/>
                </a:solidFill>
              </a:rPr>
              <a:t>IR</a:t>
            </a:r>
            <a:r>
              <a:rPr lang="en-US" sz="1400" b="0" baseline="-25000" dirty="0" smtClean="0">
                <a:solidFill>
                  <a:srgbClr val="FF0000"/>
                </a:solidFill>
              </a:rPr>
              <a:t>LOAD</a:t>
            </a:r>
            <a:endParaRPr lang="en-US" sz="1400" b="0" dirty="0">
              <a:solidFill>
                <a:srgbClr val="FF0000"/>
              </a:solidFill>
            </a:endParaRPr>
          </a:p>
          <a:p>
            <a:r>
              <a:rPr lang="en-US" sz="1400" b="0" dirty="0" smtClean="0">
                <a:solidFill>
                  <a:srgbClr val="9B1010"/>
                </a:solidFill>
              </a:rPr>
              <a:t>M5=0, M6=2, </a:t>
            </a:r>
            <a:r>
              <a:rPr lang="en-US" sz="1400" b="0" dirty="0" err="1" smtClean="0">
                <a:solidFill>
                  <a:srgbClr val="9B1010"/>
                </a:solidFill>
              </a:rPr>
              <a:t>ALUop</a:t>
            </a:r>
            <a:r>
              <a:rPr lang="en-US" sz="1400" b="0" dirty="0" smtClean="0">
                <a:solidFill>
                  <a:srgbClr val="9B1010"/>
                </a:solidFill>
              </a:rPr>
              <a:t>=ADD</a:t>
            </a:r>
          </a:p>
          <a:p>
            <a:r>
              <a:rPr lang="en-US" sz="1400" b="0" dirty="0" smtClean="0">
                <a:solidFill>
                  <a:srgbClr val="9B1010"/>
                </a:solidFill>
              </a:rPr>
              <a:t>M1=1, PC</a:t>
            </a:r>
            <a:r>
              <a:rPr lang="en-US" sz="1400" b="0" baseline="-25000" dirty="0" smtClean="0">
                <a:solidFill>
                  <a:srgbClr val="9B1010"/>
                </a:solidFill>
              </a:rPr>
              <a:t>LOAD</a:t>
            </a:r>
            <a:endParaRPr lang="en-US" sz="1400" b="0" baseline="-25000" dirty="0">
              <a:solidFill>
                <a:srgbClr val="9B1010"/>
              </a:solidFill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269158" y="2192567"/>
            <a:ext cx="8581316" cy="72324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70518" y="3222959"/>
            <a:ext cx="1380744" cy="106514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30302" y="3757740"/>
            <a:ext cx="938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B050"/>
                </a:solidFill>
              </a:rPr>
              <a:t>RWD</a:t>
            </a:r>
            <a:r>
              <a:rPr lang="en-US" sz="1400" b="0" baseline="-25000" dirty="0" smtClean="0">
                <a:solidFill>
                  <a:srgbClr val="00B050"/>
                </a:solidFill>
              </a:rPr>
              <a:t>LOAD</a:t>
            </a:r>
            <a:endParaRPr lang="en-US" sz="1400" b="0" dirty="0">
              <a:solidFill>
                <a:srgbClr val="00B050"/>
              </a:solidFill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1837357" y="3222959"/>
            <a:ext cx="1462587" cy="106514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897140" y="3757740"/>
            <a:ext cx="938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B050"/>
                </a:solidFill>
              </a:rPr>
              <a:t>RWD</a:t>
            </a:r>
            <a:r>
              <a:rPr lang="en-US" sz="1400" b="0" baseline="-25000" dirty="0">
                <a:solidFill>
                  <a:srgbClr val="00B050"/>
                </a:solidFill>
              </a:rPr>
              <a:t>LOAD</a:t>
            </a:r>
            <a:endParaRPr lang="en-US" sz="1400" b="0" dirty="0">
              <a:solidFill>
                <a:srgbClr val="00B050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380163" y="4630047"/>
            <a:ext cx="11881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>
                    <a:lumMod val="75000"/>
                  </a:schemeClr>
                </a:solidFill>
              </a:rPr>
              <a:t>M5=1, M6=0</a:t>
            </a:r>
          </a:p>
          <a:p>
            <a:r>
              <a:rPr lang="en-US" sz="1400" b="0" dirty="0" err="1" smtClean="0">
                <a:solidFill>
                  <a:schemeClr val="bg1">
                    <a:lumMod val="75000"/>
                  </a:schemeClr>
                </a:solidFill>
              </a:rPr>
              <a:t>ALUop</a:t>
            </a:r>
            <a:r>
              <a:rPr lang="en-US" sz="1400" b="0" dirty="0" smtClean="0">
                <a:solidFill>
                  <a:schemeClr val="bg1">
                    <a:lumMod val="75000"/>
                  </a:schemeClr>
                </a:solidFill>
              </a:rPr>
              <a:t>=f</a:t>
            </a:r>
          </a:p>
          <a:p>
            <a:r>
              <a:rPr lang="en-US" sz="1400" b="0" dirty="0" smtClean="0">
                <a:solidFill>
                  <a:srgbClr val="00B0F0"/>
                </a:solidFill>
              </a:rPr>
              <a:t>M3=1, M4=1</a:t>
            </a:r>
          </a:p>
          <a:p>
            <a:r>
              <a:rPr lang="en-US" sz="1400" b="0" dirty="0" smtClean="0">
                <a:solidFill>
                  <a:srgbClr val="00B0F0"/>
                </a:solidFill>
              </a:rPr>
              <a:t>REG</a:t>
            </a:r>
            <a:r>
              <a:rPr lang="en-US" sz="1400" b="0" baseline="-25000" dirty="0" smtClean="0">
                <a:solidFill>
                  <a:srgbClr val="00B0F0"/>
                </a:solidFill>
              </a:rPr>
              <a:t>WRITE</a:t>
            </a:r>
            <a:endParaRPr lang="en-US" sz="1400" b="0" dirty="0">
              <a:solidFill>
                <a:srgbClr val="00B0F0"/>
              </a:solidFill>
            </a:endParaRPr>
          </a:p>
        </p:txBody>
      </p:sp>
      <p:cxnSp>
        <p:nvCxnSpPr>
          <p:cNvPr id="27" name="Straight Arrow Connector 26"/>
          <p:cNvCxnSpPr>
            <a:stCxn id="9" idx="2"/>
            <a:endCxn id="101" idx="0"/>
          </p:cNvCxnSpPr>
          <p:nvPr/>
        </p:nvCxnSpPr>
        <p:spPr bwMode="auto">
          <a:xfrm>
            <a:off x="4559816" y="1942447"/>
            <a:ext cx="0" cy="25012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0" name="Straight Arrow Connector 149"/>
          <p:cNvCxnSpPr>
            <a:endCxn id="13" idx="0"/>
          </p:cNvCxnSpPr>
          <p:nvPr/>
        </p:nvCxnSpPr>
        <p:spPr bwMode="auto">
          <a:xfrm>
            <a:off x="960560" y="2914838"/>
            <a:ext cx="330" cy="3081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1" name="Straight Arrow Connector 150"/>
          <p:cNvCxnSpPr>
            <a:endCxn id="131" idx="0"/>
          </p:cNvCxnSpPr>
          <p:nvPr/>
        </p:nvCxnSpPr>
        <p:spPr bwMode="auto">
          <a:xfrm flipH="1">
            <a:off x="2568650" y="2915814"/>
            <a:ext cx="2111" cy="30714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2" name="TextBox 151"/>
          <p:cNvSpPr txBox="1"/>
          <p:nvPr/>
        </p:nvSpPr>
        <p:spPr>
          <a:xfrm>
            <a:off x="979325" y="2921409"/>
            <a:ext cx="1033444" cy="265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OP is R-type</a:t>
            </a:r>
            <a:endParaRPr lang="en-US" sz="1400" b="0" dirty="0"/>
          </a:p>
        </p:txBody>
      </p:sp>
      <p:sp>
        <p:nvSpPr>
          <p:cNvPr id="153" name="TextBox 152"/>
          <p:cNvSpPr txBox="1"/>
          <p:nvPr/>
        </p:nvSpPr>
        <p:spPr>
          <a:xfrm>
            <a:off x="2600851" y="2935065"/>
            <a:ext cx="964286" cy="265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OP is I-type</a:t>
            </a:r>
            <a:endParaRPr lang="en-US" sz="1400" b="0" dirty="0"/>
          </a:p>
        </p:txBody>
      </p:sp>
      <p:cxnSp>
        <p:nvCxnSpPr>
          <p:cNvPr id="155" name="Straight Arrow Connector 154"/>
          <p:cNvCxnSpPr>
            <a:stCxn id="13" idx="2"/>
            <a:endCxn id="55" idx="0"/>
          </p:cNvCxnSpPr>
          <p:nvPr/>
        </p:nvCxnSpPr>
        <p:spPr bwMode="auto">
          <a:xfrm>
            <a:off x="960890" y="4288104"/>
            <a:ext cx="5034" cy="30714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6" name="Straight Arrow Connector 155"/>
          <p:cNvCxnSpPr>
            <a:stCxn id="131" idx="2"/>
            <a:endCxn id="54" idx="0"/>
          </p:cNvCxnSpPr>
          <p:nvPr/>
        </p:nvCxnSpPr>
        <p:spPr bwMode="auto">
          <a:xfrm flipH="1">
            <a:off x="2566901" y="4288104"/>
            <a:ext cx="1750" cy="30714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4778390" y="2921409"/>
            <a:ext cx="0" cy="30944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4812437" y="2924202"/>
            <a:ext cx="1272288" cy="265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OP is LW or SW</a:t>
            </a:r>
            <a:endParaRPr lang="en-US" sz="1400" b="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5404636" y="4939547"/>
            <a:ext cx="0" cy="30133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Rectangle 52"/>
          <p:cNvSpPr/>
          <p:nvPr/>
        </p:nvSpPr>
        <p:spPr bwMode="auto">
          <a:xfrm>
            <a:off x="3505753" y="3230855"/>
            <a:ext cx="2534235" cy="4206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508796" y="3929657"/>
            <a:ext cx="1140787" cy="100584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4103525" y="3642849"/>
            <a:ext cx="0" cy="28680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4086313" y="3634094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OP==SW</a:t>
            </a:r>
            <a:endParaRPr lang="en-US" sz="1400" b="0" dirty="0"/>
          </a:p>
        </p:txBody>
      </p:sp>
      <p:sp>
        <p:nvSpPr>
          <p:cNvPr id="80" name="TextBox 79"/>
          <p:cNvSpPr txBox="1"/>
          <p:nvPr/>
        </p:nvSpPr>
        <p:spPr>
          <a:xfrm>
            <a:off x="5354113" y="3640382"/>
            <a:ext cx="908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OP==LW</a:t>
            </a:r>
            <a:endParaRPr lang="en-US" sz="1400" b="0" dirty="0"/>
          </a:p>
        </p:txBody>
      </p:sp>
      <p:cxnSp>
        <p:nvCxnSpPr>
          <p:cNvPr id="81" name="Straight Arrow Connector 80"/>
          <p:cNvCxnSpPr/>
          <p:nvPr/>
        </p:nvCxnSpPr>
        <p:spPr bwMode="auto">
          <a:xfrm>
            <a:off x="5416577" y="3657787"/>
            <a:ext cx="0" cy="28680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7010316" y="2916045"/>
            <a:ext cx="1750" cy="31601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6959707" y="2925882"/>
            <a:ext cx="1050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OP is BEQ</a:t>
            </a:r>
            <a:endParaRPr lang="en-US" sz="1400" b="0" dirty="0"/>
          </a:p>
        </p:txBody>
      </p:sp>
      <p:sp>
        <p:nvSpPr>
          <p:cNvPr id="54" name="Rectangle 53"/>
          <p:cNvSpPr/>
          <p:nvPr/>
        </p:nvSpPr>
        <p:spPr bwMode="auto">
          <a:xfrm>
            <a:off x="1951860" y="4595249"/>
            <a:ext cx="1230082" cy="100584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350883" y="4595249"/>
            <a:ext cx="1230082" cy="100584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293666" y="3239716"/>
            <a:ext cx="1462587" cy="100584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025162" y="3292235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B050"/>
                </a:solidFill>
              </a:rPr>
              <a:t>M1=2</a:t>
            </a:r>
          </a:p>
          <a:p>
            <a:r>
              <a:rPr lang="en-US" sz="1400" b="0" dirty="0" smtClean="0">
                <a:solidFill>
                  <a:srgbClr val="00B050"/>
                </a:solidFill>
              </a:rPr>
              <a:t>PC</a:t>
            </a:r>
            <a:r>
              <a:rPr lang="en-US" sz="1400" b="0" baseline="-25000" dirty="0">
                <a:solidFill>
                  <a:srgbClr val="00B050"/>
                </a:solidFill>
              </a:rPr>
              <a:t>LOAD</a:t>
            </a:r>
            <a:endParaRPr lang="en-US" sz="1400" b="0" dirty="0">
              <a:solidFill>
                <a:srgbClr val="00B050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>
            <a:off x="8432609" y="2923356"/>
            <a:ext cx="1750" cy="31601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8382000" y="2933193"/>
            <a:ext cx="760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OP is J</a:t>
            </a:r>
            <a:endParaRPr lang="en-US" sz="1400" b="0" dirty="0"/>
          </a:p>
        </p:txBody>
      </p:sp>
      <p:sp>
        <p:nvSpPr>
          <p:cNvPr id="64" name="Rectangle 63"/>
          <p:cNvSpPr/>
          <p:nvPr/>
        </p:nvSpPr>
        <p:spPr bwMode="auto">
          <a:xfrm>
            <a:off x="7961598" y="3247027"/>
            <a:ext cx="888876" cy="6400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7" name="Straight Arrow Connector 66"/>
          <p:cNvCxnSpPr>
            <a:stCxn id="145" idx="2"/>
          </p:cNvCxnSpPr>
          <p:nvPr/>
        </p:nvCxnSpPr>
        <p:spPr bwMode="auto">
          <a:xfrm>
            <a:off x="974236" y="5584154"/>
            <a:ext cx="5089" cy="104524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" name="Straight Arrow Connector 68"/>
          <p:cNvCxnSpPr>
            <a:stCxn id="54" idx="2"/>
          </p:cNvCxnSpPr>
          <p:nvPr/>
        </p:nvCxnSpPr>
        <p:spPr bwMode="auto">
          <a:xfrm>
            <a:off x="2566901" y="5601089"/>
            <a:ext cx="0" cy="10283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1" name="Straight Arrow Connector 70"/>
          <p:cNvCxnSpPr>
            <a:stCxn id="61" idx="2"/>
          </p:cNvCxnSpPr>
          <p:nvPr/>
        </p:nvCxnSpPr>
        <p:spPr bwMode="auto">
          <a:xfrm flipH="1">
            <a:off x="4079189" y="4935497"/>
            <a:ext cx="1" cy="169390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Straight Arrow Connector 72"/>
          <p:cNvCxnSpPr>
            <a:stCxn id="3" idx="2"/>
          </p:cNvCxnSpPr>
          <p:nvPr/>
        </p:nvCxnSpPr>
        <p:spPr bwMode="auto">
          <a:xfrm>
            <a:off x="5408905" y="6381959"/>
            <a:ext cx="4800" cy="24744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" name="Straight Arrow Connector 74"/>
          <p:cNvCxnSpPr>
            <a:stCxn id="64" idx="2"/>
          </p:cNvCxnSpPr>
          <p:nvPr/>
        </p:nvCxnSpPr>
        <p:spPr bwMode="auto">
          <a:xfrm>
            <a:off x="8406036" y="3887107"/>
            <a:ext cx="10903" cy="274229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7010400" y="4245556"/>
            <a:ext cx="8097" cy="238384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2895600" y="2271276"/>
            <a:ext cx="339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rgbClr val="FFC000"/>
                </a:solidFill>
                <a:cs typeface="Courier New" panose="02070309020205020404" pitchFamily="49" charset="0"/>
              </a:rPr>
              <a:t>SR1</a:t>
            </a:r>
            <a:r>
              <a:rPr lang="en-US" sz="1400" b="0" baseline="-25000" dirty="0" smtClean="0">
                <a:solidFill>
                  <a:srgbClr val="FFC000"/>
                </a:solidFill>
                <a:cs typeface="Courier New" panose="02070309020205020404" pitchFamily="49" charset="0"/>
              </a:rPr>
              <a:t>LOAD</a:t>
            </a:r>
            <a:r>
              <a:rPr lang="en-US" sz="1400" b="0" dirty="0" smtClean="0">
                <a:solidFill>
                  <a:srgbClr val="FFC000"/>
                </a:solidFill>
                <a:cs typeface="Courier New" panose="02070309020205020404" pitchFamily="49" charset="0"/>
              </a:rPr>
              <a:t>, SR2</a:t>
            </a:r>
            <a:r>
              <a:rPr lang="en-US" sz="1400" b="0" baseline="-25000" dirty="0" smtClean="0">
                <a:solidFill>
                  <a:srgbClr val="FFC000"/>
                </a:solidFill>
                <a:cs typeface="Courier New" panose="02070309020205020404" pitchFamily="49" charset="0"/>
              </a:rPr>
              <a:t>LOAD</a:t>
            </a:r>
            <a:endParaRPr lang="en-US" sz="1400" b="0" dirty="0" smtClean="0">
              <a:solidFill>
                <a:srgbClr val="FFC000"/>
              </a:solidFill>
            </a:endParaRPr>
          </a:p>
          <a:p>
            <a:pPr algn="ctr"/>
            <a:r>
              <a:rPr lang="en-US" sz="1400" b="0" dirty="0" smtClean="0">
                <a:solidFill>
                  <a:srgbClr val="81600B"/>
                </a:solidFill>
              </a:rPr>
              <a:t>M5=0</a:t>
            </a:r>
            <a:r>
              <a:rPr lang="en-US" sz="1400" b="0" dirty="0" smtClean="0">
                <a:solidFill>
                  <a:srgbClr val="81600B"/>
                </a:solidFill>
              </a:rPr>
              <a:t>, M6=3, </a:t>
            </a:r>
            <a:r>
              <a:rPr lang="en-US" sz="1400" b="0" dirty="0" err="1" smtClean="0">
                <a:solidFill>
                  <a:srgbClr val="81600B"/>
                </a:solidFill>
              </a:rPr>
              <a:t>ALUop</a:t>
            </a:r>
            <a:r>
              <a:rPr lang="en-US" sz="1400" b="0" dirty="0" smtClean="0">
                <a:solidFill>
                  <a:srgbClr val="81600B"/>
                </a:solidFill>
              </a:rPr>
              <a:t>=ADD, BPC</a:t>
            </a:r>
            <a:r>
              <a:rPr lang="en-US" sz="1400" b="0" baseline="-25000" dirty="0" smtClean="0">
                <a:solidFill>
                  <a:srgbClr val="81600B"/>
                </a:solidFill>
              </a:rPr>
              <a:t>LOAD</a:t>
            </a:r>
            <a:endParaRPr lang="en-US" sz="1400" b="0" baseline="-25000" dirty="0">
              <a:solidFill>
                <a:srgbClr val="81600B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28490" y="3276705"/>
            <a:ext cx="1251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00B050"/>
                </a:solidFill>
              </a:rPr>
              <a:t>M5=1, M6=0</a:t>
            </a:r>
          </a:p>
          <a:p>
            <a:r>
              <a:rPr lang="en-US" sz="1400" b="0" dirty="0" err="1" smtClean="0">
                <a:solidFill>
                  <a:srgbClr val="00B050"/>
                </a:solidFill>
              </a:rPr>
              <a:t>ALUop</a:t>
            </a:r>
            <a:r>
              <a:rPr lang="en-US" sz="1400" b="0" dirty="0" smtClean="0">
                <a:solidFill>
                  <a:srgbClr val="00B050"/>
                </a:solidFill>
              </a:rPr>
              <a:t>=f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881946" y="3279703"/>
            <a:ext cx="1251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00B050"/>
                </a:solidFill>
              </a:rPr>
              <a:t>M5=1, M6=1</a:t>
            </a:r>
          </a:p>
          <a:p>
            <a:r>
              <a:rPr lang="en-US" sz="1400" b="0" dirty="0" err="1" smtClean="0">
                <a:solidFill>
                  <a:srgbClr val="00B050"/>
                </a:solidFill>
              </a:rPr>
              <a:t>ALUop</a:t>
            </a:r>
            <a:r>
              <a:rPr lang="en-US" sz="1400" b="0" dirty="0" smtClean="0">
                <a:solidFill>
                  <a:srgbClr val="00B050"/>
                </a:solidFill>
              </a:rPr>
              <a:t>=f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613472" y="3176603"/>
            <a:ext cx="239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00B050"/>
                </a:solidFill>
              </a:rPr>
              <a:t>M5=1, M6=1, </a:t>
            </a:r>
            <a:r>
              <a:rPr lang="en-US" sz="1400" b="0" dirty="0" err="1" smtClean="0">
                <a:solidFill>
                  <a:srgbClr val="00B050"/>
                </a:solidFill>
              </a:rPr>
              <a:t>ALUop</a:t>
            </a:r>
            <a:r>
              <a:rPr lang="en-US" sz="1400" b="0" dirty="0" smtClean="0">
                <a:solidFill>
                  <a:srgbClr val="00B050"/>
                </a:solidFill>
              </a:rPr>
              <a:t>=ADD </a:t>
            </a:r>
            <a:r>
              <a:rPr lang="en-US" sz="1400" b="0" dirty="0" smtClean="0">
                <a:solidFill>
                  <a:srgbClr val="00B050"/>
                </a:solidFill>
              </a:rPr>
              <a:t>MAD</a:t>
            </a:r>
            <a:r>
              <a:rPr lang="en-US" sz="1400" b="0" baseline="-25000" dirty="0" smtClean="0">
                <a:solidFill>
                  <a:srgbClr val="00B050"/>
                </a:solidFill>
              </a:rPr>
              <a:t>LOAD</a:t>
            </a:r>
            <a:endParaRPr lang="en-US" sz="1400" b="0" dirty="0" smtClean="0">
              <a:solidFill>
                <a:srgbClr val="00B05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417457" y="3255045"/>
            <a:ext cx="12519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00B050"/>
                </a:solidFill>
              </a:rPr>
              <a:t>M5=1, M6=0</a:t>
            </a:r>
          </a:p>
          <a:p>
            <a:r>
              <a:rPr lang="en-US" sz="1400" b="0" dirty="0" err="1" smtClean="0">
                <a:solidFill>
                  <a:srgbClr val="00B050"/>
                </a:solidFill>
              </a:rPr>
              <a:t>ALUop</a:t>
            </a:r>
            <a:r>
              <a:rPr lang="en-US" sz="1400" b="0" dirty="0" smtClean="0">
                <a:solidFill>
                  <a:srgbClr val="00B050"/>
                </a:solidFill>
              </a:rPr>
              <a:t>=SUB</a:t>
            </a:r>
          </a:p>
          <a:p>
            <a:r>
              <a:rPr lang="en-US" sz="1400" b="0" dirty="0" smtClean="0">
                <a:solidFill>
                  <a:srgbClr val="00B050"/>
                </a:solidFill>
              </a:rPr>
              <a:t>M1=0 </a:t>
            </a:r>
            <a:r>
              <a:rPr lang="en-US" sz="1400" b="0" dirty="0" smtClean="0">
                <a:solidFill>
                  <a:srgbClr val="0B5527"/>
                </a:solidFill>
              </a:rPr>
              <a:t>PC</a:t>
            </a:r>
            <a:r>
              <a:rPr lang="en-US" sz="1400" b="0" baseline="-25000" dirty="0" smtClean="0">
                <a:solidFill>
                  <a:srgbClr val="0B5527"/>
                </a:solidFill>
              </a:rPr>
              <a:t>LOAD</a:t>
            </a:r>
            <a:r>
              <a:rPr lang="en-US" sz="1400" b="0" dirty="0" smtClean="0">
                <a:solidFill>
                  <a:srgbClr val="0B5527"/>
                </a:solidFill>
              </a:rPr>
              <a:t>=zero</a:t>
            </a:r>
            <a:endParaRPr lang="en-US" sz="1400" b="0" baseline="-25000" dirty="0">
              <a:solidFill>
                <a:srgbClr val="0B5527"/>
              </a:solidFill>
            </a:endParaRPr>
          </a:p>
          <a:p>
            <a:endParaRPr lang="en-US" sz="1400" b="0" dirty="0" smtClean="0"/>
          </a:p>
        </p:txBody>
      </p:sp>
      <p:sp>
        <p:nvSpPr>
          <p:cNvPr id="88" name="TextBox 87"/>
          <p:cNvSpPr txBox="1"/>
          <p:nvPr/>
        </p:nvSpPr>
        <p:spPr>
          <a:xfrm>
            <a:off x="1981155" y="4617148"/>
            <a:ext cx="11881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>
                    <a:lumMod val="75000"/>
                  </a:schemeClr>
                </a:solidFill>
              </a:rPr>
              <a:t>M5=1, </a:t>
            </a:r>
            <a:r>
              <a:rPr lang="en-US" sz="1400" b="0" dirty="0" smtClean="0">
                <a:solidFill>
                  <a:schemeClr val="bg1">
                    <a:lumMod val="75000"/>
                  </a:schemeClr>
                </a:solidFill>
              </a:rPr>
              <a:t>M6=1</a:t>
            </a:r>
            <a:endParaRPr lang="en-US" sz="1400" b="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b="0" dirty="0" err="1" smtClean="0">
                <a:solidFill>
                  <a:schemeClr val="bg1">
                    <a:lumMod val="75000"/>
                  </a:schemeClr>
                </a:solidFill>
              </a:rPr>
              <a:t>ALUop</a:t>
            </a:r>
            <a:r>
              <a:rPr lang="en-US" sz="1400" b="0" dirty="0" smtClean="0">
                <a:solidFill>
                  <a:schemeClr val="bg1">
                    <a:lumMod val="75000"/>
                  </a:schemeClr>
                </a:solidFill>
              </a:rPr>
              <a:t>=f</a:t>
            </a:r>
          </a:p>
          <a:p>
            <a:r>
              <a:rPr lang="en-US" sz="1400" b="0" dirty="0" smtClean="0">
                <a:solidFill>
                  <a:srgbClr val="00B0F0"/>
                </a:solidFill>
              </a:rPr>
              <a:t>M3=0, M4=1</a:t>
            </a:r>
          </a:p>
          <a:p>
            <a:r>
              <a:rPr lang="en-US" sz="1400" b="0" dirty="0" smtClean="0">
                <a:solidFill>
                  <a:srgbClr val="00B0F0"/>
                </a:solidFill>
              </a:rPr>
              <a:t>REG</a:t>
            </a:r>
            <a:r>
              <a:rPr lang="en-US" sz="1400" b="0" baseline="-25000" dirty="0" smtClean="0">
                <a:solidFill>
                  <a:srgbClr val="00B0F0"/>
                </a:solidFill>
              </a:rPr>
              <a:t>WRITE</a:t>
            </a:r>
            <a:endParaRPr lang="en-US" sz="1400" b="0" dirty="0">
              <a:solidFill>
                <a:srgbClr val="00B0F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486039" y="3923216"/>
            <a:ext cx="1303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chemeClr val="bg1">
                    <a:lumMod val="75000"/>
                  </a:schemeClr>
                </a:solidFill>
              </a:rPr>
              <a:t>M5=1, M6=1</a:t>
            </a:r>
          </a:p>
          <a:p>
            <a:r>
              <a:rPr lang="en-US" sz="1400" b="0" dirty="0" err="1" smtClean="0">
                <a:solidFill>
                  <a:schemeClr val="bg1">
                    <a:lumMod val="75000"/>
                  </a:schemeClr>
                </a:solidFill>
              </a:rPr>
              <a:t>ALUop</a:t>
            </a:r>
            <a:r>
              <a:rPr lang="en-US" sz="1400" b="0" dirty="0" smtClean="0">
                <a:solidFill>
                  <a:schemeClr val="bg1">
                    <a:lumMod val="75000"/>
                  </a:schemeClr>
                </a:solidFill>
              </a:rPr>
              <a:t>=ADD</a:t>
            </a:r>
          </a:p>
          <a:p>
            <a:r>
              <a:rPr lang="en-US" sz="1400" b="0" dirty="0" smtClean="0">
                <a:solidFill>
                  <a:srgbClr val="00B0F0"/>
                </a:solidFill>
              </a:rPr>
              <a:t>M2=1</a:t>
            </a:r>
          </a:p>
          <a:p>
            <a:r>
              <a:rPr lang="en-US" sz="1400" b="0" dirty="0" smtClean="0">
                <a:solidFill>
                  <a:srgbClr val="00B0F0"/>
                </a:solidFill>
              </a:rPr>
              <a:t>MEM</a:t>
            </a:r>
            <a:r>
              <a:rPr lang="en-US" sz="1400" b="0" baseline="-25000" dirty="0" smtClean="0">
                <a:solidFill>
                  <a:srgbClr val="00B0F0"/>
                </a:solidFill>
              </a:rPr>
              <a:t>WRITE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4875983" y="3925129"/>
            <a:ext cx="1140787" cy="100584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853226" y="3918688"/>
            <a:ext cx="1303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chemeClr val="bg1">
                    <a:lumMod val="75000"/>
                  </a:schemeClr>
                </a:solidFill>
              </a:rPr>
              <a:t>M5=1, M6=1</a:t>
            </a:r>
          </a:p>
          <a:p>
            <a:r>
              <a:rPr lang="en-US" sz="1400" b="0" dirty="0" err="1" smtClean="0">
                <a:solidFill>
                  <a:schemeClr val="bg1">
                    <a:lumMod val="75000"/>
                  </a:schemeClr>
                </a:solidFill>
              </a:rPr>
              <a:t>ALUop</a:t>
            </a:r>
            <a:r>
              <a:rPr lang="en-US" sz="1400" b="0" dirty="0" smtClean="0">
                <a:solidFill>
                  <a:schemeClr val="bg1">
                    <a:lumMod val="75000"/>
                  </a:schemeClr>
                </a:solidFill>
              </a:rPr>
              <a:t>=ADD</a:t>
            </a:r>
          </a:p>
          <a:p>
            <a:r>
              <a:rPr lang="en-US" sz="1400" b="0" dirty="0" smtClean="0">
                <a:solidFill>
                  <a:srgbClr val="00B0F0"/>
                </a:solidFill>
              </a:rPr>
              <a:t>M2=1</a:t>
            </a:r>
          </a:p>
          <a:p>
            <a:r>
              <a:rPr lang="en-US" sz="1400" b="0" dirty="0" smtClean="0">
                <a:solidFill>
                  <a:srgbClr val="00B0F0"/>
                </a:solidFill>
              </a:rPr>
              <a:t>MEM</a:t>
            </a:r>
            <a:r>
              <a:rPr lang="en-US" sz="1400" b="0" baseline="-25000" dirty="0" smtClean="0">
                <a:solidFill>
                  <a:srgbClr val="00B0F0"/>
                </a:solidFill>
              </a:rPr>
              <a:t>READ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689196" y="5240882"/>
            <a:ext cx="15736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chemeClr val="bg1">
                    <a:lumMod val="75000"/>
                  </a:schemeClr>
                </a:solidFill>
              </a:rPr>
              <a:t>M5=1, M6=1</a:t>
            </a:r>
          </a:p>
          <a:p>
            <a:r>
              <a:rPr lang="en-US" sz="1400" b="0" dirty="0" err="1" smtClean="0">
                <a:solidFill>
                  <a:schemeClr val="bg1">
                    <a:lumMod val="75000"/>
                  </a:schemeClr>
                </a:solidFill>
              </a:rPr>
              <a:t>ALUop</a:t>
            </a:r>
            <a:r>
              <a:rPr lang="en-US" sz="1400" b="0" dirty="0" smtClean="0">
                <a:solidFill>
                  <a:schemeClr val="bg1">
                    <a:lumMod val="75000"/>
                  </a:schemeClr>
                </a:solidFill>
              </a:rPr>
              <a:t>=ADD</a:t>
            </a:r>
          </a:p>
          <a:p>
            <a:r>
              <a:rPr lang="en-US" sz="1400" b="0" dirty="0" smtClean="0">
                <a:solidFill>
                  <a:schemeClr val="bg1">
                    <a:lumMod val="75000"/>
                  </a:schemeClr>
                </a:solidFill>
              </a:rPr>
              <a:t>M2=1, MEM</a:t>
            </a:r>
            <a:r>
              <a:rPr lang="en-US" sz="1400" b="0" baseline="-25000" dirty="0" smtClean="0">
                <a:solidFill>
                  <a:schemeClr val="bg1">
                    <a:lumMod val="75000"/>
                  </a:schemeClr>
                </a:solidFill>
              </a:rPr>
              <a:t>READ</a:t>
            </a:r>
          </a:p>
          <a:p>
            <a:r>
              <a:rPr lang="en-US" sz="1400" b="0" dirty="0" smtClean="0">
                <a:solidFill>
                  <a:srgbClr val="0000FF"/>
                </a:solidFill>
              </a:rPr>
              <a:t>M3=0, M4=0 REG</a:t>
            </a:r>
            <a:r>
              <a:rPr lang="en-US" sz="1400" b="0" baseline="-25000" dirty="0" smtClean="0">
                <a:solidFill>
                  <a:srgbClr val="0000FF"/>
                </a:solidFill>
              </a:rPr>
              <a:t>WRITE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4624272" y="5234046"/>
            <a:ext cx="1569266" cy="114791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52400" y="6629400"/>
            <a:ext cx="828020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Elbow Connector 14"/>
          <p:cNvCxnSpPr>
            <a:endCxn id="9" idx="0"/>
          </p:cNvCxnSpPr>
          <p:nvPr/>
        </p:nvCxnSpPr>
        <p:spPr bwMode="auto">
          <a:xfrm rot="5400000" flipH="1" flipV="1">
            <a:off x="-342008" y="1727577"/>
            <a:ext cx="5410200" cy="4393447"/>
          </a:xfrm>
          <a:prstGeom prst="bentConnector3">
            <a:avLst>
              <a:gd name="adj1" fmla="val 10422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71332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Arrow Connector 40"/>
          <p:cNvCxnSpPr>
            <a:stCxn id="8" idx="3"/>
          </p:cNvCxnSpPr>
          <p:nvPr/>
        </p:nvCxnSpPr>
        <p:spPr bwMode="auto">
          <a:xfrm flipV="1">
            <a:off x="2529747" y="4267485"/>
            <a:ext cx="320619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53" name="Trapezoid 52"/>
          <p:cNvSpPr/>
          <p:nvPr/>
        </p:nvSpPr>
        <p:spPr bwMode="auto">
          <a:xfrm rot="16200000" flipH="1">
            <a:off x="1732228" y="4964383"/>
            <a:ext cx="2491960" cy="411211"/>
          </a:xfrm>
          <a:prstGeom prst="trapezoid">
            <a:avLst>
              <a:gd name="adj" fmla="val 5608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41716" y="3147198"/>
            <a:ext cx="1390445" cy="2133600"/>
            <a:chOff x="1510855" y="2514600"/>
            <a:chExt cx="1390445" cy="2133600"/>
          </a:xfrm>
        </p:grpSpPr>
        <p:sp>
          <p:nvSpPr>
            <p:cNvPr id="3" name="TextBox 2"/>
            <p:cNvSpPr txBox="1"/>
            <p:nvPr/>
          </p:nvSpPr>
          <p:spPr>
            <a:xfrm>
              <a:off x="1516626" y="2590800"/>
              <a:ext cx="13773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Instruction</a:t>
              </a:r>
            </a:p>
            <a:p>
              <a:pPr algn="ctr"/>
              <a:r>
                <a:rPr lang="en-US" sz="1800" dirty="0" smtClean="0"/>
                <a:t>Memory</a:t>
              </a:r>
              <a:endParaRPr lang="en-US" sz="1800" dirty="0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1524000" y="2514600"/>
              <a:ext cx="1377300" cy="2133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10855" y="3481000"/>
              <a:ext cx="6944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/>
                <a:t>ADDR</a:t>
              </a:r>
              <a:endParaRPr lang="en-US" sz="1400" b="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35911" y="3480999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/>
                <a:t>OUT</a:t>
              </a:r>
              <a:endParaRPr lang="en-US" sz="1400" b="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3664" y="3813198"/>
            <a:ext cx="505268" cy="914400"/>
            <a:chOff x="331839" y="3023799"/>
            <a:chExt cx="505268" cy="9144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31839" y="3023799"/>
              <a:ext cx="482992" cy="914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1839" y="3296333"/>
              <a:ext cx="5052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PC</a:t>
              </a:r>
              <a:endParaRPr lang="en-US" sz="1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97341" y="2896956"/>
            <a:ext cx="1400872" cy="2133600"/>
            <a:chOff x="1500428" y="2514600"/>
            <a:chExt cx="1400872" cy="2133600"/>
          </a:xfrm>
        </p:grpSpPr>
        <p:sp>
          <p:nvSpPr>
            <p:cNvPr id="14" name="TextBox 13"/>
            <p:cNvSpPr txBox="1"/>
            <p:nvPr/>
          </p:nvSpPr>
          <p:spPr>
            <a:xfrm>
              <a:off x="1658652" y="2585280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Register</a:t>
              </a:r>
            </a:p>
            <a:p>
              <a:pPr algn="ctr"/>
              <a:r>
                <a:rPr lang="en-US" sz="1800" dirty="0" smtClean="0"/>
                <a:t>File</a:t>
              </a:r>
              <a:endParaRPr lang="en-US" sz="1800" dirty="0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524000" y="2514600"/>
              <a:ext cx="1377300" cy="2133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10601" y="3231611"/>
              <a:ext cx="6372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/>
                <a:t>DATA</a:t>
              </a:r>
              <a:endParaRPr lang="en-US" sz="1400" b="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00428" y="3728588"/>
              <a:ext cx="7938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/>
                <a:t>ADDR1</a:t>
              </a:r>
              <a:endParaRPr lang="en-US" sz="1400" b="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894176" y="4389213"/>
            <a:ext cx="793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ADDR2</a:t>
            </a:r>
            <a:endParaRPr lang="en-US" sz="1400" b="0" dirty="0"/>
          </a:p>
        </p:txBody>
      </p:sp>
      <p:sp>
        <p:nvSpPr>
          <p:cNvPr id="19" name="TextBox 18"/>
          <p:cNvSpPr txBox="1"/>
          <p:nvPr/>
        </p:nvSpPr>
        <p:spPr>
          <a:xfrm>
            <a:off x="3898121" y="4652916"/>
            <a:ext cx="793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ADDR3</a:t>
            </a:r>
            <a:endParaRPr lang="en-US" sz="1400" b="0" dirty="0"/>
          </a:p>
        </p:txBody>
      </p:sp>
      <p:sp>
        <p:nvSpPr>
          <p:cNvPr id="20" name="TextBox 19"/>
          <p:cNvSpPr txBox="1"/>
          <p:nvPr/>
        </p:nvSpPr>
        <p:spPr>
          <a:xfrm>
            <a:off x="4617583" y="3612901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REG1</a:t>
            </a:r>
            <a:endParaRPr lang="en-US" sz="1400" b="0" dirty="0"/>
          </a:p>
        </p:txBody>
      </p:sp>
      <p:sp>
        <p:nvSpPr>
          <p:cNvPr id="21" name="TextBox 20"/>
          <p:cNvSpPr txBox="1"/>
          <p:nvPr/>
        </p:nvSpPr>
        <p:spPr>
          <a:xfrm>
            <a:off x="4630113" y="4323443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REG2</a:t>
            </a:r>
            <a:endParaRPr lang="en-US" sz="1400" b="0" dirty="0"/>
          </a:p>
        </p:txBody>
      </p:sp>
      <p:grpSp>
        <p:nvGrpSpPr>
          <p:cNvPr id="33" name="Group 32"/>
          <p:cNvGrpSpPr/>
          <p:nvPr/>
        </p:nvGrpSpPr>
        <p:grpSpPr>
          <a:xfrm>
            <a:off x="6043666" y="3579101"/>
            <a:ext cx="685800" cy="1188720"/>
            <a:chOff x="6078550" y="3124201"/>
            <a:chExt cx="685800" cy="1447800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5697550" y="3505201"/>
              <a:ext cx="1447800" cy="685800"/>
              <a:chOff x="5410201" y="2590799"/>
              <a:chExt cx="1447800" cy="685800"/>
            </a:xfrm>
          </p:grpSpPr>
          <p:sp>
            <p:nvSpPr>
              <p:cNvPr id="11" name="Flowchart: Manual Operation 10"/>
              <p:cNvSpPr/>
              <p:nvPr/>
            </p:nvSpPr>
            <p:spPr bwMode="auto">
              <a:xfrm>
                <a:off x="5410201" y="2590799"/>
                <a:ext cx="1447800" cy="685800"/>
              </a:xfrm>
              <a:prstGeom prst="flowChartManualOpera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 bwMode="auto">
              <a:xfrm rot="10800000">
                <a:off x="5905500" y="2590800"/>
                <a:ext cx="419100" cy="311773"/>
              </a:xfrm>
              <a:prstGeom prst="triangl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28" name="Straight Connector 27"/>
              <p:cNvCxnSpPr>
                <a:stCxn id="12" idx="4"/>
                <a:endCxn id="12" idx="2"/>
              </p:cNvCxnSpPr>
              <p:nvPr/>
            </p:nvCxnSpPr>
            <p:spPr bwMode="auto">
              <a:xfrm>
                <a:off x="5905500" y="2590800"/>
                <a:ext cx="4191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6081623" y="3997399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ALU</a:t>
              </a:r>
              <a:endParaRPr lang="en-US" sz="1800" dirty="0"/>
            </a:p>
          </p:txBody>
        </p:sp>
      </p:grpSp>
      <p:cxnSp>
        <p:nvCxnSpPr>
          <p:cNvPr id="37" name="Straight Arrow Connector 36"/>
          <p:cNvCxnSpPr>
            <a:stCxn id="10" idx="3"/>
            <a:endCxn id="5" idx="1"/>
          </p:cNvCxnSpPr>
          <p:nvPr/>
        </p:nvCxnSpPr>
        <p:spPr bwMode="auto">
          <a:xfrm flipV="1">
            <a:off x="858932" y="4267487"/>
            <a:ext cx="282784" cy="29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/>
          <p:cNvCxnSpPr>
            <a:stCxn id="20" idx="3"/>
          </p:cNvCxnSpPr>
          <p:nvPr/>
        </p:nvCxnSpPr>
        <p:spPr bwMode="auto">
          <a:xfrm>
            <a:off x="5291165" y="3766790"/>
            <a:ext cx="767584" cy="106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Straight Arrow Connector 46"/>
          <p:cNvCxnSpPr>
            <a:stCxn id="21" idx="3"/>
          </p:cNvCxnSpPr>
          <p:nvPr/>
        </p:nvCxnSpPr>
        <p:spPr bwMode="auto">
          <a:xfrm flipV="1">
            <a:off x="5303695" y="4477331"/>
            <a:ext cx="35873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/>
          <p:cNvCxnSpPr>
            <a:stCxn id="11" idx="2"/>
            <a:endCxn id="108" idx="1"/>
          </p:cNvCxnSpPr>
          <p:nvPr/>
        </p:nvCxnSpPr>
        <p:spPr bwMode="auto">
          <a:xfrm flipV="1">
            <a:off x="6729466" y="4166176"/>
            <a:ext cx="630260" cy="728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Elbow Connector 60"/>
          <p:cNvCxnSpPr>
            <a:stCxn id="96" idx="2"/>
          </p:cNvCxnSpPr>
          <p:nvPr/>
        </p:nvCxnSpPr>
        <p:spPr bwMode="auto">
          <a:xfrm rot="10800000">
            <a:off x="3690292" y="2604769"/>
            <a:ext cx="2018900" cy="561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483" name="Elbow Connector 20482"/>
          <p:cNvCxnSpPr>
            <a:endCxn id="16" idx="1"/>
          </p:cNvCxnSpPr>
          <p:nvPr/>
        </p:nvCxnSpPr>
        <p:spPr bwMode="auto">
          <a:xfrm rot="16200000" flipH="1">
            <a:off x="3222968" y="3083309"/>
            <a:ext cx="1151871" cy="217222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502" name="Elbow Connector 20501"/>
          <p:cNvCxnSpPr>
            <a:stCxn id="116" idx="3"/>
            <a:endCxn id="17" idx="1"/>
          </p:cNvCxnSpPr>
          <p:nvPr/>
        </p:nvCxnSpPr>
        <p:spPr bwMode="auto">
          <a:xfrm flipV="1">
            <a:off x="3179963" y="4264833"/>
            <a:ext cx="717378" cy="345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9" name="Elbow Connector 88"/>
          <p:cNvCxnSpPr>
            <a:stCxn id="166" idx="3"/>
            <a:endCxn id="18" idx="1"/>
          </p:cNvCxnSpPr>
          <p:nvPr/>
        </p:nvCxnSpPr>
        <p:spPr bwMode="auto">
          <a:xfrm>
            <a:off x="3169233" y="4536817"/>
            <a:ext cx="724943" cy="628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1" name="Elbow Connector 90"/>
          <p:cNvCxnSpPr>
            <a:stCxn id="167" idx="3"/>
            <a:endCxn id="97" idx="0"/>
          </p:cNvCxnSpPr>
          <p:nvPr/>
        </p:nvCxnSpPr>
        <p:spPr bwMode="auto">
          <a:xfrm flipV="1">
            <a:off x="3160362" y="4803418"/>
            <a:ext cx="331922" cy="192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22" name="Group 121"/>
          <p:cNvGrpSpPr/>
          <p:nvPr/>
        </p:nvGrpSpPr>
        <p:grpSpPr>
          <a:xfrm>
            <a:off x="2181887" y="2021654"/>
            <a:ext cx="342900" cy="822931"/>
            <a:chOff x="6078550" y="3124201"/>
            <a:chExt cx="685800" cy="1447800"/>
          </a:xfrm>
        </p:grpSpPr>
        <p:grpSp>
          <p:nvGrpSpPr>
            <p:cNvPr id="123" name="Group 122"/>
            <p:cNvGrpSpPr/>
            <p:nvPr/>
          </p:nvGrpSpPr>
          <p:grpSpPr>
            <a:xfrm rot="16200000">
              <a:off x="5697550" y="3505201"/>
              <a:ext cx="1447800" cy="685800"/>
              <a:chOff x="5410201" y="2590799"/>
              <a:chExt cx="1447800" cy="685800"/>
            </a:xfrm>
          </p:grpSpPr>
          <p:sp>
            <p:nvSpPr>
              <p:cNvPr id="125" name="Flowchart: Manual Operation 124"/>
              <p:cNvSpPr/>
              <p:nvPr/>
            </p:nvSpPr>
            <p:spPr bwMode="auto">
              <a:xfrm>
                <a:off x="5410201" y="2590799"/>
                <a:ext cx="1447800" cy="685800"/>
              </a:xfrm>
              <a:prstGeom prst="flowChartManualOpera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6" name="Isosceles Triangle 125"/>
              <p:cNvSpPr/>
              <p:nvPr/>
            </p:nvSpPr>
            <p:spPr bwMode="auto">
              <a:xfrm rot="10800000">
                <a:off x="5905500" y="2590800"/>
                <a:ext cx="419100" cy="311773"/>
              </a:xfrm>
              <a:prstGeom prst="triangl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27" name="Straight Connector 126"/>
              <p:cNvCxnSpPr>
                <a:stCxn id="126" idx="4"/>
                <a:endCxn id="126" idx="2"/>
              </p:cNvCxnSpPr>
              <p:nvPr/>
            </p:nvCxnSpPr>
            <p:spPr bwMode="auto">
              <a:xfrm>
                <a:off x="5905500" y="2590800"/>
                <a:ext cx="4191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124" name="TextBox 123"/>
            <p:cNvSpPr txBox="1"/>
            <p:nvPr/>
          </p:nvSpPr>
          <p:spPr>
            <a:xfrm>
              <a:off x="6230668" y="3880125"/>
              <a:ext cx="319318" cy="383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+</a:t>
              </a:r>
              <a:endParaRPr lang="en-US" sz="1800" dirty="0"/>
            </a:p>
          </p:txBody>
        </p:sp>
      </p:grpSp>
      <p:cxnSp>
        <p:nvCxnSpPr>
          <p:cNvPr id="93" name="Elbow Connector 92"/>
          <p:cNvCxnSpPr>
            <a:stCxn id="130" idx="2"/>
          </p:cNvCxnSpPr>
          <p:nvPr/>
        </p:nvCxnSpPr>
        <p:spPr bwMode="auto">
          <a:xfrm rot="10800000" flipV="1">
            <a:off x="152401" y="1435538"/>
            <a:ext cx="2029631" cy="418448"/>
          </a:xfrm>
          <a:prstGeom prst="bentConnector3">
            <a:avLst>
              <a:gd name="adj1" fmla="val 9989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Elbow Connector 109"/>
          <p:cNvCxnSpPr/>
          <p:nvPr/>
        </p:nvCxnSpPr>
        <p:spPr bwMode="auto">
          <a:xfrm rot="5400000" flipH="1" flipV="1">
            <a:off x="762093" y="2860165"/>
            <a:ext cx="1598182" cy="1216461"/>
          </a:xfrm>
          <a:prstGeom prst="bentConnector3">
            <a:avLst>
              <a:gd name="adj1" fmla="val 9983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158" name="Straight Arrow Connector 157"/>
          <p:cNvCxnSpPr/>
          <p:nvPr/>
        </p:nvCxnSpPr>
        <p:spPr bwMode="auto">
          <a:xfrm>
            <a:off x="1853204" y="2173025"/>
            <a:ext cx="316209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9" name="TextBox 158"/>
          <p:cNvSpPr txBox="1"/>
          <p:nvPr/>
        </p:nvSpPr>
        <p:spPr>
          <a:xfrm>
            <a:off x="1562915" y="201013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4</a:t>
            </a:r>
            <a:endParaRPr lang="en-US" sz="1400" b="0" dirty="0"/>
          </a:p>
        </p:txBody>
      </p:sp>
      <p:cxnSp>
        <p:nvCxnSpPr>
          <p:cNvPr id="113" name="Elbow Connector 112"/>
          <p:cNvCxnSpPr>
            <a:endCxn id="6" idx="1"/>
          </p:cNvCxnSpPr>
          <p:nvPr/>
        </p:nvCxnSpPr>
        <p:spPr bwMode="auto">
          <a:xfrm rot="16200000" flipH="1">
            <a:off x="-955174" y="2961559"/>
            <a:ext cx="2416413" cy="201264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4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635943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Single-cycle MIPS </a:t>
            </a:r>
            <a:r>
              <a:rPr lang="en-US" sz="2600" dirty="0" err="1" smtClean="0"/>
              <a:t>datapath</a:t>
            </a:r>
            <a:r>
              <a:rPr lang="en-US" sz="2600" dirty="0" smtClean="0"/>
              <a:t> (reminder)</a:t>
            </a:r>
            <a:endParaRPr lang="en-US" sz="2600" dirty="0"/>
          </a:p>
        </p:txBody>
      </p:sp>
      <p:sp>
        <p:nvSpPr>
          <p:cNvPr id="116" name="TextBox 115"/>
          <p:cNvSpPr txBox="1"/>
          <p:nvPr/>
        </p:nvSpPr>
        <p:spPr>
          <a:xfrm>
            <a:off x="2748435" y="4099014"/>
            <a:ext cx="431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rs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2737705" y="4367540"/>
            <a:ext cx="431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rt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2728834" y="4636066"/>
            <a:ext cx="431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735611" y="5571360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OP</a:t>
            </a:r>
            <a:endParaRPr lang="en-US" sz="1400" b="0" dirty="0">
              <a:solidFill>
                <a:srgbClr val="0070C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17859" y="5844205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func</a:t>
            </a:r>
            <a:endParaRPr lang="en-US" sz="1400" b="0" dirty="0">
              <a:solidFill>
                <a:srgbClr val="0070C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20" name="Elbow Connector 119"/>
          <p:cNvCxnSpPr>
            <a:endCxn id="11" idx="1"/>
          </p:cNvCxnSpPr>
          <p:nvPr/>
        </p:nvCxnSpPr>
        <p:spPr bwMode="auto">
          <a:xfrm rot="5400000" flipH="1" flipV="1">
            <a:off x="6218279" y="4816840"/>
            <a:ext cx="336178" cy="396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Elbow Connector 64"/>
          <p:cNvCxnSpPr/>
          <p:nvPr/>
        </p:nvCxnSpPr>
        <p:spPr bwMode="auto">
          <a:xfrm rot="16200000" flipV="1">
            <a:off x="3842168" y="5270058"/>
            <a:ext cx="484151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3907514" y="5449275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RegWR</a:t>
            </a:r>
            <a:endParaRPr lang="en-US" sz="1400" b="0" dirty="0">
              <a:solidFill>
                <a:srgbClr val="0070C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339355" y="4727598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ALUop</a:t>
            </a:r>
            <a:endParaRPr lang="en-US" sz="1400" b="0" dirty="0">
              <a:solidFill>
                <a:srgbClr val="0070C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746901" y="5160798"/>
            <a:ext cx="431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2" name="Elbow Connector 91"/>
          <p:cNvCxnSpPr>
            <a:stCxn id="78" idx="3"/>
            <a:endCxn id="20488" idx="1"/>
          </p:cNvCxnSpPr>
          <p:nvPr/>
        </p:nvCxnSpPr>
        <p:spPr bwMode="auto">
          <a:xfrm flipV="1">
            <a:off x="3178429" y="5326258"/>
            <a:ext cx="1549005" cy="381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7" name="Flowchart: Manual Operation 96"/>
          <p:cNvSpPr/>
          <p:nvPr/>
        </p:nvSpPr>
        <p:spPr bwMode="auto">
          <a:xfrm rot="16200000">
            <a:off x="3359737" y="4708827"/>
            <a:ext cx="454276" cy="1891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9" name="Elbow Connector 98"/>
          <p:cNvCxnSpPr>
            <a:stCxn id="97" idx="2"/>
            <a:endCxn id="19" idx="1"/>
          </p:cNvCxnSpPr>
          <p:nvPr/>
        </p:nvCxnSpPr>
        <p:spPr bwMode="auto">
          <a:xfrm>
            <a:off x="3681466" y="4803418"/>
            <a:ext cx="216655" cy="338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2" name="Elbow Connector 101"/>
          <p:cNvCxnSpPr/>
          <p:nvPr/>
        </p:nvCxnSpPr>
        <p:spPr bwMode="auto">
          <a:xfrm>
            <a:off x="3291836" y="4536817"/>
            <a:ext cx="194075" cy="144578"/>
          </a:xfrm>
          <a:prstGeom prst="bentConnector3">
            <a:avLst>
              <a:gd name="adj1" fmla="val -66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56" name="Elbow Connector 55"/>
          <p:cNvCxnSpPr>
            <a:endCxn id="97" idx="1"/>
          </p:cNvCxnSpPr>
          <p:nvPr/>
        </p:nvCxnSpPr>
        <p:spPr bwMode="auto">
          <a:xfrm rot="5400000" flipH="1" flipV="1">
            <a:off x="3344339" y="5226956"/>
            <a:ext cx="484364" cy="70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1" name="Straight Arrow Connector 120"/>
          <p:cNvCxnSpPr>
            <a:stCxn id="118" idx="2"/>
          </p:cNvCxnSpPr>
          <p:nvPr/>
        </p:nvCxnSpPr>
        <p:spPr bwMode="auto">
          <a:xfrm flipV="1">
            <a:off x="5832286" y="4602721"/>
            <a:ext cx="226463" cy="782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8" name="Flowchart: Manual Operation 117"/>
          <p:cNvSpPr/>
          <p:nvPr/>
        </p:nvSpPr>
        <p:spPr bwMode="auto">
          <a:xfrm rot="16200000">
            <a:off x="5510557" y="4515952"/>
            <a:ext cx="454276" cy="189182"/>
          </a:xfrm>
          <a:prstGeom prst="flowChartManualOperatio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88" name="Rectangle 20487"/>
          <p:cNvSpPr/>
          <p:nvPr/>
        </p:nvSpPr>
        <p:spPr bwMode="auto">
          <a:xfrm>
            <a:off x="4727434" y="5140382"/>
            <a:ext cx="542508" cy="37175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777253" y="5227399"/>
            <a:ext cx="4251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400" b="0" dirty="0" smtClean="0"/>
              <a:t>SX</a:t>
            </a:r>
            <a:endParaRPr lang="en-US" sz="1400" b="0" dirty="0"/>
          </a:p>
        </p:txBody>
      </p:sp>
      <p:cxnSp>
        <p:nvCxnSpPr>
          <p:cNvPr id="146" name="Elbow Connector 145"/>
          <p:cNvCxnSpPr>
            <a:stCxn id="20488" idx="3"/>
            <a:endCxn id="45" idx="1"/>
          </p:cNvCxnSpPr>
          <p:nvPr/>
        </p:nvCxnSpPr>
        <p:spPr bwMode="auto">
          <a:xfrm flipV="1">
            <a:off x="5269942" y="4740449"/>
            <a:ext cx="355788" cy="585809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0" name="TextBox 149"/>
          <p:cNvSpPr txBox="1"/>
          <p:nvPr/>
        </p:nvSpPr>
        <p:spPr>
          <a:xfrm>
            <a:off x="3198701" y="5445244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RegDst</a:t>
            </a:r>
            <a:endParaRPr lang="en-US" sz="1400" b="0" dirty="0">
              <a:solidFill>
                <a:srgbClr val="0070C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57" name="Elbow Connector 156"/>
          <p:cNvCxnSpPr/>
          <p:nvPr/>
        </p:nvCxnSpPr>
        <p:spPr bwMode="auto">
          <a:xfrm rot="5400000" flipH="1" flipV="1">
            <a:off x="5562141" y="4972356"/>
            <a:ext cx="363590" cy="452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8" name="TextBox 167"/>
          <p:cNvSpPr txBox="1"/>
          <p:nvPr/>
        </p:nvSpPr>
        <p:spPr>
          <a:xfrm>
            <a:off x="5532013" y="5093213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ALUSrc</a:t>
            </a:r>
            <a:endParaRPr lang="en-US" sz="1400" b="0" dirty="0">
              <a:solidFill>
                <a:srgbClr val="0070C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96" name="Flowchart: Manual Operation 95"/>
          <p:cNvSpPr/>
          <p:nvPr/>
        </p:nvSpPr>
        <p:spPr bwMode="auto">
          <a:xfrm rot="5400000">
            <a:off x="5420141" y="2454496"/>
            <a:ext cx="889874" cy="311773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8" name="Elbow Connector 97"/>
          <p:cNvCxnSpPr/>
          <p:nvPr/>
        </p:nvCxnSpPr>
        <p:spPr bwMode="auto">
          <a:xfrm rot="16200000" flipV="1">
            <a:off x="5788522" y="3077030"/>
            <a:ext cx="1321589" cy="856701"/>
          </a:xfrm>
          <a:prstGeom prst="bentConnector3">
            <a:avLst>
              <a:gd name="adj1" fmla="val 9984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grpSp>
        <p:nvGrpSpPr>
          <p:cNvPr id="100" name="Group 99"/>
          <p:cNvGrpSpPr/>
          <p:nvPr/>
        </p:nvGrpSpPr>
        <p:grpSpPr>
          <a:xfrm>
            <a:off x="7359726" y="3045887"/>
            <a:ext cx="1403274" cy="2133600"/>
            <a:chOff x="7141875" y="3289066"/>
            <a:chExt cx="1403274" cy="2133600"/>
          </a:xfrm>
        </p:grpSpPr>
        <p:grpSp>
          <p:nvGrpSpPr>
            <p:cNvPr id="101" name="Group 100"/>
            <p:cNvGrpSpPr/>
            <p:nvPr/>
          </p:nvGrpSpPr>
          <p:grpSpPr>
            <a:xfrm>
              <a:off x="7141875" y="3289066"/>
              <a:ext cx="1403274" cy="2133600"/>
              <a:chOff x="1510855" y="2514600"/>
              <a:chExt cx="1403274" cy="2133600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1670514" y="2590800"/>
                <a:ext cx="10695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smtClean="0"/>
                  <a:t>Data</a:t>
                </a:r>
              </a:p>
              <a:p>
                <a:pPr algn="ctr"/>
                <a:r>
                  <a:rPr lang="en-US" sz="1800" dirty="0" smtClean="0"/>
                  <a:t>Memory</a:t>
                </a:r>
                <a:endParaRPr lang="en-US" sz="1800" dirty="0"/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1524000" y="2514600"/>
                <a:ext cx="1377300" cy="21336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1510855" y="3481000"/>
                <a:ext cx="6944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/>
                  <a:t>ADDR</a:t>
                </a:r>
                <a:endParaRPr lang="en-US" sz="1400" b="0" dirty="0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2227146" y="3480999"/>
                <a:ext cx="6869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/>
                  <a:t> DATA</a:t>
                </a:r>
                <a:endParaRPr lang="en-US" sz="1400" b="0" dirty="0"/>
              </a:p>
            </p:txBody>
          </p:sp>
        </p:grpSp>
        <p:sp>
          <p:nvSpPr>
            <p:cNvPr id="105" name="TextBox 104"/>
            <p:cNvSpPr txBox="1"/>
            <p:nvPr/>
          </p:nvSpPr>
          <p:spPr>
            <a:xfrm>
              <a:off x="7158799" y="4990340"/>
              <a:ext cx="6372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/>
                <a:t>DATA</a:t>
              </a:r>
              <a:endParaRPr lang="en-US" sz="1400" b="0" dirty="0"/>
            </a:p>
          </p:txBody>
        </p:sp>
      </p:grpSp>
      <p:cxnSp>
        <p:nvCxnSpPr>
          <p:cNvPr id="114" name="Elbow Connector 113"/>
          <p:cNvCxnSpPr/>
          <p:nvPr/>
        </p:nvCxnSpPr>
        <p:spPr bwMode="auto">
          <a:xfrm rot="5400000" flipH="1" flipV="1">
            <a:off x="7468728" y="5330761"/>
            <a:ext cx="302547" cy="2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8" name="Elbow Connector 127"/>
          <p:cNvCxnSpPr>
            <a:stCxn id="109" idx="3"/>
          </p:cNvCxnSpPr>
          <p:nvPr/>
        </p:nvCxnSpPr>
        <p:spPr bwMode="auto">
          <a:xfrm flipH="1" flipV="1">
            <a:off x="6020965" y="2377369"/>
            <a:ext cx="2742035" cy="1788806"/>
          </a:xfrm>
          <a:prstGeom prst="bentConnector3">
            <a:avLst>
              <a:gd name="adj1" fmla="val -833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1" name="Elbow Connector 130"/>
          <p:cNvCxnSpPr/>
          <p:nvPr/>
        </p:nvCxnSpPr>
        <p:spPr bwMode="auto">
          <a:xfrm rot="5400000" flipH="1" flipV="1">
            <a:off x="5652085" y="3179963"/>
            <a:ext cx="377012" cy="2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8" name="TextBox 137"/>
          <p:cNvSpPr txBox="1"/>
          <p:nvPr/>
        </p:nvSpPr>
        <p:spPr>
          <a:xfrm>
            <a:off x="5798094" y="3049246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MemtoReg</a:t>
            </a:r>
            <a:endParaRPr lang="en-US" sz="1400" b="0" dirty="0">
              <a:solidFill>
                <a:srgbClr val="0070C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25730" y="454039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43" name="Elbow Connector 142"/>
          <p:cNvCxnSpPr>
            <a:endCxn id="105" idx="1"/>
          </p:cNvCxnSpPr>
          <p:nvPr/>
        </p:nvCxnSpPr>
        <p:spPr bwMode="auto">
          <a:xfrm rot="16200000" flipH="1">
            <a:off x="6520565" y="4044964"/>
            <a:ext cx="1459239" cy="252931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7" name="TextBox 146"/>
          <p:cNvSpPr txBox="1"/>
          <p:nvPr/>
        </p:nvSpPr>
        <p:spPr>
          <a:xfrm>
            <a:off x="7199051" y="5516769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MemRD</a:t>
            </a:r>
            <a:endParaRPr lang="en-US" sz="1400" b="0" dirty="0">
              <a:solidFill>
                <a:srgbClr val="0070C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48" name="Elbow Connector 147"/>
          <p:cNvCxnSpPr/>
          <p:nvPr/>
        </p:nvCxnSpPr>
        <p:spPr bwMode="auto">
          <a:xfrm rot="5400000" flipH="1" flipV="1">
            <a:off x="8266202" y="5330761"/>
            <a:ext cx="302547" cy="2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9" name="TextBox 148"/>
          <p:cNvSpPr txBox="1"/>
          <p:nvPr/>
        </p:nvSpPr>
        <p:spPr>
          <a:xfrm>
            <a:off x="7996525" y="5516769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MemWR</a:t>
            </a:r>
            <a:endParaRPr lang="en-US" sz="1400" b="0" dirty="0">
              <a:solidFill>
                <a:srgbClr val="0070C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17" name="Flowchart: Manual Operation 116"/>
          <p:cNvSpPr/>
          <p:nvPr/>
        </p:nvSpPr>
        <p:spPr bwMode="auto">
          <a:xfrm rot="16200000">
            <a:off x="2795604" y="2160798"/>
            <a:ext cx="822931" cy="342900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9" name="Isosceles Triangle 118"/>
          <p:cNvSpPr/>
          <p:nvPr/>
        </p:nvSpPr>
        <p:spPr bwMode="auto">
          <a:xfrm rot="5400000">
            <a:off x="2994455" y="2265133"/>
            <a:ext cx="238217" cy="155887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9" name="Straight Connector 128"/>
          <p:cNvCxnSpPr>
            <a:stCxn id="119" idx="4"/>
            <a:endCxn id="119" idx="2"/>
          </p:cNvCxnSpPr>
          <p:nvPr/>
        </p:nvCxnSpPr>
        <p:spPr bwMode="auto">
          <a:xfrm rot="16200000">
            <a:off x="2916512" y="2343077"/>
            <a:ext cx="238217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5" name="TextBox 114"/>
          <p:cNvSpPr txBox="1"/>
          <p:nvPr/>
        </p:nvSpPr>
        <p:spPr>
          <a:xfrm>
            <a:off x="3031849" y="235045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+</a:t>
            </a:r>
            <a:endParaRPr lang="en-US" sz="1800" dirty="0"/>
          </a:p>
        </p:txBody>
      </p:sp>
      <p:sp>
        <p:nvSpPr>
          <p:cNvPr id="130" name="Flowchart: Manual Operation 129"/>
          <p:cNvSpPr/>
          <p:nvPr/>
        </p:nvSpPr>
        <p:spPr bwMode="auto">
          <a:xfrm rot="5400000">
            <a:off x="1892980" y="1279651"/>
            <a:ext cx="889874" cy="311773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33" name="Elbow Connector 132"/>
          <p:cNvCxnSpPr/>
          <p:nvPr/>
        </p:nvCxnSpPr>
        <p:spPr bwMode="auto">
          <a:xfrm flipH="1" flipV="1">
            <a:off x="2493804" y="1641791"/>
            <a:ext cx="29191" cy="793495"/>
          </a:xfrm>
          <a:prstGeom prst="bentConnector4">
            <a:avLst>
              <a:gd name="adj1" fmla="val -715755"/>
              <a:gd name="adj2" fmla="val 10045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4" name="Straight Arrow Connector 133"/>
          <p:cNvCxnSpPr/>
          <p:nvPr/>
        </p:nvCxnSpPr>
        <p:spPr bwMode="auto">
          <a:xfrm flipV="1">
            <a:off x="2728834" y="2070080"/>
            <a:ext cx="304992" cy="248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135" name="Elbow Connector 134"/>
          <p:cNvCxnSpPr>
            <a:stCxn id="117" idx="2"/>
          </p:cNvCxnSpPr>
          <p:nvPr/>
        </p:nvCxnSpPr>
        <p:spPr bwMode="auto">
          <a:xfrm flipH="1" flipV="1">
            <a:off x="2491870" y="1218105"/>
            <a:ext cx="886650" cy="1114143"/>
          </a:xfrm>
          <a:prstGeom prst="bentConnector4">
            <a:avLst>
              <a:gd name="adj1" fmla="val -25782"/>
              <a:gd name="adj2" fmla="val 10005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6" name="Elbow Connector 135"/>
          <p:cNvCxnSpPr>
            <a:endCxn id="137" idx="3"/>
          </p:cNvCxnSpPr>
          <p:nvPr/>
        </p:nvCxnSpPr>
        <p:spPr bwMode="auto">
          <a:xfrm rot="5400000">
            <a:off x="4696447" y="5771913"/>
            <a:ext cx="1193825" cy="301796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137" name="Rectangle 136"/>
          <p:cNvSpPr/>
          <p:nvPr/>
        </p:nvSpPr>
        <p:spPr bwMode="auto">
          <a:xfrm>
            <a:off x="4599953" y="6333848"/>
            <a:ext cx="542508" cy="37175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615902" y="6415969"/>
            <a:ext cx="4924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400" b="0" dirty="0" smtClean="0"/>
              <a:t>&lt;&lt;2</a:t>
            </a:r>
            <a:endParaRPr lang="en-US" sz="1400" b="0" dirty="0"/>
          </a:p>
        </p:txBody>
      </p:sp>
      <p:cxnSp>
        <p:nvCxnSpPr>
          <p:cNvPr id="140" name="Elbow Connector 139"/>
          <p:cNvCxnSpPr>
            <a:stCxn id="137" idx="1"/>
          </p:cNvCxnSpPr>
          <p:nvPr/>
        </p:nvCxnSpPr>
        <p:spPr bwMode="auto">
          <a:xfrm rot="10800000">
            <a:off x="2634771" y="2607306"/>
            <a:ext cx="1965182" cy="3912419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1" name="Elbow Connector 140"/>
          <p:cNvCxnSpPr/>
          <p:nvPr/>
        </p:nvCxnSpPr>
        <p:spPr bwMode="auto">
          <a:xfrm>
            <a:off x="2638877" y="2607306"/>
            <a:ext cx="394951" cy="273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1" name="Flowchart: Delay 150"/>
          <p:cNvSpPr/>
          <p:nvPr/>
        </p:nvSpPr>
        <p:spPr bwMode="auto">
          <a:xfrm rot="16200000">
            <a:off x="4153048" y="1130430"/>
            <a:ext cx="338241" cy="304800"/>
          </a:xfrm>
          <a:prstGeom prst="flowChartDelay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2" name="Elbow Connector 151"/>
          <p:cNvCxnSpPr>
            <a:stCxn id="151" idx="3"/>
            <a:endCxn id="130" idx="1"/>
          </p:cNvCxnSpPr>
          <p:nvPr/>
        </p:nvCxnSpPr>
        <p:spPr bwMode="auto">
          <a:xfrm rot="16200000" flipV="1">
            <a:off x="3312982" y="104523"/>
            <a:ext cx="34122" cy="1984252"/>
          </a:xfrm>
          <a:prstGeom prst="bentConnector3">
            <a:avLst>
              <a:gd name="adj1" fmla="val 620948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3" name="Elbow Connector 152"/>
          <p:cNvCxnSpPr/>
          <p:nvPr/>
        </p:nvCxnSpPr>
        <p:spPr bwMode="auto">
          <a:xfrm rot="5400000" flipH="1" flipV="1">
            <a:off x="4065915" y="1610686"/>
            <a:ext cx="32048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5" name="TextBox 154"/>
          <p:cNvSpPr txBox="1"/>
          <p:nvPr/>
        </p:nvSpPr>
        <p:spPr>
          <a:xfrm>
            <a:off x="3847824" y="1776742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Branch</a:t>
            </a:r>
            <a:endParaRPr lang="en-US" sz="1400" b="0" dirty="0">
              <a:solidFill>
                <a:srgbClr val="0070C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56" name="Elbow Connector 155"/>
          <p:cNvCxnSpPr/>
          <p:nvPr/>
        </p:nvCxnSpPr>
        <p:spPr bwMode="auto">
          <a:xfrm rot="10800000">
            <a:off x="4414385" y="1454216"/>
            <a:ext cx="2590130" cy="266294"/>
          </a:xfrm>
          <a:prstGeom prst="bentConnector3">
            <a:avLst>
              <a:gd name="adj1" fmla="val 99728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0" name="Elbow Connector 159"/>
          <p:cNvCxnSpPr/>
          <p:nvPr/>
        </p:nvCxnSpPr>
        <p:spPr bwMode="auto">
          <a:xfrm rot="5400000" flipH="1" flipV="1">
            <a:off x="5526171" y="2910872"/>
            <a:ext cx="2681639" cy="275048"/>
          </a:xfrm>
          <a:prstGeom prst="bentConnector3">
            <a:avLst>
              <a:gd name="adj1" fmla="val 869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61" name="TextBox 160"/>
          <p:cNvSpPr txBox="1"/>
          <p:nvPr/>
        </p:nvSpPr>
        <p:spPr>
          <a:xfrm>
            <a:off x="4838076" y="1427391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Zero</a:t>
            </a:r>
            <a:endParaRPr lang="en-US" sz="1400" b="0" dirty="0">
              <a:solidFill>
                <a:srgbClr val="0070C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62" name="Elbow Connector 161"/>
          <p:cNvCxnSpPr/>
          <p:nvPr/>
        </p:nvCxnSpPr>
        <p:spPr bwMode="auto">
          <a:xfrm flipV="1">
            <a:off x="5455463" y="3454170"/>
            <a:ext cx="1660156" cy="1032083"/>
          </a:xfrm>
          <a:prstGeom prst="bentConnector3">
            <a:avLst>
              <a:gd name="adj1" fmla="val 78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265314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 Box 2"/>
          <p:cNvSpPr txBox="1">
            <a:spLocks noChangeArrowheads="1"/>
          </p:cNvSpPr>
          <p:nvPr/>
        </p:nvSpPr>
        <p:spPr bwMode="auto">
          <a:xfrm>
            <a:off x="326357" y="196850"/>
            <a:ext cx="747352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Multi-cycle MIPS data/control path – summary</a:t>
            </a:r>
            <a:endParaRPr lang="en-US" sz="2600" dirty="0"/>
          </a:p>
        </p:txBody>
      </p:sp>
      <p:sp>
        <p:nvSpPr>
          <p:cNvPr id="75" name="Rectangle 74"/>
          <p:cNvSpPr/>
          <p:nvPr/>
        </p:nvSpPr>
        <p:spPr bwMode="auto">
          <a:xfrm>
            <a:off x="1234173" y="3220693"/>
            <a:ext cx="185573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242299" y="3349156"/>
            <a:ext cx="259045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P</a:t>
            </a:r>
          </a:p>
          <a:p>
            <a:pPr algn="ctr"/>
            <a:r>
              <a:rPr lang="en-US" sz="1800" dirty="0" smtClean="0"/>
              <a:t>C</a:t>
            </a:r>
            <a:endParaRPr lang="en-US" sz="1800" dirty="0"/>
          </a:p>
        </p:txBody>
      </p:sp>
      <p:sp>
        <p:nvSpPr>
          <p:cNvPr id="78" name="TextBox 77"/>
          <p:cNvSpPr txBox="1"/>
          <p:nvPr/>
        </p:nvSpPr>
        <p:spPr>
          <a:xfrm>
            <a:off x="5977040" y="2966279"/>
            <a:ext cx="365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 smtClean="0"/>
              <a:t>Reg</a:t>
            </a:r>
            <a:endParaRPr lang="en-US" sz="1800" dirty="0" smtClean="0"/>
          </a:p>
          <a:p>
            <a:pPr algn="ctr"/>
            <a:r>
              <a:rPr lang="en-US" sz="1800" dirty="0" smtClean="0"/>
              <a:t>File</a:t>
            </a:r>
            <a:endParaRPr lang="en-US" sz="1800" dirty="0"/>
          </a:p>
        </p:txBody>
      </p:sp>
      <p:sp>
        <p:nvSpPr>
          <p:cNvPr id="79" name="Rectangle 78"/>
          <p:cNvSpPr/>
          <p:nvPr/>
        </p:nvSpPr>
        <p:spPr bwMode="auto">
          <a:xfrm>
            <a:off x="5754479" y="2895599"/>
            <a:ext cx="810273" cy="2133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63697" y="4696671"/>
            <a:ext cx="22217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D</a:t>
            </a:r>
            <a:endParaRPr lang="en-US" sz="1400" b="0" dirty="0"/>
          </a:p>
        </p:txBody>
      </p:sp>
      <p:sp>
        <p:nvSpPr>
          <p:cNvPr id="83" name="TextBox 82"/>
          <p:cNvSpPr txBox="1"/>
          <p:nvPr/>
        </p:nvSpPr>
        <p:spPr>
          <a:xfrm>
            <a:off x="5763697" y="3612722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A1</a:t>
            </a:r>
            <a:endParaRPr lang="en-US" sz="1400" b="0" dirty="0"/>
          </a:p>
        </p:txBody>
      </p:sp>
      <p:sp>
        <p:nvSpPr>
          <p:cNvPr id="84" name="TextBox 83"/>
          <p:cNvSpPr txBox="1"/>
          <p:nvPr/>
        </p:nvSpPr>
        <p:spPr>
          <a:xfrm>
            <a:off x="5763697" y="3948208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A2</a:t>
            </a:r>
            <a:endParaRPr lang="en-US" sz="1400" b="0" dirty="0"/>
          </a:p>
        </p:txBody>
      </p:sp>
      <p:sp>
        <p:nvSpPr>
          <p:cNvPr id="85" name="TextBox 84"/>
          <p:cNvSpPr txBox="1"/>
          <p:nvPr/>
        </p:nvSpPr>
        <p:spPr>
          <a:xfrm>
            <a:off x="5767588" y="4262441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A3</a:t>
            </a:r>
            <a:endParaRPr lang="en-US" sz="1400" b="0" dirty="0"/>
          </a:p>
        </p:txBody>
      </p:sp>
      <p:sp>
        <p:nvSpPr>
          <p:cNvPr id="86" name="TextBox 85"/>
          <p:cNvSpPr txBox="1"/>
          <p:nvPr/>
        </p:nvSpPr>
        <p:spPr>
          <a:xfrm>
            <a:off x="6233571" y="3612610"/>
            <a:ext cx="331181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O1</a:t>
            </a:r>
            <a:endParaRPr lang="en-US" sz="1400" b="0" dirty="0"/>
          </a:p>
        </p:txBody>
      </p:sp>
      <p:sp>
        <p:nvSpPr>
          <p:cNvPr id="87" name="TextBox 86"/>
          <p:cNvSpPr txBox="1"/>
          <p:nvPr/>
        </p:nvSpPr>
        <p:spPr>
          <a:xfrm>
            <a:off x="6233570" y="4594932"/>
            <a:ext cx="331181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O2</a:t>
            </a:r>
            <a:endParaRPr lang="en-US" sz="1400" b="0" dirty="0"/>
          </a:p>
        </p:txBody>
      </p:sp>
      <p:grpSp>
        <p:nvGrpSpPr>
          <p:cNvPr id="88" name="Group 87"/>
          <p:cNvGrpSpPr/>
          <p:nvPr/>
        </p:nvGrpSpPr>
        <p:grpSpPr>
          <a:xfrm>
            <a:off x="8218128" y="3253350"/>
            <a:ext cx="388168" cy="1188720"/>
            <a:chOff x="6078550" y="3124201"/>
            <a:chExt cx="685800" cy="1447800"/>
          </a:xfrm>
        </p:grpSpPr>
        <p:grpSp>
          <p:nvGrpSpPr>
            <p:cNvPr id="89" name="Group 88"/>
            <p:cNvGrpSpPr/>
            <p:nvPr/>
          </p:nvGrpSpPr>
          <p:grpSpPr>
            <a:xfrm rot="16200000">
              <a:off x="5697550" y="3505201"/>
              <a:ext cx="1447800" cy="685800"/>
              <a:chOff x="5410201" y="2590799"/>
              <a:chExt cx="1447800" cy="685800"/>
            </a:xfrm>
          </p:grpSpPr>
          <p:sp>
            <p:nvSpPr>
              <p:cNvPr id="91" name="Flowchart: Manual Operation 90"/>
              <p:cNvSpPr/>
              <p:nvPr/>
            </p:nvSpPr>
            <p:spPr bwMode="auto">
              <a:xfrm>
                <a:off x="5410201" y="2590799"/>
                <a:ext cx="1447800" cy="685800"/>
              </a:xfrm>
              <a:prstGeom prst="flowChartManualOpera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92" name="Isosceles Triangle 91"/>
              <p:cNvSpPr/>
              <p:nvPr/>
            </p:nvSpPr>
            <p:spPr bwMode="auto">
              <a:xfrm rot="10800000">
                <a:off x="5905500" y="2590800"/>
                <a:ext cx="419100" cy="311773"/>
              </a:xfrm>
              <a:prstGeom prst="triangl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93" name="Straight Connector 92"/>
              <p:cNvCxnSpPr>
                <a:stCxn id="92" idx="4"/>
                <a:endCxn id="92" idx="2"/>
              </p:cNvCxnSpPr>
              <p:nvPr/>
            </p:nvCxnSpPr>
            <p:spPr bwMode="auto">
              <a:xfrm>
                <a:off x="5905500" y="2590800"/>
                <a:ext cx="4191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90" name="TextBox 89"/>
            <p:cNvSpPr txBox="1"/>
            <p:nvPr/>
          </p:nvSpPr>
          <p:spPr>
            <a:xfrm>
              <a:off x="6376717" y="3294158"/>
              <a:ext cx="351379" cy="1124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A</a:t>
              </a:r>
            </a:p>
            <a:p>
              <a:pPr algn="ctr"/>
              <a:r>
                <a:rPr lang="en-US" sz="1800" dirty="0" smtClean="0"/>
                <a:t>L</a:t>
              </a:r>
            </a:p>
            <a:p>
              <a:pPr algn="ctr"/>
              <a:r>
                <a:rPr lang="en-US" sz="1800" dirty="0" smtClean="0"/>
                <a:t>U</a:t>
              </a:r>
              <a:endParaRPr lang="en-US" sz="1800" dirty="0"/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2876552" y="2962565"/>
            <a:ext cx="425584" cy="370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MEM</a:t>
            </a:r>
            <a:endParaRPr lang="en-US" sz="1800" dirty="0"/>
          </a:p>
        </p:txBody>
      </p:sp>
      <p:sp>
        <p:nvSpPr>
          <p:cNvPr id="162" name="Rectangle 161"/>
          <p:cNvSpPr/>
          <p:nvPr/>
        </p:nvSpPr>
        <p:spPr bwMode="auto">
          <a:xfrm>
            <a:off x="2688473" y="2886023"/>
            <a:ext cx="810420" cy="214317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688472" y="3856760"/>
            <a:ext cx="212559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</a:t>
            </a:r>
            <a:endParaRPr lang="en-US" sz="1400" b="0" dirty="0"/>
          </a:p>
        </p:txBody>
      </p:sp>
      <p:sp>
        <p:nvSpPr>
          <p:cNvPr id="165" name="TextBox 164"/>
          <p:cNvSpPr txBox="1"/>
          <p:nvPr/>
        </p:nvSpPr>
        <p:spPr>
          <a:xfrm>
            <a:off x="3203699" y="3856760"/>
            <a:ext cx="28148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 O</a:t>
            </a:r>
            <a:endParaRPr lang="en-US" sz="1400" b="0" dirty="0"/>
          </a:p>
        </p:txBody>
      </p:sp>
      <p:sp>
        <p:nvSpPr>
          <p:cNvPr id="160" name="TextBox 159"/>
          <p:cNvSpPr txBox="1"/>
          <p:nvPr/>
        </p:nvSpPr>
        <p:spPr>
          <a:xfrm>
            <a:off x="2690696" y="4594933"/>
            <a:ext cx="22217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D</a:t>
            </a:r>
            <a:endParaRPr lang="en-US" sz="1400" b="0" dirty="0"/>
          </a:p>
        </p:txBody>
      </p:sp>
      <p:sp>
        <p:nvSpPr>
          <p:cNvPr id="197" name="Rectangle 196"/>
          <p:cNvSpPr/>
          <p:nvPr/>
        </p:nvSpPr>
        <p:spPr bwMode="auto">
          <a:xfrm>
            <a:off x="3885380" y="3553513"/>
            <a:ext cx="185573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890518" y="3681981"/>
            <a:ext cx="259045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I</a:t>
            </a:r>
          </a:p>
          <a:p>
            <a:pPr algn="ctr"/>
            <a:r>
              <a:rPr lang="en-US" sz="1800" dirty="0" smtClean="0"/>
              <a:t>R</a:t>
            </a:r>
            <a:endParaRPr lang="en-US" sz="1800" dirty="0"/>
          </a:p>
        </p:txBody>
      </p:sp>
      <p:sp>
        <p:nvSpPr>
          <p:cNvPr id="3" name="Flowchart: Manual Operation 2"/>
          <p:cNvSpPr/>
          <p:nvPr/>
        </p:nvSpPr>
        <p:spPr bwMode="auto">
          <a:xfrm rot="16200000">
            <a:off x="4659690" y="4326591"/>
            <a:ext cx="432924" cy="182438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1" name="Rectangle 200"/>
          <p:cNvSpPr/>
          <p:nvPr/>
        </p:nvSpPr>
        <p:spPr bwMode="auto">
          <a:xfrm>
            <a:off x="432494" y="2639113"/>
            <a:ext cx="185573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441600" y="2630178"/>
            <a:ext cx="259045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B</a:t>
            </a:r>
          </a:p>
          <a:p>
            <a:pPr algn="ctr"/>
            <a:r>
              <a:rPr lang="en-US" sz="1800" dirty="0" smtClean="0"/>
              <a:t>P</a:t>
            </a:r>
          </a:p>
          <a:p>
            <a:pPr algn="ctr"/>
            <a:r>
              <a:rPr lang="en-US" sz="1800" dirty="0"/>
              <a:t>C</a:t>
            </a:r>
          </a:p>
        </p:txBody>
      </p:sp>
      <p:cxnSp>
        <p:nvCxnSpPr>
          <p:cNvPr id="7" name="Straight Arrow Connector 6"/>
          <p:cNvCxnSpPr>
            <a:stCxn id="244" idx="2"/>
            <a:endCxn id="163" idx="1"/>
          </p:cNvCxnSpPr>
          <p:nvPr/>
        </p:nvCxnSpPr>
        <p:spPr bwMode="auto">
          <a:xfrm>
            <a:off x="2483992" y="4005146"/>
            <a:ext cx="204480" cy="550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4" name="Straight Arrow Connector 203"/>
          <p:cNvCxnSpPr/>
          <p:nvPr/>
        </p:nvCxnSpPr>
        <p:spPr bwMode="auto">
          <a:xfrm>
            <a:off x="1971252" y="4328312"/>
            <a:ext cx="30965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5" name="Straight Arrow Connector 204"/>
          <p:cNvCxnSpPr/>
          <p:nvPr/>
        </p:nvCxnSpPr>
        <p:spPr bwMode="auto">
          <a:xfrm>
            <a:off x="1417446" y="3676452"/>
            <a:ext cx="870162" cy="482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6" name="Flowchart: Manual Operation 205"/>
          <p:cNvSpPr/>
          <p:nvPr/>
        </p:nvSpPr>
        <p:spPr bwMode="auto">
          <a:xfrm rot="16200000">
            <a:off x="435725" y="3579738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7" name="Straight Arrow Connector 206"/>
          <p:cNvCxnSpPr>
            <a:endCxn id="75" idx="1"/>
          </p:cNvCxnSpPr>
          <p:nvPr/>
        </p:nvCxnSpPr>
        <p:spPr bwMode="auto">
          <a:xfrm flipV="1">
            <a:off x="1032205" y="3677893"/>
            <a:ext cx="201968" cy="40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1" name="Straight Arrow Connector 210"/>
          <p:cNvCxnSpPr/>
          <p:nvPr/>
        </p:nvCxnSpPr>
        <p:spPr bwMode="auto">
          <a:xfrm flipV="1">
            <a:off x="614800" y="3331047"/>
            <a:ext cx="204481" cy="70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2" name="Straight Arrow Connector 211"/>
          <p:cNvCxnSpPr/>
          <p:nvPr/>
        </p:nvCxnSpPr>
        <p:spPr bwMode="auto">
          <a:xfrm flipV="1">
            <a:off x="245625" y="3716441"/>
            <a:ext cx="575342" cy="70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428621" y="290922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2" name="Elbow Connector 41"/>
          <p:cNvCxnSpPr>
            <a:endCxn id="39" idx="1"/>
          </p:cNvCxnSpPr>
          <p:nvPr/>
        </p:nvCxnSpPr>
        <p:spPr bwMode="auto">
          <a:xfrm rot="5400000" flipH="1" flipV="1">
            <a:off x="-344793" y="3694502"/>
            <a:ext cx="1358633" cy="188196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7" name="Flowchart: Manual Operation 216"/>
          <p:cNvSpPr/>
          <p:nvPr/>
        </p:nvSpPr>
        <p:spPr bwMode="auto">
          <a:xfrm rot="10800000">
            <a:off x="334523" y="4343455"/>
            <a:ext cx="538697" cy="217816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18" name="Elbow Connector 217"/>
          <p:cNvCxnSpPr>
            <a:stCxn id="217" idx="2"/>
          </p:cNvCxnSpPr>
          <p:nvPr/>
        </p:nvCxnSpPr>
        <p:spPr bwMode="auto">
          <a:xfrm rot="5400000" flipH="1" flipV="1">
            <a:off x="565929" y="4099189"/>
            <a:ext cx="282208" cy="206324"/>
          </a:xfrm>
          <a:prstGeom prst="bentConnector3">
            <a:avLst>
              <a:gd name="adj1" fmla="val 9984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2" name="Elbow Connector 221"/>
          <p:cNvCxnSpPr/>
          <p:nvPr/>
        </p:nvCxnSpPr>
        <p:spPr bwMode="auto">
          <a:xfrm rot="5400000">
            <a:off x="735996" y="3702157"/>
            <a:ext cx="879990" cy="838238"/>
          </a:xfrm>
          <a:prstGeom prst="bentConnector3">
            <a:avLst>
              <a:gd name="adj1" fmla="val 12422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229" name="Elbow Connector 228"/>
          <p:cNvCxnSpPr>
            <a:stCxn id="233" idx="1"/>
          </p:cNvCxnSpPr>
          <p:nvPr/>
        </p:nvCxnSpPr>
        <p:spPr bwMode="auto">
          <a:xfrm rot="10800000">
            <a:off x="435930" y="4570218"/>
            <a:ext cx="393555" cy="1594816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2" name="TextBox 231"/>
          <p:cNvSpPr txBox="1"/>
          <p:nvPr/>
        </p:nvSpPr>
        <p:spPr>
          <a:xfrm>
            <a:off x="785983" y="600546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&lt;&lt;2</a:t>
            </a:r>
            <a:endParaRPr lang="en-US" sz="1400" b="0" dirty="0"/>
          </a:p>
        </p:txBody>
      </p:sp>
      <p:sp>
        <p:nvSpPr>
          <p:cNvPr id="233" name="Rectangle 232"/>
          <p:cNvSpPr/>
          <p:nvPr/>
        </p:nvSpPr>
        <p:spPr bwMode="auto">
          <a:xfrm>
            <a:off x="829484" y="6005469"/>
            <a:ext cx="448942" cy="3191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7" name="Rectangle 236"/>
          <p:cNvSpPr/>
          <p:nvPr/>
        </p:nvSpPr>
        <p:spPr bwMode="auto">
          <a:xfrm>
            <a:off x="1878465" y="3873783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1871334" y="3882112"/>
            <a:ext cx="284693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M</a:t>
            </a:r>
          </a:p>
          <a:p>
            <a:pPr algn="ctr"/>
            <a:r>
              <a:rPr lang="en-US" sz="1800" dirty="0" smtClean="0"/>
              <a:t>A</a:t>
            </a:r>
          </a:p>
          <a:p>
            <a:pPr algn="ctr"/>
            <a:r>
              <a:rPr lang="en-US" sz="1800" dirty="0"/>
              <a:t>D</a:t>
            </a:r>
          </a:p>
        </p:txBody>
      </p:sp>
      <p:sp>
        <p:nvSpPr>
          <p:cNvPr id="244" name="Flowchart: Manual Operation 243"/>
          <p:cNvSpPr/>
          <p:nvPr/>
        </p:nvSpPr>
        <p:spPr bwMode="auto">
          <a:xfrm rot="16200000">
            <a:off x="1887151" y="3903605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45" name="Elbow Connector 244"/>
          <p:cNvCxnSpPr>
            <a:endCxn id="238" idx="1"/>
          </p:cNvCxnSpPr>
          <p:nvPr/>
        </p:nvCxnSpPr>
        <p:spPr bwMode="auto">
          <a:xfrm rot="5400000" flipH="1" flipV="1">
            <a:off x="734061" y="5339727"/>
            <a:ext cx="2133222" cy="141323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250" name="Straight Arrow Connector 249"/>
          <p:cNvCxnSpPr>
            <a:stCxn id="165" idx="3"/>
            <a:endCxn id="197" idx="1"/>
          </p:cNvCxnSpPr>
          <p:nvPr/>
        </p:nvCxnSpPr>
        <p:spPr bwMode="auto">
          <a:xfrm>
            <a:off x="3485186" y="4010649"/>
            <a:ext cx="400194" cy="6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5" name="Straight Arrow Connector 254"/>
          <p:cNvCxnSpPr/>
          <p:nvPr/>
        </p:nvCxnSpPr>
        <p:spPr bwMode="auto">
          <a:xfrm flipV="1">
            <a:off x="4067613" y="4005145"/>
            <a:ext cx="24737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3" name="Straight Arrow Connector 262"/>
          <p:cNvCxnSpPr>
            <a:endCxn id="83" idx="1"/>
          </p:cNvCxnSpPr>
          <p:nvPr/>
        </p:nvCxnSpPr>
        <p:spPr bwMode="auto">
          <a:xfrm flipV="1">
            <a:off x="4508442" y="3766611"/>
            <a:ext cx="1255255" cy="295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6" name="Straight Arrow Connector 265"/>
          <p:cNvCxnSpPr>
            <a:endCxn id="84" idx="1"/>
          </p:cNvCxnSpPr>
          <p:nvPr/>
        </p:nvCxnSpPr>
        <p:spPr bwMode="auto">
          <a:xfrm flipV="1">
            <a:off x="4498905" y="4102097"/>
            <a:ext cx="1264792" cy="24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9" name="Straight Arrow Connector 268"/>
          <p:cNvCxnSpPr>
            <a:stCxn id="3" idx="2"/>
            <a:endCxn id="85" idx="1"/>
          </p:cNvCxnSpPr>
          <p:nvPr/>
        </p:nvCxnSpPr>
        <p:spPr bwMode="auto">
          <a:xfrm flipV="1">
            <a:off x="4967371" y="4416330"/>
            <a:ext cx="800217" cy="14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3" name="Straight Arrow Connector 272"/>
          <p:cNvCxnSpPr/>
          <p:nvPr/>
        </p:nvCxnSpPr>
        <p:spPr bwMode="auto">
          <a:xfrm>
            <a:off x="4501968" y="4500446"/>
            <a:ext cx="282965" cy="265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3" name="Elbow Connector 282"/>
          <p:cNvCxnSpPr/>
          <p:nvPr/>
        </p:nvCxnSpPr>
        <p:spPr bwMode="auto">
          <a:xfrm rot="16200000" flipH="1">
            <a:off x="4605716" y="4139489"/>
            <a:ext cx="216610" cy="141823"/>
          </a:xfrm>
          <a:prstGeom prst="bentConnector3">
            <a:avLst>
              <a:gd name="adj1" fmla="val 9490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285" name="Flowchart: Manual Operation 284"/>
          <p:cNvSpPr/>
          <p:nvPr/>
        </p:nvSpPr>
        <p:spPr bwMode="auto">
          <a:xfrm rot="16200000">
            <a:off x="4867920" y="5102518"/>
            <a:ext cx="432924" cy="182438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88" name="Elbow Connector 287"/>
          <p:cNvCxnSpPr/>
          <p:nvPr/>
        </p:nvCxnSpPr>
        <p:spPr bwMode="auto">
          <a:xfrm>
            <a:off x="3657642" y="4010648"/>
            <a:ext cx="1320745" cy="1057816"/>
          </a:xfrm>
          <a:prstGeom prst="bentConnector3">
            <a:avLst>
              <a:gd name="adj1" fmla="val -8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292" name="Straight Arrow Connector 291"/>
          <p:cNvCxnSpPr>
            <a:endCxn id="82" idx="1"/>
          </p:cNvCxnSpPr>
          <p:nvPr/>
        </p:nvCxnSpPr>
        <p:spPr bwMode="auto">
          <a:xfrm>
            <a:off x="5589910" y="4849079"/>
            <a:ext cx="173787" cy="14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3" name="Trapezoid 302"/>
          <p:cNvSpPr/>
          <p:nvPr/>
        </p:nvSpPr>
        <p:spPr bwMode="auto">
          <a:xfrm rot="16200000" flipH="1">
            <a:off x="3621450" y="3963923"/>
            <a:ext cx="1595730" cy="174588"/>
          </a:xfrm>
          <a:prstGeom prst="trapezoid">
            <a:avLst>
              <a:gd name="adj" fmla="val 5608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6760923" y="3286947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6766616" y="3295276"/>
            <a:ext cx="259045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S</a:t>
            </a:r>
          </a:p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/>
              <a:t>1</a:t>
            </a:r>
            <a:endParaRPr lang="en-US" sz="1800" dirty="0" smtClean="0"/>
          </a:p>
        </p:txBody>
      </p:sp>
      <p:sp>
        <p:nvSpPr>
          <p:cNvPr id="309" name="Rectangle 308"/>
          <p:cNvSpPr/>
          <p:nvPr/>
        </p:nvSpPr>
        <p:spPr bwMode="auto">
          <a:xfrm>
            <a:off x="6758011" y="4267199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0" name="TextBox 309"/>
          <p:cNvSpPr txBox="1"/>
          <p:nvPr/>
        </p:nvSpPr>
        <p:spPr>
          <a:xfrm>
            <a:off x="6763704" y="4275528"/>
            <a:ext cx="259045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S</a:t>
            </a:r>
          </a:p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/>
              <a:t>2</a:t>
            </a:r>
          </a:p>
        </p:txBody>
      </p:sp>
      <p:sp>
        <p:nvSpPr>
          <p:cNvPr id="317" name="Flowchart: Manual Operation 316"/>
          <p:cNvSpPr/>
          <p:nvPr/>
        </p:nvSpPr>
        <p:spPr bwMode="auto">
          <a:xfrm rot="16200000">
            <a:off x="6817381" y="3378184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20" name="Straight Arrow Connector 319"/>
          <p:cNvCxnSpPr/>
          <p:nvPr/>
        </p:nvCxnSpPr>
        <p:spPr bwMode="auto">
          <a:xfrm flipV="1">
            <a:off x="6961272" y="3744146"/>
            <a:ext cx="24737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2" name="Straight Arrow Connector 321"/>
          <p:cNvCxnSpPr/>
          <p:nvPr/>
        </p:nvCxnSpPr>
        <p:spPr bwMode="auto">
          <a:xfrm flipV="1">
            <a:off x="6553203" y="3776037"/>
            <a:ext cx="213412" cy="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4" name="Straight Arrow Connector 323"/>
          <p:cNvCxnSpPr/>
          <p:nvPr/>
        </p:nvCxnSpPr>
        <p:spPr bwMode="auto">
          <a:xfrm flipV="1">
            <a:off x="6547655" y="4755750"/>
            <a:ext cx="213412" cy="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6" name="Elbow Connector 325"/>
          <p:cNvCxnSpPr/>
          <p:nvPr/>
        </p:nvCxnSpPr>
        <p:spPr bwMode="auto">
          <a:xfrm rot="5400000" flipH="1" flipV="1">
            <a:off x="1092217" y="3153220"/>
            <a:ext cx="1017000" cy="1486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8" name="Elbow Connector 327"/>
          <p:cNvCxnSpPr/>
          <p:nvPr/>
        </p:nvCxnSpPr>
        <p:spPr bwMode="auto">
          <a:xfrm>
            <a:off x="1600248" y="2639113"/>
            <a:ext cx="5604277" cy="565673"/>
          </a:xfrm>
          <a:prstGeom prst="bentConnector3">
            <a:avLst>
              <a:gd name="adj1" fmla="val 9213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1" name="Flowchart: Manual Operation 330"/>
          <p:cNvSpPr/>
          <p:nvPr/>
        </p:nvSpPr>
        <p:spPr bwMode="auto">
          <a:xfrm rot="16200000">
            <a:off x="7400445" y="4870351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32" name="Straight Arrow Connector 331"/>
          <p:cNvCxnSpPr/>
          <p:nvPr/>
        </p:nvCxnSpPr>
        <p:spPr bwMode="auto">
          <a:xfrm>
            <a:off x="6942891" y="4755750"/>
            <a:ext cx="851313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4" name="Straight Arrow Connector 333"/>
          <p:cNvCxnSpPr/>
          <p:nvPr/>
        </p:nvCxnSpPr>
        <p:spPr bwMode="auto">
          <a:xfrm>
            <a:off x="7300809" y="4902709"/>
            <a:ext cx="49339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6" name="Straight Arrow Connector 335"/>
          <p:cNvCxnSpPr/>
          <p:nvPr/>
        </p:nvCxnSpPr>
        <p:spPr bwMode="auto">
          <a:xfrm>
            <a:off x="7547506" y="5081124"/>
            <a:ext cx="24669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0" name="Straight Arrow Connector 339"/>
          <p:cNvCxnSpPr/>
          <p:nvPr/>
        </p:nvCxnSpPr>
        <p:spPr bwMode="auto">
          <a:xfrm>
            <a:off x="7547506" y="5257799"/>
            <a:ext cx="24669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1" name="TextBox 340"/>
          <p:cNvSpPr txBox="1"/>
          <p:nvPr/>
        </p:nvSpPr>
        <p:spPr>
          <a:xfrm>
            <a:off x="7355787" y="4926366"/>
            <a:ext cx="191719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4</a:t>
            </a:r>
            <a:endParaRPr lang="en-US" sz="1400" b="0" dirty="0"/>
          </a:p>
        </p:txBody>
      </p:sp>
      <p:sp>
        <p:nvSpPr>
          <p:cNvPr id="343" name="TextBox 342"/>
          <p:cNvSpPr txBox="1"/>
          <p:nvPr/>
        </p:nvSpPr>
        <p:spPr>
          <a:xfrm rot="5400000">
            <a:off x="7297949" y="559671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&lt;&lt;2</a:t>
            </a:r>
            <a:endParaRPr lang="en-US" sz="1400" b="0" dirty="0"/>
          </a:p>
        </p:txBody>
      </p:sp>
      <p:sp>
        <p:nvSpPr>
          <p:cNvPr id="344" name="Rectangle 343"/>
          <p:cNvSpPr/>
          <p:nvPr/>
        </p:nvSpPr>
        <p:spPr bwMode="auto">
          <a:xfrm rot="5400000">
            <a:off x="7333555" y="5601382"/>
            <a:ext cx="448942" cy="3191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50" name="Straight Arrow Connector 349"/>
          <p:cNvCxnSpPr/>
          <p:nvPr/>
        </p:nvCxnSpPr>
        <p:spPr bwMode="auto">
          <a:xfrm flipH="1" flipV="1">
            <a:off x="7544171" y="5257799"/>
            <a:ext cx="6672" cy="27141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55" name="Elbow Connector 354"/>
          <p:cNvCxnSpPr>
            <a:stCxn id="343" idx="3"/>
            <a:endCxn id="376" idx="3"/>
          </p:cNvCxnSpPr>
          <p:nvPr/>
        </p:nvCxnSpPr>
        <p:spPr bwMode="auto">
          <a:xfrm rot="5400000">
            <a:off x="6880141" y="5503191"/>
            <a:ext cx="170397" cy="1157663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57" name="Elbow Connector 356"/>
          <p:cNvCxnSpPr/>
          <p:nvPr/>
        </p:nvCxnSpPr>
        <p:spPr bwMode="auto">
          <a:xfrm rot="16200000" flipV="1">
            <a:off x="6680215" y="5536007"/>
            <a:ext cx="1258161" cy="4268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/>
          </a:ln>
          <a:effectLst/>
        </p:spPr>
      </p:cxnSp>
      <p:cxnSp>
        <p:nvCxnSpPr>
          <p:cNvPr id="363" name="Elbow Connector 362"/>
          <p:cNvCxnSpPr/>
          <p:nvPr/>
        </p:nvCxnSpPr>
        <p:spPr bwMode="auto">
          <a:xfrm rot="5400000">
            <a:off x="6702455" y="5149097"/>
            <a:ext cx="787252" cy="56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/>
          </a:ln>
          <a:effectLst/>
        </p:spPr>
      </p:cxnSp>
      <p:cxnSp>
        <p:nvCxnSpPr>
          <p:cNvPr id="368" name="Elbow Connector 367"/>
          <p:cNvCxnSpPr>
            <a:endCxn id="160" idx="1"/>
          </p:cNvCxnSpPr>
          <p:nvPr/>
        </p:nvCxnSpPr>
        <p:spPr bwMode="auto">
          <a:xfrm rot="10800000">
            <a:off x="2690697" y="4748822"/>
            <a:ext cx="4413383" cy="794180"/>
          </a:xfrm>
          <a:prstGeom prst="bentConnector3">
            <a:avLst>
              <a:gd name="adj1" fmla="val 10518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6" name="TextBox 375"/>
          <p:cNvSpPr txBox="1"/>
          <p:nvPr/>
        </p:nvSpPr>
        <p:spPr>
          <a:xfrm>
            <a:off x="5961391" y="6013332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SX</a:t>
            </a:r>
            <a:endParaRPr lang="en-US" sz="1400" b="0" dirty="0"/>
          </a:p>
        </p:txBody>
      </p:sp>
      <p:sp>
        <p:nvSpPr>
          <p:cNvPr id="377" name="Rectangle 376"/>
          <p:cNvSpPr/>
          <p:nvPr/>
        </p:nvSpPr>
        <p:spPr bwMode="auto">
          <a:xfrm>
            <a:off x="5949478" y="6001983"/>
            <a:ext cx="448942" cy="3191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3" name="Rectangle 382"/>
          <p:cNvSpPr/>
          <p:nvPr/>
        </p:nvSpPr>
        <p:spPr bwMode="auto">
          <a:xfrm>
            <a:off x="5310753" y="4492117"/>
            <a:ext cx="267364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>
            <a:off x="5328910" y="4500446"/>
            <a:ext cx="310341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 smtClean="0"/>
              <a:t>W</a:t>
            </a:r>
          </a:p>
          <a:p>
            <a:pPr algn="ctr"/>
            <a:r>
              <a:rPr lang="en-US" sz="1800" dirty="0"/>
              <a:t>D</a:t>
            </a:r>
          </a:p>
        </p:txBody>
      </p:sp>
      <p:cxnSp>
        <p:nvCxnSpPr>
          <p:cNvPr id="390" name="Straight Arrow Connector 389"/>
          <p:cNvCxnSpPr>
            <a:stCxn id="285" idx="2"/>
          </p:cNvCxnSpPr>
          <p:nvPr/>
        </p:nvCxnSpPr>
        <p:spPr bwMode="auto">
          <a:xfrm>
            <a:off x="5175601" y="5193737"/>
            <a:ext cx="158871" cy="14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7" name="Elbow Connector 396"/>
          <p:cNvCxnSpPr/>
          <p:nvPr/>
        </p:nvCxnSpPr>
        <p:spPr bwMode="auto">
          <a:xfrm rot="16200000" flipH="1">
            <a:off x="3840500" y="5364612"/>
            <a:ext cx="1470550" cy="134667"/>
          </a:xfrm>
          <a:prstGeom prst="bentConnector3">
            <a:avLst>
              <a:gd name="adj1" fmla="val -27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00" name="Straight Connector 399"/>
          <p:cNvCxnSpPr>
            <a:endCxn id="376" idx="1"/>
          </p:cNvCxnSpPr>
          <p:nvPr/>
        </p:nvCxnSpPr>
        <p:spPr bwMode="auto">
          <a:xfrm>
            <a:off x="4643109" y="6163921"/>
            <a:ext cx="1318282" cy="33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2" name="Elbow Connector 401"/>
          <p:cNvCxnSpPr>
            <a:endCxn id="232" idx="3"/>
          </p:cNvCxnSpPr>
          <p:nvPr/>
        </p:nvCxnSpPr>
        <p:spPr bwMode="auto">
          <a:xfrm rot="10800000">
            <a:off x="1278426" y="6159359"/>
            <a:ext cx="3352770" cy="4563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4" name="Straight Arrow Connector 403"/>
          <p:cNvCxnSpPr>
            <a:stCxn id="317" idx="2"/>
          </p:cNvCxnSpPr>
          <p:nvPr/>
        </p:nvCxnSpPr>
        <p:spPr bwMode="auto">
          <a:xfrm>
            <a:off x="7414222" y="3479725"/>
            <a:ext cx="814793" cy="705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0" name="Elbow Connector 409"/>
          <p:cNvCxnSpPr>
            <a:stCxn id="331" idx="2"/>
          </p:cNvCxnSpPr>
          <p:nvPr/>
        </p:nvCxnSpPr>
        <p:spPr bwMode="auto">
          <a:xfrm flipV="1">
            <a:off x="7997286" y="4255985"/>
            <a:ext cx="220842" cy="715907"/>
          </a:xfrm>
          <a:prstGeom prst="bentConnector4">
            <a:avLst>
              <a:gd name="adj1" fmla="val 44362"/>
              <a:gd name="adj2" fmla="val 10060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4" name="Elbow Connector 413"/>
          <p:cNvCxnSpPr>
            <a:stCxn id="91" idx="2"/>
          </p:cNvCxnSpPr>
          <p:nvPr/>
        </p:nvCxnSpPr>
        <p:spPr bwMode="auto">
          <a:xfrm>
            <a:off x="8606296" y="3847710"/>
            <a:ext cx="221433" cy="2629289"/>
          </a:xfrm>
          <a:prstGeom prst="bentConnector4">
            <a:avLst>
              <a:gd name="adj1" fmla="val 103237"/>
              <a:gd name="adj2" fmla="val 5369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6" name="Elbow Connector 415"/>
          <p:cNvCxnSpPr/>
          <p:nvPr/>
        </p:nvCxnSpPr>
        <p:spPr bwMode="auto">
          <a:xfrm rot="10800000">
            <a:off x="242231" y="4452363"/>
            <a:ext cx="8596969" cy="2024636"/>
          </a:xfrm>
          <a:prstGeom prst="bentConnector3">
            <a:avLst>
              <a:gd name="adj1" fmla="val 10002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21" name="TextBox 420"/>
          <p:cNvSpPr txBox="1"/>
          <p:nvPr/>
        </p:nvSpPr>
        <p:spPr>
          <a:xfrm rot="16200000">
            <a:off x="8369000" y="4064071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err="1" smtClean="0">
                <a:latin typeface="+mj-lt"/>
                <a:cs typeface="Courier New" panose="02070309020205020404" pitchFamily="49" charset="0"/>
              </a:rPr>
              <a:t>ALUout</a:t>
            </a:r>
            <a:endParaRPr lang="en-US" sz="1200" b="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3" name="TextBox 422"/>
          <p:cNvSpPr txBox="1"/>
          <p:nvPr/>
        </p:nvSpPr>
        <p:spPr>
          <a:xfrm>
            <a:off x="833422" y="4519785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PC</a:t>
            </a:r>
            <a:r>
              <a:rPr lang="en-US" sz="1200" b="0" baseline="-25000" dirty="0" smtClean="0">
                <a:latin typeface="+mj-lt"/>
                <a:cs typeface="Courier New" panose="02070309020205020404" pitchFamily="49" charset="0"/>
              </a:rPr>
              <a:t>31:28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5" name="TextBox 424"/>
          <p:cNvSpPr txBox="1"/>
          <p:nvPr/>
        </p:nvSpPr>
        <p:spPr>
          <a:xfrm>
            <a:off x="4876800" y="5908217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IR[IM]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6" name="TextBox 425"/>
          <p:cNvSpPr txBox="1"/>
          <p:nvPr/>
        </p:nvSpPr>
        <p:spPr>
          <a:xfrm>
            <a:off x="4020542" y="5908217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IR[XI]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7" name="TextBox 426"/>
          <p:cNvSpPr txBox="1"/>
          <p:nvPr/>
        </p:nvSpPr>
        <p:spPr>
          <a:xfrm>
            <a:off x="4443849" y="3507501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IR[s]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8" name="TextBox 427"/>
          <p:cNvSpPr txBox="1"/>
          <p:nvPr/>
        </p:nvSpPr>
        <p:spPr>
          <a:xfrm>
            <a:off x="4432740" y="3849370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IR[t]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9" name="TextBox 428"/>
          <p:cNvSpPr txBox="1"/>
          <p:nvPr/>
        </p:nvSpPr>
        <p:spPr>
          <a:xfrm>
            <a:off x="4323694" y="4271775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IR[d]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431" name="Elbow Connector 430"/>
          <p:cNvCxnSpPr/>
          <p:nvPr/>
        </p:nvCxnSpPr>
        <p:spPr bwMode="auto">
          <a:xfrm rot="5400000" flipH="1" flipV="1">
            <a:off x="4314687" y="5813391"/>
            <a:ext cx="1173196" cy="154020"/>
          </a:xfrm>
          <a:prstGeom prst="bentConnector3">
            <a:avLst>
              <a:gd name="adj1" fmla="val 10053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443" name="TextBox 442"/>
          <p:cNvSpPr txBox="1"/>
          <p:nvPr/>
        </p:nvSpPr>
        <p:spPr>
          <a:xfrm>
            <a:off x="853757" y="3437371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1</a:t>
            </a:r>
            <a:endParaRPr lang="en-US" sz="1200" b="0" dirty="0"/>
          </a:p>
        </p:txBody>
      </p:sp>
      <p:sp>
        <p:nvSpPr>
          <p:cNvPr id="444" name="TextBox 443"/>
          <p:cNvSpPr txBox="1"/>
          <p:nvPr/>
        </p:nvSpPr>
        <p:spPr>
          <a:xfrm>
            <a:off x="2310384" y="3762260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2</a:t>
            </a:r>
            <a:endParaRPr lang="en-US" sz="1200" b="0" dirty="0"/>
          </a:p>
        </p:txBody>
      </p:sp>
      <p:sp>
        <p:nvSpPr>
          <p:cNvPr id="445" name="TextBox 444"/>
          <p:cNvSpPr txBox="1"/>
          <p:nvPr/>
        </p:nvSpPr>
        <p:spPr>
          <a:xfrm>
            <a:off x="4803832" y="4243703"/>
            <a:ext cx="220573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0" dirty="0" smtClean="0"/>
              <a:t>M</a:t>
            </a:r>
          </a:p>
          <a:p>
            <a:pPr algn="ctr">
              <a:lnSpc>
                <a:spcPts val="1200"/>
              </a:lnSpc>
            </a:pPr>
            <a:r>
              <a:rPr lang="en-US" sz="1200" b="0" dirty="0" smtClean="0"/>
              <a:t>3</a:t>
            </a:r>
            <a:endParaRPr lang="en-US" sz="1200" b="0" dirty="0"/>
          </a:p>
        </p:txBody>
      </p:sp>
      <p:sp>
        <p:nvSpPr>
          <p:cNvPr id="446" name="TextBox 445"/>
          <p:cNvSpPr txBox="1"/>
          <p:nvPr/>
        </p:nvSpPr>
        <p:spPr>
          <a:xfrm>
            <a:off x="5014724" y="5015615"/>
            <a:ext cx="220573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0" dirty="0" smtClean="0"/>
              <a:t>M</a:t>
            </a:r>
          </a:p>
          <a:p>
            <a:pPr algn="ctr">
              <a:lnSpc>
                <a:spcPts val="1200"/>
              </a:lnSpc>
            </a:pPr>
            <a:r>
              <a:rPr lang="en-US" sz="1200" b="0" dirty="0" smtClean="0"/>
              <a:t>4</a:t>
            </a:r>
            <a:endParaRPr lang="en-US" sz="1200" b="0" dirty="0"/>
          </a:p>
        </p:txBody>
      </p:sp>
      <p:sp>
        <p:nvSpPr>
          <p:cNvPr id="447" name="TextBox 446"/>
          <p:cNvSpPr txBox="1"/>
          <p:nvPr/>
        </p:nvSpPr>
        <p:spPr>
          <a:xfrm>
            <a:off x="7238162" y="3246054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5</a:t>
            </a:r>
            <a:endParaRPr lang="en-US" sz="1200" b="0" dirty="0"/>
          </a:p>
        </p:txBody>
      </p:sp>
      <p:sp>
        <p:nvSpPr>
          <p:cNvPr id="448" name="TextBox 447"/>
          <p:cNvSpPr txBox="1"/>
          <p:nvPr/>
        </p:nvSpPr>
        <p:spPr>
          <a:xfrm>
            <a:off x="7819597" y="4757876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6</a:t>
            </a:r>
            <a:endParaRPr lang="en-US" sz="1200" b="0" dirty="0"/>
          </a:p>
        </p:txBody>
      </p:sp>
      <p:cxnSp>
        <p:nvCxnSpPr>
          <p:cNvPr id="464" name="Elbow Connector 463"/>
          <p:cNvCxnSpPr/>
          <p:nvPr/>
        </p:nvCxnSpPr>
        <p:spPr bwMode="auto">
          <a:xfrm rot="5400000">
            <a:off x="2150034" y="2072179"/>
            <a:ext cx="1609557" cy="2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466" name="Elbow Connector 465"/>
          <p:cNvCxnSpPr/>
          <p:nvPr/>
        </p:nvCxnSpPr>
        <p:spPr bwMode="auto">
          <a:xfrm rot="5400000">
            <a:off x="2476572" y="2067431"/>
            <a:ext cx="1606747" cy="668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467" name="Elbow Connector 466"/>
          <p:cNvCxnSpPr/>
          <p:nvPr/>
        </p:nvCxnSpPr>
        <p:spPr bwMode="auto">
          <a:xfrm rot="5400000">
            <a:off x="2841849" y="2400764"/>
            <a:ext cx="2275304" cy="5443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469" name="Elbow Connector 468"/>
          <p:cNvCxnSpPr/>
          <p:nvPr/>
        </p:nvCxnSpPr>
        <p:spPr bwMode="auto">
          <a:xfrm rot="5400000">
            <a:off x="1219913" y="2433406"/>
            <a:ext cx="2332478" cy="47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470" name="Elbow Connector 469"/>
          <p:cNvCxnSpPr/>
          <p:nvPr/>
        </p:nvCxnSpPr>
        <p:spPr bwMode="auto">
          <a:xfrm rot="5400000">
            <a:off x="679212" y="2557291"/>
            <a:ext cx="2605189" cy="693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471" name="Elbow Connector 470"/>
          <p:cNvCxnSpPr>
            <a:stCxn id="492" idx="2"/>
          </p:cNvCxnSpPr>
          <p:nvPr/>
        </p:nvCxnSpPr>
        <p:spPr bwMode="auto">
          <a:xfrm rot="16200000" flipH="1">
            <a:off x="968571" y="2858842"/>
            <a:ext cx="720714" cy="255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2" name="Elbow Connector 471"/>
          <p:cNvCxnSpPr/>
          <p:nvPr/>
        </p:nvCxnSpPr>
        <p:spPr bwMode="auto">
          <a:xfrm rot="5400000">
            <a:off x="-75024" y="2269041"/>
            <a:ext cx="2034391" cy="5433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473" name="Elbow Connector 472"/>
          <p:cNvCxnSpPr/>
          <p:nvPr/>
        </p:nvCxnSpPr>
        <p:spPr bwMode="auto">
          <a:xfrm rot="5400000">
            <a:off x="-163648" y="1948656"/>
            <a:ext cx="1390901" cy="2713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4" name="Elbow Connector 473"/>
          <p:cNvCxnSpPr/>
          <p:nvPr/>
        </p:nvCxnSpPr>
        <p:spPr bwMode="auto">
          <a:xfrm rot="5400000">
            <a:off x="5352394" y="2077579"/>
            <a:ext cx="1622531" cy="217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475" name="Elbow Connector 474"/>
          <p:cNvCxnSpPr/>
          <p:nvPr/>
        </p:nvCxnSpPr>
        <p:spPr bwMode="auto">
          <a:xfrm rot="5400000">
            <a:off x="3397507" y="2747451"/>
            <a:ext cx="2965674" cy="243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476" name="Elbow Connector 475"/>
          <p:cNvCxnSpPr/>
          <p:nvPr/>
        </p:nvCxnSpPr>
        <p:spPr bwMode="auto">
          <a:xfrm rot="5400000">
            <a:off x="3228491" y="3131361"/>
            <a:ext cx="3750790" cy="439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477" name="Elbow Connector 476"/>
          <p:cNvCxnSpPr/>
          <p:nvPr/>
        </p:nvCxnSpPr>
        <p:spPr bwMode="auto">
          <a:xfrm rot="16200000" flipH="1">
            <a:off x="3841152" y="2882929"/>
            <a:ext cx="3218715" cy="248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478" name="Elbow Connector 477"/>
          <p:cNvCxnSpPr/>
          <p:nvPr/>
        </p:nvCxnSpPr>
        <p:spPr bwMode="auto">
          <a:xfrm rot="16200000" flipH="1">
            <a:off x="5844273" y="2271326"/>
            <a:ext cx="2012217" cy="436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479" name="Elbow Connector 478"/>
          <p:cNvCxnSpPr>
            <a:endCxn id="310" idx="0"/>
          </p:cNvCxnSpPr>
          <p:nvPr/>
        </p:nvCxnSpPr>
        <p:spPr bwMode="auto">
          <a:xfrm rot="5400000">
            <a:off x="5492582" y="2673458"/>
            <a:ext cx="3002716" cy="201425"/>
          </a:xfrm>
          <a:prstGeom prst="bentConnector3">
            <a:avLst>
              <a:gd name="adj1" fmla="val 100214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482" name="Elbow Connector 481"/>
          <p:cNvCxnSpPr/>
          <p:nvPr/>
        </p:nvCxnSpPr>
        <p:spPr bwMode="auto">
          <a:xfrm rot="5400000">
            <a:off x="6406153" y="2189132"/>
            <a:ext cx="1829376" cy="2174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483" name="Elbow Connector 482"/>
          <p:cNvCxnSpPr/>
          <p:nvPr/>
        </p:nvCxnSpPr>
        <p:spPr bwMode="auto">
          <a:xfrm rot="5400000">
            <a:off x="6255725" y="2921480"/>
            <a:ext cx="3300963" cy="363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484" name="Elbow Connector 483"/>
          <p:cNvCxnSpPr>
            <a:stCxn id="495" idx="2"/>
            <a:endCxn id="90" idx="0"/>
          </p:cNvCxnSpPr>
          <p:nvPr/>
        </p:nvCxnSpPr>
        <p:spPr bwMode="auto">
          <a:xfrm rot="16200000" flipH="1">
            <a:off x="7832102" y="2738661"/>
            <a:ext cx="1307878" cy="58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5" name="Elbow Connector 484"/>
          <p:cNvCxnSpPr>
            <a:endCxn id="491" idx="3"/>
          </p:cNvCxnSpPr>
          <p:nvPr/>
        </p:nvCxnSpPr>
        <p:spPr bwMode="auto">
          <a:xfrm rot="10800000">
            <a:off x="1584112" y="2264675"/>
            <a:ext cx="7022185" cy="1443045"/>
          </a:xfrm>
          <a:prstGeom prst="bentConnector3">
            <a:avLst>
              <a:gd name="adj1" fmla="val -3333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9" name="TextBox 488"/>
          <p:cNvSpPr txBox="1"/>
          <p:nvPr/>
        </p:nvSpPr>
        <p:spPr>
          <a:xfrm>
            <a:off x="4154021" y="105405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90" name="Rectangle 489"/>
          <p:cNvSpPr/>
          <p:nvPr/>
        </p:nvSpPr>
        <p:spPr bwMode="auto">
          <a:xfrm>
            <a:off x="4093028" y="1028435"/>
            <a:ext cx="603899" cy="46076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1" name="TextBox 490"/>
          <p:cNvSpPr txBox="1"/>
          <p:nvPr/>
        </p:nvSpPr>
        <p:spPr>
          <a:xfrm>
            <a:off x="1070829" y="2064619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92" name="Rectangle 491"/>
          <p:cNvSpPr/>
          <p:nvPr/>
        </p:nvSpPr>
        <p:spPr bwMode="auto">
          <a:xfrm>
            <a:off x="1092256" y="2039004"/>
            <a:ext cx="470787" cy="46076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4" name="TextBox 493"/>
          <p:cNvSpPr txBox="1"/>
          <p:nvPr/>
        </p:nvSpPr>
        <p:spPr>
          <a:xfrm>
            <a:off x="8228926" y="1649871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95" name="Rectangle 494"/>
          <p:cNvSpPr/>
          <p:nvPr/>
        </p:nvSpPr>
        <p:spPr bwMode="auto">
          <a:xfrm>
            <a:off x="8250353" y="1624256"/>
            <a:ext cx="470787" cy="46076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1" name="TextBox 500"/>
          <p:cNvSpPr txBox="1"/>
          <p:nvPr/>
        </p:nvSpPr>
        <p:spPr>
          <a:xfrm>
            <a:off x="5656115" y="1614789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IR[</a:t>
            </a:r>
            <a:r>
              <a:rPr lang="en-US" sz="1200" b="0" dirty="0" err="1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OP+func</a:t>
            </a:r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]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02" name="TextBox 501"/>
          <p:cNvSpPr txBox="1"/>
          <p:nvPr/>
        </p:nvSpPr>
        <p:spPr>
          <a:xfrm rot="16200000">
            <a:off x="8473484" y="3322624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zero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504" name="Straight Connector 503"/>
          <p:cNvCxnSpPr>
            <a:stCxn id="490" idx="1"/>
          </p:cNvCxnSpPr>
          <p:nvPr/>
        </p:nvCxnSpPr>
        <p:spPr bwMode="auto">
          <a:xfrm flipH="1" flipV="1">
            <a:off x="530446" y="1254562"/>
            <a:ext cx="3562582" cy="425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5" name="Straight Connector 504"/>
          <p:cNvCxnSpPr>
            <a:endCxn id="490" idx="3"/>
          </p:cNvCxnSpPr>
          <p:nvPr/>
        </p:nvCxnSpPr>
        <p:spPr bwMode="auto">
          <a:xfrm flipH="1" flipV="1">
            <a:off x="4696927" y="1258815"/>
            <a:ext cx="3788640" cy="1403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7" name="Elbow Connector 516"/>
          <p:cNvCxnSpPr>
            <a:endCxn id="495" idx="0"/>
          </p:cNvCxnSpPr>
          <p:nvPr/>
        </p:nvCxnSpPr>
        <p:spPr bwMode="auto">
          <a:xfrm rot="16200000" flipH="1">
            <a:off x="8310937" y="1449445"/>
            <a:ext cx="349441" cy="18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7" name="Elbow Connector 536"/>
          <p:cNvCxnSpPr>
            <a:endCxn id="491" idx="0"/>
          </p:cNvCxnSpPr>
          <p:nvPr/>
        </p:nvCxnSpPr>
        <p:spPr bwMode="auto">
          <a:xfrm rot="16200000" flipH="1">
            <a:off x="920196" y="1657344"/>
            <a:ext cx="810057" cy="449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540" name="Elbow Connector 539"/>
          <p:cNvCxnSpPr/>
          <p:nvPr/>
        </p:nvCxnSpPr>
        <p:spPr bwMode="auto">
          <a:xfrm rot="5400000" flipH="1" flipV="1">
            <a:off x="3820777" y="1875743"/>
            <a:ext cx="775481" cy="238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544" name="Elbow Connector 543"/>
          <p:cNvCxnSpPr/>
          <p:nvPr/>
        </p:nvCxnSpPr>
        <p:spPr bwMode="auto">
          <a:xfrm rot="5400000" flipH="1" flipV="1">
            <a:off x="3575898" y="2421738"/>
            <a:ext cx="1948176" cy="83091"/>
          </a:xfrm>
          <a:prstGeom prst="bentConnector3">
            <a:avLst>
              <a:gd name="adj1" fmla="val -931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47" name="Elbow Connector 546"/>
          <p:cNvCxnSpPr>
            <a:endCxn id="494" idx="1"/>
          </p:cNvCxnSpPr>
          <p:nvPr/>
        </p:nvCxnSpPr>
        <p:spPr bwMode="auto">
          <a:xfrm>
            <a:off x="4591455" y="1848255"/>
            <a:ext cx="3637471" cy="167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555" name="TextBox 554"/>
          <p:cNvSpPr txBox="1"/>
          <p:nvPr/>
        </p:nvSpPr>
        <p:spPr>
          <a:xfrm rot="16200000">
            <a:off x="4090921" y="1619402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IR[OP]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56" name="TextBox 555"/>
          <p:cNvSpPr txBox="1"/>
          <p:nvPr/>
        </p:nvSpPr>
        <p:spPr>
          <a:xfrm rot="16200000">
            <a:off x="8009751" y="2815646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err="1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ALUop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58" name="TextBox 557"/>
          <p:cNvSpPr txBox="1"/>
          <p:nvPr/>
        </p:nvSpPr>
        <p:spPr>
          <a:xfrm rot="16200000">
            <a:off x="7569574" y="3980162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M6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59" name="TextBox 558"/>
          <p:cNvSpPr txBox="1"/>
          <p:nvPr/>
        </p:nvSpPr>
        <p:spPr>
          <a:xfrm rot="16200000">
            <a:off x="7021728" y="2683065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M5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60" name="TextBox 559"/>
          <p:cNvSpPr txBox="1"/>
          <p:nvPr/>
        </p:nvSpPr>
        <p:spPr>
          <a:xfrm rot="16200000">
            <a:off x="6586526" y="2598469"/>
            <a:ext cx="76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SR2</a:t>
            </a:r>
            <a:r>
              <a:rPr lang="en-US" sz="12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61" name="TextBox 560"/>
          <p:cNvSpPr txBox="1"/>
          <p:nvPr/>
        </p:nvSpPr>
        <p:spPr>
          <a:xfrm rot="16200000">
            <a:off x="6351625" y="1710342"/>
            <a:ext cx="76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SR1</a:t>
            </a:r>
            <a:r>
              <a:rPr lang="en-US" sz="12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62" name="TextBox 561"/>
          <p:cNvSpPr txBox="1"/>
          <p:nvPr/>
        </p:nvSpPr>
        <p:spPr>
          <a:xfrm rot="16200000">
            <a:off x="5598227" y="2381207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REG</a:t>
            </a:r>
            <a:r>
              <a:rPr lang="en-US" sz="12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WRITE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63" name="TextBox 562"/>
          <p:cNvSpPr txBox="1"/>
          <p:nvPr/>
        </p:nvSpPr>
        <p:spPr>
          <a:xfrm rot="16200000">
            <a:off x="4904862" y="3256279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RDW</a:t>
            </a:r>
            <a:r>
              <a:rPr lang="en-US" sz="12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64" name="TextBox 563"/>
          <p:cNvSpPr txBox="1"/>
          <p:nvPr/>
        </p:nvSpPr>
        <p:spPr>
          <a:xfrm rot="16200000">
            <a:off x="3545014" y="3004383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IR</a:t>
            </a:r>
            <a:r>
              <a:rPr lang="en-US" sz="12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65" name="TextBox 564"/>
          <p:cNvSpPr txBox="1"/>
          <p:nvPr/>
        </p:nvSpPr>
        <p:spPr>
          <a:xfrm rot="16200000">
            <a:off x="1454037" y="3147244"/>
            <a:ext cx="80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MAD</a:t>
            </a:r>
            <a:r>
              <a:rPr lang="en-US" sz="12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66" name="TextBox 565"/>
          <p:cNvSpPr txBox="1"/>
          <p:nvPr/>
        </p:nvSpPr>
        <p:spPr>
          <a:xfrm rot="16200000">
            <a:off x="858498" y="2733569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PC</a:t>
            </a:r>
            <a:r>
              <a:rPr lang="en-US" sz="12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67" name="TextBox 566"/>
          <p:cNvSpPr txBox="1"/>
          <p:nvPr/>
        </p:nvSpPr>
        <p:spPr>
          <a:xfrm rot="16200000">
            <a:off x="27581" y="2079577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BPC</a:t>
            </a:r>
            <a:r>
              <a:rPr lang="en-US" sz="12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68" name="TextBox 567"/>
          <p:cNvSpPr txBox="1"/>
          <p:nvPr/>
        </p:nvSpPr>
        <p:spPr>
          <a:xfrm rot="16200000">
            <a:off x="2404688" y="2379171"/>
            <a:ext cx="829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MEM</a:t>
            </a:r>
            <a:r>
              <a:rPr lang="en-US" sz="12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READ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69" name="TextBox 568"/>
          <p:cNvSpPr txBox="1"/>
          <p:nvPr/>
        </p:nvSpPr>
        <p:spPr>
          <a:xfrm rot="16200000">
            <a:off x="2707911" y="2355257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MEM</a:t>
            </a:r>
            <a:r>
              <a:rPr lang="en-US" sz="12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WRITE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70" name="TextBox 569"/>
          <p:cNvSpPr txBox="1"/>
          <p:nvPr/>
        </p:nvSpPr>
        <p:spPr>
          <a:xfrm rot="16200000">
            <a:off x="4804256" y="3472021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M4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71" name="TextBox 570"/>
          <p:cNvSpPr txBox="1"/>
          <p:nvPr/>
        </p:nvSpPr>
        <p:spPr>
          <a:xfrm rot="16200000">
            <a:off x="4570278" y="317812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M3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72" name="TextBox 571"/>
          <p:cNvSpPr txBox="1"/>
          <p:nvPr/>
        </p:nvSpPr>
        <p:spPr>
          <a:xfrm rot="16200000">
            <a:off x="2078731" y="3169817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M2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73" name="TextBox 572"/>
          <p:cNvSpPr txBox="1"/>
          <p:nvPr/>
        </p:nvSpPr>
        <p:spPr>
          <a:xfrm rot="16200000">
            <a:off x="630331" y="2878948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M1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74" name="TextBox 573"/>
          <p:cNvSpPr txBox="1"/>
          <p:nvPr/>
        </p:nvSpPr>
        <p:spPr>
          <a:xfrm rot="16200000">
            <a:off x="3879967" y="1880929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zero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75" name="TextBox 574"/>
          <p:cNvSpPr txBox="1"/>
          <p:nvPr/>
        </p:nvSpPr>
        <p:spPr>
          <a:xfrm>
            <a:off x="1543984" y="1986997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zero</a:t>
            </a:r>
            <a:endParaRPr lang="en-US" sz="12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289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 bwMode="auto">
          <a:xfrm>
            <a:off x="7372871" y="3045887"/>
            <a:ext cx="1377300" cy="21336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920913" y="2896956"/>
            <a:ext cx="1377300" cy="213360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154861" y="3147198"/>
            <a:ext cx="1377300" cy="2133600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1" name="Straight Arrow Connector 40"/>
          <p:cNvCxnSpPr>
            <a:stCxn id="8" idx="3"/>
          </p:cNvCxnSpPr>
          <p:nvPr/>
        </p:nvCxnSpPr>
        <p:spPr bwMode="auto">
          <a:xfrm flipV="1">
            <a:off x="2529747" y="4267485"/>
            <a:ext cx="320619" cy="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53" name="Trapezoid 52"/>
          <p:cNvSpPr/>
          <p:nvPr/>
        </p:nvSpPr>
        <p:spPr bwMode="auto">
          <a:xfrm rot="16200000" flipH="1">
            <a:off x="2082712" y="4613900"/>
            <a:ext cx="1790993" cy="411211"/>
          </a:xfrm>
          <a:prstGeom prst="trapezoid">
            <a:avLst>
              <a:gd name="adj" fmla="val 5608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7487" y="3223398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Instruction</a:t>
            </a:r>
          </a:p>
          <a:p>
            <a:pPr algn="ctr"/>
            <a:r>
              <a:rPr lang="en-US" sz="1800" dirty="0" smtClean="0"/>
              <a:t>Memory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141716" y="4113598"/>
            <a:ext cx="694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ADDR</a:t>
            </a:r>
            <a:endParaRPr lang="en-US" sz="14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1966772" y="4113597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OUT</a:t>
            </a:r>
            <a:endParaRPr lang="en-US" sz="1400" b="0" dirty="0"/>
          </a:p>
        </p:txBody>
      </p:sp>
      <p:grpSp>
        <p:nvGrpSpPr>
          <p:cNvPr id="7" name="Group 6"/>
          <p:cNvGrpSpPr/>
          <p:nvPr/>
        </p:nvGrpSpPr>
        <p:grpSpPr>
          <a:xfrm>
            <a:off x="353664" y="3813198"/>
            <a:ext cx="505268" cy="914400"/>
            <a:chOff x="331839" y="3023799"/>
            <a:chExt cx="505268" cy="9144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31839" y="3023799"/>
              <a:ext cx="482992" cy="914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1839" y="3296333"/>
              <a:ext cx="5052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PC</a:t>
              </a:r>
              <a:endParaRPr lang="en-US" sz="18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55565" y="296763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Register</a:t>
            </a:r>
          </a:p>
          <a:p>
            <a:pPr algn="ctr"/>
            <a:r>
              <a:rPr lang="en-US" sz="1800" dirty="0" smtClean="0"/>
              <a:t>File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3907514" y="3613967"/>
            <a:ext cx="637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DATA</a:t>
            </a:r>
            <a:endParaRPr lang="en-US" sz="1400" b="0" dirty="0"/>
          </a:p>
        </p:txBody>
      </p:sp>
      <p:sp>
        <p:nvSpPr>
          <p:cNvPr id="17" name="TextBox 16"/>
          <p:cNvSpPr txBox="1"/>
          <p:nvPr/>
        </p:nvSpPr>
        <p:spPr>
          <a:xfrm>
            <a:off x="3897341" y="4110944"/>
            <a:ext cx="793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ADDR1</a:t>
            </a:r>
            <a:endParaRPr lang="en-US" sz="1400" b="0" dirty="0"/>
          </a:p>
        </p:txBody>
      </p:sp>
      <p:sp>
        <p:nvSpPr>
          <p:cNvPr id="18" name="TextBox 17"/>
          <p:cNvSpPr txBox="1"/>
          <p:nvPr/>
        </p:nvSpPr>
        <p:spPr>
          <a:xfrm>
            <a:off x="3894176" y="4389213"/>
            <a:ext cx="793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ADDR2</a:t>
            </a:r>
            <a:endParaRPr lang="en-US" sz="1400" b="0" dirty="0"/>
          </a:p>
        </p:txBody>
      </p:sp>
      <p:sp>
        <p:nvSpPr>
          <p:cNvPr id="19" name="TextBox 18"/>
          <p:cNvSpPr txBox="1"/>
          <p:nvPr/>
        </p:nvSpPr>
        <p:spPr>
          <a:xfrm>
            <a:off x="3898121" y="4652916"/>
            <a:ext cx="793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ADDR3</a:t>
            </a:r>
            <a:endParaRPr lang="en-US" sz="1400" b="0" dirty="0"/>
          </a:p>
        </p:txBody>
      </p:sp>
      <p:sp>
        <p:nvSpPr>
          <p:cNvPr id="20" name="TextBox 19"/>
          <p:cNvSpPr txBox="1"/>
          <p:nvPr/>
        </p:nvSpPr>
        <p:spPr>
          <a:xfrm>
            <a:off x="4617583" y="3612901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REG1</a:t>
            </a:r>
            <a:endParaRPr lang="en-US" sz="1400" b="0" dirty="0"/>
          </a:p>
        </p:txBody>
      </p:sp>
      <p:sp>
        <p:nvSpPr>
          <p:cNvPr id="21" name="TextBox 20"/>
          <p:cNvSpPr txBox="1"/>
          <p:nvPr/>
        </p:nvSpPr>
        <p:spPr>
          <a:xfrm>
            <a:off x="4630113" y="4323443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REG2</a:t>
            </a:r>
            <a:endParaRPr lang="en-US" sz="1400" b="0" dirty="0"/>
          </a:p>
        </p:txBody>
      </p:sp>
      <p:grpSp>
        <p:nvGrpSpPr>
          <p:cNvPr id="31" name="Group 30"/>
          <p:cNvGrpSpPr/>
          <p:nvPr/>
        </p:nvGrpSpPr>
        <p:grpSpPr>
          <a:xfrm rot="16200000">
            <a:off x="5792206" y="3830561"/>
            <a:ext cx="1188720" cy="685800"/>
            <a:chOff x="5410201" y="2590799"/>
            <a:chExt cx="1447800" cy="685800"/>
          </a:xfrm>
          <a:solidFill>
            <a:srgbClr val="CCFFCC"/>
          </a:solidFill>
        </p:grpSpPr>
        <p:sp>
          <p:nvSpPr>
            <p:cNvPr id="11" name="Flowchart: Manual Operation 10"/>
            <p:cNvSpPr/>
            <p:nvPr/>
          </p:nvSpPr>
          <p:spPr bwMode="auto">
            <a:xfrm>
              <a:off x="5410201" y="2590799"/>
              <a:ext cx="1447800" cy="685800"/>
            </a:xfrm>
            <a:prstGeom prst="flowChartManualOperation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Isosceles Triangle 11"/>
            <p:cNvSpPr/>
            <p:nvPr/>
          </p:nvSpPr>
          <p:spPr bwMode="auto">
            <a:xfrm rot="10800000">
              <a:off x="5905500" y="2590800"/>
              <a:ext cx="419100" cy="311773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8" name="Straight Connector 27"/>
            <p:cNvCxnSpPr>
              <a:stCxn id="12" idx="4"/>
              <a:endCxn id="12" idx="2"/>
            </p:cNvCxnSpPr>
            <p:nvPr/>
          </p:nvCxnSpPr>
          <p:spPr bwMode="auto">
            <a:xfrm>
              <a:off x="5905500" y="2590800"/>
              <a:ext cx="419100" cy="0"/>
            </a:xfrm>
            <a:prstGeom prst="lin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34" name="TextBox 33"/>
          <p:cNvSpPr txBox="1"/>
          <p:nvPr/>
        </p:nvSpPr>
        <p:spPr>
          <a:xfrm>
            <a:off x="6046739" y="4296043"/>
            <a:ext cx="659155" cy="303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ALU</a:t>
            </a:r>
            <a:endParaRPr lang="en-US" sz="1800" dirty="0"/>
          </a:p>
        </p:txBody>
      </p:sp>
      <p:cxnSp>
        <p:nvCxnSpPr>
          <p:cNvPr id="37" name="Straight Arrow Connector 36"/>
          <p:cNvCxnSpPr>
            <a:stCxn id="10" idx="3"/>
            <a:endCxn id="5" idx="1"/>
          </p:cNvCxnSpPr>
          <p:nvPr/>
        </p:nvCxnSpPr>
        <p:spPr bwMode="auto">
          <a:xfrm flipV="1">
            <a:off x="858932" y="4267487"/>
            <a:ext cx="282784" cy="291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/>
          <p:cNvCxnSpPr>
            <a:stCxn id="20" idx="3"/>
          </p:cNvCxnSpPr>
          <p:nvPr/>
        </p:nvCxnSpPr>
        <p:spPr bwMode="auto">
          <a:xfrm>
            <a:off x="5291165" y="3766790"/>
            <a:ext cx="767584" cy="106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Straight Arrow Connector 46"/>
          <p:cNvCxnSpPr>
            <a:stCxn id="21" idx="3"/>
          </p:cNvCxnSpPr>
          <p:nvPr/>
        </p:nvCxnSpPr>
        <p:spPr bwMode="auto">
          <a:xfrm flipV="1">
            <a:off x="5303695" y="4477331"/>
            <a:ext cx="35873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/>
          <p:cNvCxnSpPr>
            <a:stCxn id="11" idx="2"/>
            <a:endCxn id="108" idx="1"/>
          </p:cNvCxnSpPr>
          <p:nvPr/>
        </p:nvCxnSpPr>
        <p:spPr bwMode="auto">
          <a:xfrm flipV="1">
            <a:off x="6729466" y="4166176"/>
            <a:ext cx="630260" cy="728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Elbow Connector 60"/>
          <p:cNvCxnSpPr>
            <a:stCxn id="96" idx="2"/>
          </p:cNvCxnSpPr>
          <p:nvPr/>
        </p:nvCxnSpPr>
        <p:spPr bwMode="auto">
          <a:xfrm rot="10800000">
            <a:off x="3690292" y="2604769"/>
            <a:ext cx="2018900" cy="5615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483" name="Elbow Connector 20482"/>
          <p:cNvCxnSpPr>
            <a:endCxn id="16" idx="1"/>
          </p:cNvCxnSpPr>
          <p:nvPr/>
        </p:nvCxnSpPr>
        <p:spPr bwMode="auto">
          <a:xfrm rot="16200000" flipH="1">
            <a:off x="3222968" y="3083309"/>
            <a:ext cx="1151871" cy="217222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502" name="Elbow Connector 20501"/>
          <p:cNvCxnSpPr>
            <a:stCxn id="116" idx="3"/>
            <a:endCxn id="17" idx="1"/>
          </p:cNvCxnSpPr>
          <p:nvPr/>
        </p:nvCxnSpPr>
        <p:spPr bwMode="auto">
          <a:xfrm flipV="1">
            <a:off x="3179963" y="4264833"/>
            <a:ext cx="717378" cy="3458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9" name="Elbow Connector 88"/>
          <p:cNvCxnSpPr>
            <a:stCxn id="166" idx="3"/>
            <a:endCxn id="18" idx="1"/>
          </p:cNvCxnSpPr>
          <p:nvPr/>
        </p:nvCxnSpPr>
        <p:spPr bwMode="auto">
          <a:xfrm>
            <a:off x="3169233" y="4536817"/>
            <a:ext cx="724943" cy="6285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1" name="Elbow Connector 90"/>
          <p:cNvCxnSpPr>
            <a:stCxn id="167" idx="3"/>
            <a:endCxn id="97" idx="0"/>
          </p:cNvCxnSpPr>
          <p:nvPr/>
        </p:nvCxnSpPr>
        <p:spPr bwMode="auto">
          <a:xfrm flipV="1">
            <a:off x="3160362" y="4803418"/>
            <a:ext cx="331922" cy="192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22" name="Group 121"/>
          <p:cNvGrpSpPr/>
          <p:nvPr/>
        </p:nvGrpSpPr>
        <p:grpSpPr>
          <a:xfrm>
            <a:off x="2181887" y="2021654"/>
            <a:ext cx="342900" cy="822931"/>
            <a:chOff x="6078550" y="3124201"/>
            <a:chExt cx="685800" cy="1447800"/>
          </a:xfrm>
        </p:grpSpPr>
        <p:grpSp>
          <p:nvGrpSpPr>
            <p:cNvPr id="123" name="Group 122"/>
            <p:cNvGrpSpPr/>
            <p:nvPr/>
          </p:nvGrpSpPr>
          <p:grpSpPr>
            <a:xfrm rot="16200000">
              <a:off x="5697550" y="3505201"/>
              <a:ext cx="1447800" cy="685800"/>
              <a:chOff x="5410201" y="2590799"/>
              <a:chExt cx="1447800" cy="685800"/>
            </a:xfrm>
          </p:grpSpPr>
          <p:sp>
            <p:nvSpPr>
              <p:cNvPr id="125" name="Flowchart: Manual Operation 124"/>
              <p:cNvSpPr/>
              <p:nvPr/>
            </p:nvSpPr>
            <p:spPr bwMode="auto">
              <a:xfrm>
                <a:off x="5410201" y="2590799"/>
                <a:ext cx="1447800" cy="685800"/>
              </a:xfrm>
              <a:prstGeom prst="flowChartManualOpera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6" name="Isosceles Triangle 125"/>
              <p:cNvSpPr/>
              <p:nvPr/>
            </p:nvSpPr>
            <p:spPr bwMode="auto">
              <a:xfrm rot="10800000">
                <a:off x="5905500" y="2590800"/>
                <a:ext cx="419100" cy="311773"/>
              </a:xfrm>
              <a:prstGeom prst="triangl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27" name="Straight Connector 126"/>
              <p:cNvCxnSpPr>
                <a:stCxn id="126" idx="4"/>
                <a:endCxn id="126" idx="2"/>
              </p:cNvCxnSpPr>
              <p:nvPr/>
            </p:nvCxnSpPr>
            <p:spPr bwMode="auto">
              <a:xfrm>
                <a:off x="5905500" y="2590800"/>
                <a:ext cx="4191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124" name="TextBox 123"/>
            <p:cNvSpPr txBox="1"/>
            <p:nvPr/>
          </p:nvSpPr>
          <p:spPr>
            <a:xfrm>
              <a:off x="6230668" y="3880125"/>
              <a:ext cx="319318" cy="383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+</a:t>
              </a:r>
              <a:endParaRPr lang="en-US" sz="1800" dirty="0"/>
            </a:p>
          </p:txBody>
        </p:sp>
      </p:grpSp>
      <p:cxnSp>
        <p:nvCxnSpPr>
          <p:cNvPr id="93" name="Elbow Connector 92"/>
          <p:cNvCxnSpPr>
            <a:stCxn id="130" idx="2"/>
          </p:cNvCxnSpPr>
          <p:nvPr/>
        </p:nvCxnSpPr>
        <p:spPr bwMode="auto">
          <a:xfrm rot="10800000" flipV="1">
            <a:off x="152401" y="1435538"/>
            <a:ext cx="2029631" cy="418448"/>
          </a:xfrm>
          <a:prstGeom prst="bentConnector3">
            <a:avLst>
              <a:gd name="adj1" fmla="val 9989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Elbow Connector 109"/>
          <p:cNvCxnSpPr/>
          <p:nvPr/>
        </p:nvCxnSpPr>
        <p:spPr bwMode="auto">
          <a:xfrm rot="5400000" flipH="1" flipV="1">
            <a:off x="762093" y="2860165"/>
            <a:ext cx="1598182" cy="1216461"/>
          </a:xfrm>
          <a:prstGeom prst="bentConnector3">
            <a:avLst>
              <a:gd name="adj1" fmla="val 9983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158" name="Straight Arrow Connector 157"/>
          <p:cNvCxnSpPr/>
          <p:nvPr/>
        </p:nvCxnSpPr>
        <p:spPr bwMode="auto">
          <a:xfrm>
            <a:off x="1853204" y="2173025"/>
            <a:ext cx="316209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9" name="TextBox 158"/>
          <p:cNvSpPr txBox="1"/>
          <p:nvPr/>
        </p:nvSpPr>
        <p:spPr>
          <a:xfrm>
            <a:off x="1562915" y="201013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4</a:t>
            </a:r>
            <a:endParaRPr lang="en-US" sz="1400" b="0" dirty="0"/>
          </a:p>
        </p:txBody>
      </p:sp>
      <p:cxnSp>
        <p:nvCxnSpPr>
          <p:cNvPr id="113" name="Elbow Connector 112"/>
          <p:cNvCxnSpPr>
            <a:endCxn id="6" idx="1"/>
          </p:cNvCxnSpPr>
          <p:nvPr/>
        </p:nvCxnSpPr>
        <p:spPr bwMode="auto">
          <a:xfrm rot="16200000" flipH="1">
            <a:off x="-955174" y="2961559"/>
            <a:ext cx="2416413" cy="201264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4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602921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Single-cycle MIPS latency (reminder)</a:t>
            </a:r>
            <a:endParaRPr lang="en-US" sz="2600" dirty="0"/>
          </a:p>
        </p:txBody>
      </p:sp>
      <p:sp>
        <p:nvSpPr>
          <p:cNvPr id="116" name="TextBox 115"/>
          <p:cNvSpPr txBox="1"/>
          <p:nvPr/>
        </p:nvSpPr>
        <p:spPr>
          <a:xfrm>
            <a:off x="2748435" y="4099014"/>
            <a:ext cx="431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rs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2737705" y="4367540"/>
            <a:ext cx="431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rt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2728834" y="4636066"/>
            <a:ext cx="431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746901" y="5160798"/>
            <a:ext cx="431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2" name="Elbow Connector 91"/>
          <p:cNvCxnSpPr>
            <a:stCxn id="78" idx="3"/>
            <a:endCxn id="142" idx="1"/>
          </p:cNvCxnSpPr>
          <p:nvPr/>
        </p:nvCxnSpPr>
        <p:spPr bwMode="auto">
          <a:xfrm flipV="1">
            <a:off x="3178429" y="5325897"/>
            <a:ext cx="1564474" cy="4178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7" name="Flowchart: Manual Operation 96"/>
          <p:cNvSpPr/>
          <p:nvPr/>
        </p:nvSpPr>
        <p:spPr bwMode="auto">
          <a:xfrm rot="16200000">
            <a:off x="3359737" y="4708827"/>
            <a:ext cx="454276" cy="1891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9" name="Elbow Connector 98"/>
          <p:cNvCxnSpPr>
            <a:stCxn id="97" idx="2"/>
            <a:endCxn id="19" idx="1"/>
          </p:cNvCxnSpPr>
          <p:nvPr/>
        </p:nvCxnSpPr>
        <p:spPr bwMode="auto">
          <a:xfrm>
            <a:off x="3681466" y="4803418"/>
            <a:ext cx="216655" cy="338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2" name="Elbow Connector 101"/>
          <p:cNvCxnSpPr/>
          <p:nvPr/>
        </p:nvCxnSpPr>
        <p:spPr bwMode="auto">
          <a:xfrm>
            <a:off x="3291836" y="4536817"/>
            <a:ext cx="194075" cy="144578"/>
          </a:xfrm>
          <a:prstGeom prst="bentConnector3">
            <a:avLst>
              <a:gd name="adj1" fmla="val -66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121" name="Straight Arrow Connector 120"/>
          <p:cNvCxnSpPr>
            <a:stCxn id="118" idx="2"/>
          </p:cNvCxnSpPr>
          <p:nvPr/>
        </p:nvCxnSpPr>
        <p:spPr bwMode="auto">
          <a:xfrm flipV="1">
            <a:off x="5832286" y="4602721"/>
            <a:ext cx="226463" cy="782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8" name="Flowchart: Manual Operation 117"/>
          <p:cNvSpPr/>
          <p:nvPr/>
        </p:nvSpPr>
        <p:spPr bwMode="auto">
          <a:xfrm rot="16200000">
            <a:off x="5510557" y="4515952"/>
            <a:ext cx="454276" cy="189182"/>
          </a:xfrm>
          <a:prstGeom prst="flowChartManualOperatio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88" name="Rectangle 20487"/>
          <p:cNvSpPr/>
          <p:nvPr/>
        </p:nvSpPr>
        <p:spPr bwMode="auto">
          <a:xfrm>
            <a:off x="4727142" y="5124483"/>
            <a:ext cx="542508" cy="37175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742903" y="5124656"/>
            <a:ext cx="513282" cy="402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400" b="0" dirty="0" smtClean="0"/>
              <a:t>sign</a:t>
            </a:r>
          </a:p>
          <a:p>
            <a:pPr algn="ctr">
              <a:lnSpc>
                <a:spcPts val="1200"/>
              </a:lnSpc>
            </a:pPr>
            <a:r>
              <a:rPr lang="en-US" sz="1400" b="0" dirty="0" err="1" smtClean="0"/>
              <a:t>ext</a:t>
            </a:r>
            <a:endParaRPr lang="en-US" sz="1400" b="0" dirty="0"/>
          </a:p>
        </p:txBody>
      </p:sp>
      <p:cxnSp>
        <p:nvCxnSpPr>
          <p:cNvPr id="146" name="Elbow Connector 145"/>
          <p:cNvCxnSpPr>
            <a:stCxn id="20488" idx="3"/>
            <a:endCxn id="45" idx="1"/>
          </p:cNvCxnSpPr>
          <p:nvPr/>
        </p:nvCxnSpPr>
        <p:spPr bwMode="auto">
          <a:xfrm flipV="1">
            <a:off x="5269650" y="4740449"/>
            <a:ext cx="356080" cy="569910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6" name="Flowchart: Manual Operation 95"/>
          <p:cNvSpPr/>
          <p:nvPr/>
        </p:nvSpPr>
        <p:spPr bwMode="auto">
          <a:xfrm rot="5400000">
            <a:off x="5420141" y="2454496"/>
            <a:ext cx="889874" cy="311773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8" name="Elbow Connector 97"/>
          <p:cNvCxnSpPr/>
          <p:nvPr/>
        </p:nvCxnSpPr>
        <p:spPr bwMode="auto">
          <a:xfrm rot="16200000" flipV="1">
            <a:off x="5788522" y="3077030"/>
            <a:ext cx="1321589" cy="856701"/>
          </a:xfrm>
          <a:prstGeom prst="bentConnector3">
            <a:avLst>
              <a:gd name="adj1" fmla="val 9984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7519385" y="3122087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Data</a:t>
            </a:r>
          </a:p>
          <a:p>
            <a:pPr algn="ctr"/>
            <a:r>
              <a:rPr lang="en-US" sz="1800" dirty="0" smtClean="0"/>
              <a:t>Memory</a:t>
            </a:r>
            <a:endParaRPr lang="en-US" sz="1800" dirty="0"/>
          </a:p>
        </p:txBody>
      </p:sp>
      <p:sp>
        <p:nvSpPr>
          <p:cNvPr id="108" name="TextBox 107"/>
          <p:cNvSpPr txBox="1"/>
          <p:nvPr/>
        </p:nvSpPr>
        <p:spPr>
          <a:xfrm>
            <a:off x="7359726" y="4012287"/>
            <a:ext cx="694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ADDR</a:t>
            </a:r>
            <a:endParaRPr lang="en-US" sz="1400" b="0" dirty="0"/>
          </a:p>
        </p:txBody>
      </p:sp>
      <p:sp>
        <p:nvSpPr>
          <p:cNvPr id="109" name="TextBox 108"/>
          <p:cNvSpPr txBox="1"/>
          <p:nvPr/>
        </p:nvSpPr>
        <p:spPr>
          <a:xfrm>
            <a:off x="8076017" y="4012286"/>
            <a:ext cx="686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 DATA</a:t>
            </a:r>
            <a:endParaRPr lang="en-US" sz="1400" b="0" dirty="0"/>
          </a:p>
        </p:txBody>
      </p:sp>
      <p:sp>
        <p:nvSpPr>
          <p:cNvPr id="105" name="TextBox 104"/>
          <p:cNvSpPr txBox="1"/>
          <p:nvPr/>
        </p:nvSpPr>
        <p:spPr>
          <a:xfrm>
            <a:off x="7376650" y="4747161"/>
            <a:ext cx="637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DATA</a:t>
            </a:r>
            <a:endParaRPr lang="en-US" sz="1400" b="0" dirty="0"/>
          </a:p>
        </p:txBody>
      </p:sp>
      <p:cxnSp>
        <p:nvCxnSpPr>
          <p:cNvPr id="128" name="Elbow Connector 127"/>
          <p:cNvCxnSpPr>
            <a:stCxn id="109" idx="3"/>
          </p:cNvCxnSpPr>
          <p:nvPr/>
        </p:nvCxnSpPr>
        <p:spPr bwMode="auto">
          <a:xfrm flipH="1" flipV="1">
            <a:off x="6020965" y="2377369"/>
            <a:ext cx="2742035" cy="1788806"/>
          </a:xfrm>
          <a:prstGeom prst="bentConnector3">
            <a:avLst>
              <a:gd name="adj1" fmla="val -833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5625730" y="454039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43" name="Elbow Connector 142"/>
          <p:cNvCxnSpPr>
            <a:endCxn id="105" idx="1"/>
          </p:cNvCxnSpPr>
          <p:nvPr/>
        </p:nvCxnSpPr>
        <p:spPr bwMode="auto">
          <a:xfrm rot="16200000" flipH="1">
            <a:off x="6520565" y="4044964"/>
            <a:ext cx="1459239" cy="252931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11" name="Group 110"/>
          <p:cNvGrpSpPr/>
          <p:nvPr/>
        </p:nvGrpSpPr>
        <p:grpSpPr>
          <a:xfrm>
            <a:off x="3035619" y="1920782"/>
            <a:ext cx="342900" cy="822931"/>
            <a:chOff x="6078550" y="3124201"/>
            <a:chExt cx="685800" cy="1447800"/>
          </a:xfrm>
        </p:grpSpPr>
        <p:grpSp>
          <p:nvGrpSpPr>
            <p:cNvPr id="112" name="Group 111"/>
            <p:cNvGrpSpPr/>
            <p:nvPr/>
          </p:nvGrpSpPr>
          <p:grpSpPr>
            <a:xfrm rot="16200000">
              <a:off x="5697550" y="3505201"/>
              <a:ext cx="1447800" cy="685800"/>
              <a:chOff x="5410201" y="2590799"/>
              <a:chExt cx="1447800" cy="685800"/>
            </a:xfrm>
          </p:grpSpPr>
          <p:sp>
            <p:nvSpPr>
              <p:cNvPr id="117" name="Flowchart: Manual Operation 116"/>
              <p:cNvSpPr/>
              <p:nvPr/>
            </p:nvSpPr>
            <p:spPr bwMode="auto">
              <a:xfrm>
                <a:off x="5410201" y="2590799"/>
                <a:ext cx="1447800" cy="685800"/>
              </a:xfrm>
              <a:prstGeom prst="flowChartManualOpera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19" name="Isosceles Triangle 118"/>
              <p:cNvSpPr/>
              <p:nvPr/>
            </p:nvSpPr>
            <p:spPr bwMode="auto">
              <a:xfrm rot="10800000">
                <a:off x="5905500" y="2590800"/>
                <a:ext cx="419100" cy="311773"/>
              </a:xfrm>
              <a:prstGeom prst="triangl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29" name="Straight Connector 128"/>
              <p:cNvCxnSpPr>
                <a:stCxn id="119" idx="4"/>
                <a:endCxn id="119" idx="2"/>
              </p:cNvCxnSpPr>
              <p:nvPr/>
            </p:nvCxnSpPr>
            <p:spPr bwMode="auto">
              <a:xfrm>
                <a:off x="5905500" y="2590800"/>
                <a:ext cx="4191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115" name="TextBox 114"/>
            <p:cNvSpPr txBox="1"/>
            <p:nvPr/>
          </p:nvSpPr>
          <p:spPr>
            <a:xfrm>
              <a:off x="6230668" y="3880125"/>
              <a:ext cx="319318" cy="383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+</a:t>
              </a:r>
              <a:endParaRPr lang="en-US" sz="1800" dirty="0"/>
            </a:p>
          </p:txBody>
        </p:sp>
      </p:grpSp>
      <p:sp>
        <p:nvSpPr>
          <p:cNvPr id="130" name="Flowchart: Manual Operation 129"/>
          <p:cNvSpPr/>
          <p:nvPr/>
        </p:nvSpPr>
        <p:spPr bwMode="auto">
          <a:xfrm rot="5400000">
            <a:off x="1892980" y="1279651"/>
            <a:ext cx="889874" cy="311773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33" name="Elbow Connector 132"/>
          <p:cNvCxnSpPr/>
          <p:nvPr/>
        </p:nvCxnSpPr>
        <p:spPr bwMode="auto">
          <a:xfrm flipH="1" flipV="1">
            <a:off x="2493804" y="1641791"/>
            <a:ext cx="29191" cy="793495"/>
          </a:xfrm>
          <a:prstGeom prst="bentConnector4">
            <a:avLst>
              <a:gd name="adj1" fmla="val -715755"/>
              <a:gd name="adj2" fmla="val 10045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4" name="Straight Arrow Connector 133"/>
          <p:cNvCxnSpPr/>
          <p:nvPr/>
        </p:nvCxnSpPr>
        <p:spPr bwMode="auto">
          <a:xfrm flipV="1">
            <a:off x="2728834" y="2070080"/>
            <a:ext cx="304992" cy="248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135" name="Elbow Connector 134"/>
          <p:cNvCxnSpPr>
            <a:stCxn id="117" idx="2"/>
          </p:cNvCxnSpPr>
          <p:nvPr/>
        </p:nvCxnSpPr>
        <p:spPr bwMode="auto">
          <a:xfrm flipH="1" flipV="1">
            <a:off x="2491870" y="1218105"/>
            <a:ext cx="886650" cy="1114143"/>
          </a:xfrm>
          <a:prstGeom prst="bentConnector4">
            <a:avLst>
              <a:gd name="adj1" fmla="val -25782"/>
              <a:gd name="adj2" fmla="val 10005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6" name="Elbow Connector 135"/>
          <p:cNvCxnSpPr>
            <a:endCxn id="137" idx="3"/>
          </p:cNvCxnSpPr>
          <p:nvPr/>
        </p:nvCxnSpPr>
        <p:spPr bwMode="auto">
          <a:xfrm rot="5400000">
            <a:off x="4999851" y="5452972"/>
            <a:ext cx="590515" cy="305293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137" name="Rectangle 136"/>
          <p:cNvSpPr/>
          <p:nvPr/>
        </p:nvSpPr>
        <p:spPr bwMode="auto">
          <a:xfrm>
            <a:off x="4599953" y="5715000"/>
            <a:ext cx="542508" cy="37175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615902" y="5791200"/>
            <a:ext cx="4924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400" b="0" dirty="0" smtClean="0"/>
              <a:t>&lt;&lt;2</a:t>
            </a:r>
            <a:endParaRPr lang="en-US" sz="1400" b="0" dirty="0"/>
          </a:p>
        </p:txBody>
      </p:sp>
      <p:cxnSp>
        <p:nvCxnSpPr>
          <p:cNvPr id="140" name="Elbow Connector 139"/>
          <p:cNvCxnSpPr>
            <a:stCxn id="137" idx="1"/>
          </p:cNvCxnSpPr>
          <p:nvPr/>
        </p:nvCxnSpPr>
        <p:spPr bwMode="auto">
          <a:xfrm rot="10800000">
            <a:off x="2654551" y="2604770"/>
            <a:ext cx="1945403" cy="3296107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1" name="Elbow Connector 140"/>
          <p:cNvCxnSpPr/>
          <p:nvPr/>
        </p:nvCxnSpPr>
        <p:spPr bwMode="auto">
          <a:xfrm>
            <a:off x="2638877" y="2607306"/>
            <a:ext cx="394951" cy="273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2" name="Elbow Connector 161"/>
          <p:cNvCxnSpPr/>
          <p:nvPr/>
        </p:nvCxnSpPr>
        <p:spPr bwMode="auto">
          <a:xfrm flipV="1">
            <a:off x="5455463" y="3454170"/>
            <a:ext cx="1660156" cy="1032083"/>
          </a:xfrm>
          <a:prstGeom prst="bentConnector3">
            <a:avLst>
              <a:gd name="adj1" fmla="val 78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/>
          </a:ln>
          <a:effectLst/>
        </p:spPr>
      </p:cxnSp>
      <p:sp>
        <p:nvSpPr>
          <p:cNvPr id="132" name="TextBox 131"/>
          <p:cNvSpPr txBox="1"/>
          <p:nvPr/>
        </p:nvSpPr>
        <p:spPr>
          <a:xfrm>
            <a:off x="1263865" y="5278042"/>
            <a:ext cx="11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T </a:t>
            </a:r>
            <a:r>
              <a:rPr lang="en-US" sz="1800" dirty="0" smtClean="0">
                <a:solidFill>
                  <a:srgbClr val="FF0000"/>
                </a:solidFill>
              </a:rPr>
              <a:t>(Fetch)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3750280" y="6196217"/>
            <a:ext cx="1608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T </a:t>
            </a:r>
            <a:r>
              <a:rPr lang="en-US" sz="1800" dirty="0" smtClean="0">
                <a:solidFill>
                  <a:srgbClr val="FF0000"/>
                </a:solidFill>
              </a:rPr>
              <a:t>(</a:t>
            </a:r>
            <a:r>
              <a:rPr lang="en-US" sz="1800" dirty="0" err="1" smtClean="0">
                <a:solidFill>
                  <a:srgbClr val="FF0000"/>
                </a:solidFill>
              </a:rPr>
              <a:t>Reg</a:t>
            </a:r>
            <a:r>
              <a:rPr lang="en-US" sz="1800" dirty="0" smtClean="0">
                <a:solidFill>
                  <a:srgbClr val="FF0000"/>
                </a:solidFill>
              </a:rPr>
              <a:t> Read</a:t>
            </a:r>
            <a:r>
              <a:rPr lang="en-US" sz="1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5863480" y="4884444"/>
            <a:ext cx="101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T </a:t>
            </a:r>
            <a:r>
              <a:rPr lang="en-US" sz="1800" dirty="0" smtClean="0">
                <a:solidFill>
                  <a:srgbClr val="FF0000"/>
                </a:solidFill>
              </a:rPr>
              <a:t>(ALU)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7198784" y="5141231"/>
            <a:ext cx="16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T </a:t>
            </a:r>
            <a:r>
              <a:rPr lang="en-US" sz="1800" dirty="0" smtClean="0">
                <a:solidFill>
                  <a:srgbClr val="FF0000"/>
                </a:solidFill>
              </a:rPr>
              <a:t>(Data Read</a:t>
            </a:r>
            <a:r>
              <a:rPr lang="en-US" sz="1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3736410" y="2171615"/>
            <a:ext cx="16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T </a:t>
            </a:r>
            <a:r>
              <a:rPr lang="en-US" sz="1800" dirty="0" smtClean="0">
                <a:solidFill>
                  <a:srgbClr val="FF0000"/>
                </a:solidFill>
              </a:rPr>
              <a:t>(</a:t>
            </a:r>
            <a:r>
              <a:rPr lang="en-US" sz="1800" dirty="0" err="1" smtClean="0">
                <a:solidFill>
                  <a:srgbClr val="FF0000"/>
                </a:solidFill>
              </a:rPr>
              <a:t>Reg</a:t>
            </a:r>
            <a:r>
              <a:rPr lang="en-US" sz="1800" dirty="0" smtClean="0">
                <a:solidFill>
                  <a:srgbClr val="FF0000"/>
                </a:solidFill>
              </a:rPr>
              <a:t> Write)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877667" y="1003450"/>
            <a:ext cx="2065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Longest path: </a:t>
            </a:r>
            <a:r>
              <a:rPr lang="en-US" sz="1800" dirty="0" err="1" smtClean="0"/>
              <a:t>lw</a:t>
            </a:r>
            <a:endParaRPr lang="en-US" sz="1800" dirty="0" smtClean="0"/>
          </a:p>
          <a:p>
            <a:pPr algn="ctr"/>
            <a:r>
              <a:rPr lang="en-US" sz="1800" dirty="0" smtClean="0"/>
              <a:t>Total Latency: 5T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90460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469391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Single Cycle MIPS Summary</a:t>
            </a:r>
            <a:endParaRPr lang="en-US" sz="2600" dirty="0"/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254000" y="1066800"/>
            <a:ext cx="8585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Long latency results in </a:t>
            </a:r>
            <a:r>
              <a:rPr lang="en-US" dirty="0" smtClean="0"/>
              <a:t>slow clock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Accommodates </a:t>
            </a:r>
            <a:r>
              <a:rPr lang="en-US" dirty="0" smtClean="0"/>
              <a:t>slowest instruction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No benefit of optimizing </a:t>
            </a:r>
            <a:r>
              <a:rPr lang="en-US" dirty="0" smtClean="0"/>
              <a:t>common cases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Separate instruction and data memories (or single two-ported memory)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Separate adders for PC update (no reuse of ALU adder)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More efficient alternatives: </a:t>
            </a:r>
          </a:p>
          <a:p>
            <a:pPr lvl="1"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Multicycle</a:t>
            </a:r>
            <a:r>
              <a:rPr lang="en-US" b="0" dirty="0" smtClean="0"/>
              <a:t> MIPS (instruction executed in 3T-5T)</a:t>
            </a:r>
          </a:p>
          <a:p>
            <a:pPr lvl="1"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Pipelined</a:t>
            </a:r>
            <a:r>
              <a:rPr lang="en-US" b="0" dirty="0" smtClean="0"/>
              <a:t> MIPS (throughput 1 instruction/T)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b="0" dirty="0" smtClean="0"/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813398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541366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/>
              <a:t>Multi-Cycle MIPS </a:t>
            </a:r>
            <a:r>
              <a:rPr lang="en-US" sz="2600" dirty="0"/>
              <a:t>b</a:t>
            </a:r>
            <a:r>
              <a:rPr lang="en-US" sz="2600" dirty="0" smtClean="0"/>
              <a:t>uilding blocks</a:t>
            </a:r>
            <a:endParaRPr lang="en-US" sz="2600" dirty="0"/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254000" y="1066800"/>
            <a:ext cx="8585200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Shared single-ported </a:t>
            </a:r>
            <a:r>
              <a:rPr lang="en-US" dirty="0" smtClean="0"/>
              <a:t>memory</a:t>
            </a:r>
            <a:r>
              <a:rPr lang="en-US" b="0" dirty="0" smtClean="0"/>
              <a:t> (MEM) for both instructions and data</a:t>
            </a:r>
          </a:p>
          <a:p>
            <a:pPr lvl="1"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Read/write access in </a:t>
            </a:r>
            <a:r>
              <a:rPr lang="en-US" dirty="0" smtClean="0"/>
              <a:t>single clock cycle </a:t>
            </a:r>
            <a:r>
              <a:rPr lang="en-US" b="0" dirty="0" smtClean="0"/>
              <a:t>(unrealistic) and latency T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Register file</a:t>
            </a:r>
            <a:r>
              <a:rPr lang="en-US" b="0" dirty="0" smtClean="0"/>
              <a:t> with 2 read and 1 write ports</a:t>
            </a:r>
          </a:p>
          <a:p>
            <a:pPr lvl="1"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b="0" dirty="0" smtClean="0"/>
              <a:t>Access in </a:t>
            </a:r>
            <a:r>
              <a:rPr lang="en-US" dirty="0" smtClean="0"/>
              <a:t>single clock cycle </a:t>
            </a:r>
            <a:r>
              <a:rPr lang="en-US" b="0" dirty="0" smtClean="0"/>
              <a:t>with latency T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ALU</a:t>
            </a:r>
            <a:r>
              <a:rPr lang="en-US" b="0" dirty="0" smtClean="0"/>
              <a:t> computing all functions in </a:t>
            </a:r>
            <a:r>
              <a:rPr lang="en-US" dirty="0" smtClean="0"/>
              <a:t>single clock cycle </a:t>
            </a:r>
            <a:r>
              <a:rPr lang="en-US" b="0" dirty="0" smtClean="0"/>
              <a:t>with latency T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PC</a:t>
            </a:r>
            <a:r>
              <a:rPr lang="en-US" b="0" dirty="0" smtClean="0"/>
              <a:t> register containing current instruction address</a:t>
            </a:r>
          </a:p>
          <a:p>
            <a:pPr>
              <a:lnSpc>
                <a:spcPct val="150000"/>
              </a:lnSpc>
              <a:buClr>
                <a:srgbClr val="B2B2B2"/>
              </a:buClr>
              <a:tabLst>
                <a:tab pos="347663" algn="l"/>
                <a:tab pos="1081088" algn="l"/>
                <a:tab pos="1712913" algn="l"/>
              </a:tabLst>
            </a:pPr>
            <a:r>
              <a:rPr lang="en-US" b="0" i="1" dirty="0" smtClean="0"/>
              <a:t>Implementation-specific: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IR</a:t>
            </a:r>
            <a:r>
              <a:rPr lang="en-US" b="0" dirty="0" smtClean="0"/>
              <a:t> register containing current instruction word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SR1</a:t>
            </a:r>
            <a:r>
              <a:rPr lang="en-US" b="0" dirty="0" smtClean="0"/>
              <a:t>/</a:t>
            </a:r>
            <a:r>
              <a:rPr lang="en-US" dirty="0" smtClean="0"/>
              <a:t>SR2</a:t>
            </a:r>
            <a:r>
              <a:rPr lang="en-US" b="0" dirty="0" smtClean="0"/>
              <a:t> registers containing current registers being operated on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RWD</a:t>
            </a:r>
            <a:r>
              <a:rPr lang="en-US" b="0" dirty="0" smtClean="0"/>
              <a:t> register containing result written back to register file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MAD</a:t>
            </a:r>
            <a:r>
              <a:rPr lang="en-US" b="0" dirty="0" smtClean="0"/>
              <a:t> containing memory address for data read/write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r>
              <a:rPr lang="en-US" dirty="0" smtClean="0"/>
              <a:t>BPC</a:t>
            </a:r>
            <a:r>
              <a:rPr lang="en-US" b="0" dirty="0" smtClean="0"/>
              <a:t> containing branch target address</a:t>
            </a:r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b="0" dirty="0" smtClean="0"/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b="0" dirty="0" smtClean="0"/>
          </a:p>
          <a:p>
            <a:pPr indent="347663">
              <a:lnSpc>
                <a:spcPct val="150000"/>
              </a:lnSpc>
              <a:buClr>
                <a:srgbClr val="B2B2B2"/>
              </a:buClr>
              <a:buFont typeface="Wingdings" pitchFamily="2" charset="2"/>
              <a:buChar char="n"/>
              <a:tabLst>
                <a:tab pos="347663" algn="l"/>
                <a:tab pos="1081088" algn="l"/>
                <a:tab pos="1712913" algn="l"/>
              </a:tabLst>
            </a:pP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171847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672636" y="3505200"/>
            <a:ext cx="1035606" cy="2286000"/>
            <a:chOff x="1828800" y="3505200"/>
            <a:chExt cx="1035606" cy="2286000"/>
          </a:xfrm>
        </p:grpSpPr>
        <p:sp>
          <p:nvSpPr>
            <p:cNvPr id="23" name="Double Brace 22"/>
            <p:cNvSpPr/>
            <p:nvPr/>
          </p:nvSpPr>
          <p:spPr bwMode="auto">
            <a:xfrm>
              <a:off x="1828800" y="3653668"/>
              <a:ext cx="1027474" cy="2074966"/>
            </a:xfrm>
            <a:prstGeom prst="bracePair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590800" y="3505200"/>
              <a:ext cx="273606" cy="2286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64" name="Text Box 2"/>
          <p:cNvSpPr txBox="1">
            <a:spLocks noChangeArrowheads="1"/>
          </p:cNvSpPr>
          <p:nvPr/>
        </p:nvSpPr>
        <p:spPr bwMode="auto">
          <a:xfrm>
            <a:off x="304800" y="196850"/>
            <a:ext cx="370005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sz="2600" dirty="0" smtClean="0"/>
              <a:t> and 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US" sz="2600" dirty="0" smtClean="0"/>
              <a:t> support</a:t>
            </a:r>
            <a:endParaRPr lang="en-US" sz="2600" dirty="0"/>
          </a:p>
        </p:txBody>
      </p:sp>
      <p:sp>
        <p:nvSpPr>
          <p:cNvPr id="2" name="TextBox 1"/>
          <p:cNvSpPr txBox="1"/>
          <p:nvPr/>
        </p:nvSpPr>
        <p:spPr>
          <a:xfrm>
            <a:off x="2330941" y="1514523"/>
            <a:ext cx="865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FETCH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270995" y="1264700"/>
            <a:ext cx="2971800" cy="838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933592" y="1335518"/>
            <a:ext cx="1646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IR </a:t>
            </a:r>
            <a:r>
              <a:rPr lang="en-US" sz="1600" b="0" dirty="0">
                <a:cs typeface="Courier New" panose="02070309020205020404" pitchFamily="49" charset="0"/>
              </a:rPr>
              <a:t>←</a:t>
            </a:r>
            <a:r>
              <a:rPr lang="en-US" sz="1600" b="0" dirty="0" smtClean="0">
                <a:sym typeface="Wingdings" panose="05000000000000000000" pitchFamily="2" charset="2"/>
              </a:rPr>
              <a:t> IMEM[PC]</a:t>
            </a:r>
            <a:endParaRPr lang="en-US" sz="1600" b="0" dirty="0"/>
          </a:p>
        </p:txBody>
      </p:sp>
      <p:sp>
        <p:nvSpPr>
          <p:cNvPr id="95" name="TextBox 94"/>
          <p:cNvSpPr txBox="1"/>
          <p:nvPr/>
        </p:nvSpPr>
        <p:spPr>
          <a:xfrm>
            <a:off x="3933592" y="1661102"/>
            <a:ext cx="13067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PC </a:t>
            </a:r>
            <a:r>
              <a:rPr lang="en-US" sz="1600" b="0" dirty="0">
                <a:cs typeface="Courier New" panose="02070309020205020404" pitchFamily="49" charset="0"/>
              </a:rPr>
              <a:t>←</a:t>
            </a:r>
            <a:r>
              <a:rPr lang="en-US" sz="1600" b="0" dirty="0" smtClean="0">
                <a:sym typeface="Wingdings" panose="05000000000000000000" pitchFamily="2" charset="2"/>
              </a:rPr>
              <a:t> PC+4</a:t>
            </a:r>
            <a:endParaRPr lang="en-US" sz="1600" b="0" dirty="0"/>
          </a:p>
        </p:txBody>
      </p:sp>
      <p:sp>
        <p:nvSpPr>
          <p:cNvPr id="100" name="TextBox 99"/>
          <p:cNvSpPr txBox="1"/>
          <p:nvPr/>
        </p:nvSpPr>
        <p:spPr>
          <a:xfrm>
            <a:off x="1804500" y="2724780"/>
            <a:ext cx="1059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DECODE</a:t>
            </a:r>
            <a:endParaRPr lang="en-US" sz="1600" dirty="0"/>
          </a:p>
        </p:txBody>
      </p:sp>
      <p:sp>
        <p:nvSpPr>
          <p:cNvPr id="101" name="Rectangle 100"/>
          <p:cNvSpPr/>
          <p:nvPr/>
        </p:nvSpPr>
        <p:spPr bwMode="auto">
          <a:xfrm>
            <a:off x="2933699" y="2459184"/>
            <a:ext cx="3657600" cy="838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044567" y="2560702"/>
            <a:ext cx="1712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SR1 </a:t>
            </a:r>
            <a:r>
              <a:rPr lang="en-US" sz="1600" b="0" dirty="0">
                <a:cs typeface="Courier New" panose="02070309020205020404" pitchFamily="49" charset="0"/>
              </a:rPr>
              <a:t>←</a:t>
            </a:r>
            <a:r>
              <a:rPr lang="en-US" sz="1600" b="0" dirty="0" smtClean="0">
                <a:sym typeface="Wingdings" panose="05000000000000000000" pitchFamily="2" charset="2"/>
              </a:rPr>
              <a:t> REG[</a:t>
            </a:r>
            <a:r>
              <a:rPr lang="en-US" sz="1600" b="0" dirty="0" err="1" smtClean="0">
                <a:sym typeface="Wingdings" panose="05000000000000000000" pitchFamily="2" charset="2"/>
              </a:rPr>
              <a:t>Rs</a:t>
            </a:r>
            <a:r>
              <a:rPr lang="en-US" sz="1600" b="0" dirty="0" smtClean="0">
                <a:sym typeface="Wingdings" panose="05000000000000000000" pitchFamily="2" charset="2"/>
              </a:rPr>
              <a:t>]</a:t>
            </a:r>
            <a:endParaRPr lang="en-US" sz="1600" b="0" dirty="0"/>
          </a:p>
        </p:txBody>
      </p:sp>
      <p:sp>
        <p:nvSpPr>
          <p:cNvPr id="104" name="TextBox 103"/>
          <p:cNvSpPr txBox="1"/>
          <p:nvPr/>
        </p:nvSpPr>
        <p:spPr>
          <a:xfrm>
            <a:off x="4895482" y="2560702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SR2 </a:t>
            </a:r>
            <a:r>
              <a:rPr lang="en-US" sz="1600" b="0" dirty="0" smtClean="0">
                <a:cs typeface="Courier New" panose="02070309020205020404" pitchFamily="49" charset="0"/>
              </a:rPr>
              <a:t>←</a:t>
            </a:r>
            <a:r>
              <a:rPr lang="en-US" sz="1600" b="0" dirty="0" smtClean="0">
                <a:sym typeface="Wingdings" panose="05000000000000000000" pitchFamily="2" charset="2"/>
              </a:rPr>
              <a:t> REG[</a:t>
            </a:r>
            <a:r>
              <a:rPr lang="en-US" sz="1600" b="0" dirty="0" err="1" smtClean="0">
                <a:sym typeface="Wingdings" panose="05000000000000000000" pitchFamily="2" charset="2"/>
              </a:rPr>
              <a:t>Rt</a:t>
            </a:r>
            <a:r>
              <a:rPr lang="en-US" sz="1600" b="0" dirty="0" smtClean="0">
                <a:sym typeface="Wingdings" panose="05000000000000000000" pitchFamily="2" charset="2"/>
              </a:rPr>
              <a:t>]</a:t>
            </a:r>
            <a:endParaRPr lang="en-US" sz="1600" b="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2934465" y="3653668"/>
            <a:ext cx="1600200" cy="123444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003750" y="3729868"/>
            <a:ext cx="1406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RWD </a:t>
            </a:r>
            <a:r>
              <a:rPr lang="en-US" sz="1600" b="0" dirty="0">
                <a:cs typeface="Courier New" panose="02070309020205020404" pitchFamily="49" charset="0"/>
              </a:rPr>
              <a:t>←</a:t>
            </a:r>
            <a:r>
              <a:rPr lang="en-US" sz="1600" b="0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sz="1600" b="0" dirty="0" smtClean="0">
                <a:sym typeface="Wingdings" panose="05000000000000000000" pitchFamily="2" charset="2"/>
              </a:rPr>
              <a:t>   f(SR1,SR2)</a:t>
            </a:r>
            <a:endParaRPr lang="en-US" sz="1600" b="0" dirty="0"/>
          </a:p>
        </p:txBody>
      </p:sp>
      <p:sp>
        <p:nvSpPr>
          <p:cNvPr id="120" name="TextBox 119"/>
          <p:cNvSpPr txBox="1"/>
          <p:nvPr/>
        </p:nvSpPr>
        <p:spPr>
          <a:xfrm>
            <a:off x="3003750" y="4273448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f</a:t>
            </a:r>
            <a:r>
              <a:rPr lang="en-US" sz="1400" b="0" i="1" dirty="0" smtClean="0"/>
              <a:t> according to</a:t>
            </a:r>
          </a:p>
          <a:p>
            <a:r>
              <a:rPr lang="en-US" sz="1400" b="0" dirty="0" smtClean="0"/>
              <a:t>IR[</a:t>
            </a:r>
            <a:r>
              <a:rPr lang="en-US" sz="1400" b="0" dirty="0" err="1" smtClean="0"/>
              <a:t>func</a:t>
            </a:r>
            <a:r>
              <a:rPr lang="en-US" sz="1400" b="0" dirty="0" smtClean="0"/>
              <a:t>]</a:t>
            </a:r>
            <a:endParaRPr lang="en-US" sz="1400" b="0" dirty="0"/>
          </a:p>
        </p:txBody>
      </p:sp>
      <p:sp>
        <p:nvSpPr>
          <p:cNvPr id="131" name="Rectangle 130"/>
          <p:cNvSpPr/>
          <p:nvPr/>
        </p:nvSpPr>
        <p:spPr bwMode="auto">
          <a:xfrm>
            <a:off x="4896248" y="3653668"/>
            <a:ext cx="1695051" cy="123444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4965534" y="3729868"/>
            <a:ext cx="1648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RWD </a:t>
            </a:r>
            <a:r>
              <a:rPr lang="en-US" sz="1600" b="0" dirty="0">
                <a:cs typeface="Courier New" panose="02070309020205020404" pitchFamily="49" charset="0"/>
              </a:rPr>
              <a:t>←</a:t>
            </a:r>
            <a:r>
              <a:rPr lang="en-US" sz="1600" b="0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sz="1600" b="0" dirty="0" smtClean="0">
                <a:sym typeface="Wingdings" panose="05000000000000000000" pitchFamily="2" charset="2"/>
              </a:rPr>
              <a:t>   f(SR1,SX(IM))</a:t>
            </a:r>
            <a:endParaRPr lang="en-US" sz="1600" b="0" dirty="0"/>
          </a:p>
        </p:txBody>
      </p:sp>
      <p:sp>
        <p:nvSpPr>
          <p:cNvPr id="144" name="TextBox 143"/>
          <p:cNvSpPr txBox="1"/>
          <p:nvPr/>
        </p:nvSpPr>
        <p:spPr>
          <a:xfrm>
            <a:off x="4965534" y="4273448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f</a:t>
            </a:r>
            <a:r>
              <a:rPr lang="en-US" sz="1400" b="0" i="1" dirty="0" smtClean="0"/>
              <a:t> according to</a:t>
            </a:r>
          </a:p>
          <a:p>
            <a:r>
              <a:rPr lang="en-US" sz="1400" b="0" dirty="0" smtClean="0"/>
              <a:t>IR[OP]</a:t>
            </a:r>
            <a:endParaRPr lang="en-US" sz="1400" b="0" dirty="0"/>
          </a:p>
        </p:txBody>
      </p:sp>
      <p:sp>
        <p:nvSpPr>
          <p:cNvPr id="145" name="TextBox 144"/>
          <p:cNvSpPr txBox="1"/>
          <p:nvPr/>
        </p:nvSpPr>
        <p:spPr>
          <a:xfrm>
            <a:off x="2885884" y="5315614"/>
            <a:ext cx="16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REG[Rd]</a:t>
            </a:r>
            <a:r>
              <a:rPr lang="en-US" sz="1600" b="0" dirty="0" smtClean="0">
                <a:cs typeface="Courier New" panose="02070309020205020404" pitchFamily="49" charset="0"/>
              </a:rPr>
              <a:t>←</a:t>
            </a:r>
            <a:r>
              <a:rPr lang="en-US" sz="1600" b="0" dirty="0" smtClean="0">
                <a:sym typeface="Wingdings" panose="05000000000000000000" pitchFamily="2" charset="2"/>
              </a:rPr>
              <a:t>RWD</a:t>
            </a:r>
            <a:endParaRPr lang="en-US" sz="1600" b="0" dirty="0"/>
          </a:p>
        </p:txBody>
      </p:sp>
      <p:sp>
        <p:nvSpPr>
          <p:cNvPr id="147" name="TextBox 146"/>
          <p:cNvSpPr txBox="1"/>
          <p:nvPr/>
        </p:nvSpPr>
        <p:spPr>
          <a:xfrm>
            <a:off x="4864817" y="5315614"/>
            <a:ext cx="17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REG[</a:t>
            </a:r>
            <a:r>
              <a:rPr lang="en-US" sz="1600" b="0" dirty="0" err="1" smtClean="0"/>
              <a:t>Rt</a:t>
            </a:r>
            <a:r>
              <a:rPr lang="en-US" sz="1600" b="0" dirty="0" smtClean="0"/>
              <a:t>] </a:t>
            </a:r>
            <a:r>
              <a:rPr lang="en-US" sz="1600" b="0" dirty="0" smtClean="0">
                <a:cs typeface="Courier New" panose="02070309020205020404" pitchFamily="49" charset="0"/>
              </a:rPr>
              <a:t>←</a:t>
            </a:r>
            <a:r>
              <a:rPr lang="en-US" sz="1600" b="0" dirty="0" smtClean="0">
                <a:sym typeface="Wingdings" panose="05000000000000000000" pitchFamily="2" charset="2"/>
              </a:rPr>
              <a:t> RWD</a:t>
            </a:r>
            <a:endParaRPr lang="en-US" sz="1600" b="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2932889" y="5241150"/>
            <a:ext cx="1601776" cy="48748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4892193" y="5241149"/>
            <a:ext cx="1699105" cy="48748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1497467" y="4521874"/>
            <a:ext cx="1149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EXECUTE</a:t>
            </a:r>
            <a:endParaRPr lang="en-US" sz="1600" dirty="0"/>
          </a:p>
        </p:txBody>
      </p:sp>
      <p:cxnSp>
        <p:nvCxnSpPr>
          <p:cNvPr id="27" name="Straight Arrow Connector 26"/>
          <p:cNvCxnSpPr>
            <a:stCxn id="9" idx="2"/>
            <a:endCxn id="101" idx="0"/>
          </p:cNvCxnSpPr>
          <p:nvPr/>
        </p:nvCxnSpPr>
        <p:spPr bwMode="auto">
          <a:xfrm>
            <a:off x="4756895" y="2102900"/>
            <a:ext cx="5604" cy="35628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0" name="Straight Arrow Connector 149"/>
          <p:cNvCxnSpPr>
            <a:endCxn id="13" idx="0"/>
          </p:cNvCxnSpPr>
          <p:nvPr/>
        </p:nvCxnSpPr>
        <p:spPr bwMode="auto">
          <a:xfrm>
            <a:off x="3734182" y="3296574"/>
            <a:ext cx="383" cy="35709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1" name="Straight Arrow Connector 150"/>
          <p:cNvCxnSpPr>
            <a:endCxn id="131" idx="0"/>
          </p:cNvCxnSpPr>
          <p:nvPr/>
        </p:nvCxnSpPr>
        <p:spPr bwMode="auto">
          <a:xfrm flipH="1">
            <a:off x="5743774" y="3297705"/>
            <a:ext cx="2447" cy="355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2" name="TextBox 151"/>
          <p:cNvSpPr txBox="1"/>
          <p:nvPr/>
        </p:nvSpPr>
        <p:spPr>
          <a:xfrm>
            <a:off x="2536482" y="3304190"/>
            <a:ext cx="1197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OP is R-type</a:t>
            </a:r>
            <a:endParaRPr lang="en-US" sz="1400" b="0" dirty="0"/>
          </a:p>
        </p:txBody>
      </p:sp>
      <p:sp>
        <p:nvSpPr>
          <p:cNvPr id="153" name="TextBox 152"/>
          <p:cNvSpPr txBox="1"/>
          <p:nvPr/>
        </p:nvSpPr>
        <p:spPr>
          <a:xfrm>
            <a:off x="5781093" y="3320016"/>
            <a:ext cx="1117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OP is I-type</a:t>
            </a:r>
            <a:endParaRPr lang="en-US" sz="1400" b="0" dirty="0"/>
          </a:p>
        </p:txBody>
      </p:sp>
      <p:cxnSp>
        <p:nvCxnSpPr>
          <p:cNvPr id="155" name="Straight Arrow Connector 154"/>
          <p:cNvCxnSpPr>
            <a:stCxn id="13" idx="2"/>
            <a:endCxn id="22" idx="0"/>
          </p:cNvCxnSpPr>
          <p:nvPr/>
        </p:nvCxnSpPr>
        <p:spPr bwMode="auto">
          <a:xfrm flipH="1">
            <a:off x="3733777" y="4888108"/>
            <a:ext cx="788" cy="35304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6" name="Straight Arrow Connector 155"/>
          <p:cNvCxnSpPr>
            <a:stCxn id="131" idx="2"/>
            <a:endCxn id="148" idx="0"/>
          </p:cNvCxnSpPr>
          <p:nvPr/>
        </p:nvCxnSpPr>
        <p:spPr bwMode="auto">
          <a:xfrm flipH="1">
            <a:off x="5741746" y="4888108"/>
            <a:ext cx="2028" cy="35304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Elbow Connector 47"/>
          <p:cNvCxnSpPr>
            <a:stCxn id="148" idx="2"/>
            <a:endCxn id="157" idx="2"/>
          </p:cNvCxnSpPr>
          <p:nvPr/>
        </p:nvCxnSpPr>
        <p:spPr bwMode="auto">
          <a:xfrm rot="5400000" flipH="1" flipV="1">
            <a:off x="6264114" y="5094106"/>
            <a:ext cx="112159" cy="1156897"/>
          </a:xfrm>
          <a:prstGeom prst="bentConnector3">
            <a:avLst>
              <a:gd name="adj1" fmla="val -20381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7" name="TextBox 156"/>
          <p:cNvSpPr txBox="1"/>
          <p:nvPr/>
        </p:nvSpPr>
        <p:spPr>
          <a:xfrm>
            <a:off x="6781463" y="5308698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 </a:t>
            </a:r>
            <a:endParaRPr lang="en-US" sz="1400" b="0" dirty="0"/>
          </a:p>
        </p:txBody>
      </p:sp>
      <p:sp>
        <p:nvSpPr>
          <p:cNvPr id="160" name="TextBox 159"/>
          <p:cNvSpPr txBox="1"/>
          <p:nvPr/>
        </p:nvSpPr>
        <p:spPr>
          <a:xfrm>
            <a:off x="2383369" y="5385987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 </a:t>
            </a:r>
            <a:endParaRPr lang="en-US" sz="1400" b="0" dirty="0"/>
          </a:p>
        </p:txBody>
      </p:sp>
      <p:cxnSp>
        <p:nvCxnSpPr>
          <p:cNvPr id="161" name="Elbow Connector 160"/>
          <p:cNvCxnSpPr>
            <a:stCxn id="22" idx="2"/>
            <a:endCxn id="160" idx="2"/>
          </p:cNvCxnSpPr>
          <p:nvPr/>
        </p:nvCxnSpPr>
        <p:spPr bwMode="auto">
          <a:xfrm rot="5400000" flipH="1">
            <a:off x="3099727" y="5094586"/>
            <a:ext cx="34871" cy="1233228"/>
          </a:xfrm>
          <a:prstGeom prst="bentConnector3">
            <a:avLst>
              <a:gd name="adj1" fmla="val -65555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8" name="TextBox 167"/>
          <p:cNvSpPr txBox="1"/>
          <p:nvPr/>
        </p:nvSpPr>
        <p:spPr>
          <a:xfrm>
            <a:off x="2699457" y="5792668"/>
            <a:ext cx="86594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FETCH</a:t>
            </a:r>
            <a:endParaRPr lang="en-US" sz="1600" dirty="0"/>
          </a:p>
        </p:txBody>
      </p:sp>
      <p:sp>
        <p:nvSpPr>
          <p:cNvPr id="171" name="TextBox 170"/>
          <p:cNvSpPr txBox="1"/>
          <p:nvPr/>
        </p:nvSpPr>
        <p:spPr>
          <a:xfrm>
            <a:off x="5901043" y="5792668"/>
            <a:ext cx="86594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FETCH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3590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 Box 2"/>
          <p:cNvSpPr txBox="1">
            <a:spLocks noChangeArrowheads="1"/>
          </p:cNvSpPr>
          <p:nvPr/>
        </p:nvSpPr>
        <p:spPr bwMode="auto">
          <a:xfrm>
            <a:off x="326357" y="196850"/>
            <a:ext cx="161133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err="1" smtClean="0"/>
              <a:t>Datapath</a:t>
            </a:r>
            <a:endParaRPr lang="en-US" sz="2600" dirty="0"/>
          </a:p>
        </p:txBody>
      </p:sp>
      <p:sp>
        <p:nvSpPr>
          <p:cNvPr id="75" name="Rectangle 74"/>
          <p:cNvSpPr/>
          <p:nvPr/>
        </p:nvSpPr>
        <p:spPr bwMode="auto">
          <a:xfrm>
            <a:off x="1234173" y="3200400"/>
            <a:ext cx="185573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977040" y="2622101"/>
            <a:ext cx="365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 smtClean="0"/>
              <a:t>Reg</a:t>
            </a:r>
            <a:endParaRPr lang="en-US" sz="1800" dirty="0" smtClean="0"/>
          </a:p>
          <a:p>
            <a:pPr algn="ctr"/>
            <a:r>
              <a:rPr lang="en-US" sz="1800" dirty="0" smtClean="0"/>
              <a:t>File</a:t>
            </a:r>
            <a:endParaRPr lang="en-US" sz="1800" dirty="0"/>
          </a:p>
        </p:txBody>
      </p:sp>
      <p:sp>
        <p:nvSpPr>
          <p:cNvPr id="79" name="Rectangle 78"/>
          <p:cNvSpPr/>
          <p:nvPr/>
        </p:nvSpPr>
        <p:spPr bwMode="auto">
          <a:xfrm>
            <a:off x="5754479" y="2551421"/>
            <a:ext cx="810273" cy="2133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63697" y="4352493"/>
            <a:ext cx="22217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D</a:t>
            </a:r>
            <a:endParaRPr lang="en-US" sz="1400" b="0" dirty="0"/>
          </a:p>
        </p:txBody>
      </p:sp>
      <p:sp>
        <p:nvSpPr>
          <p:cNvPr id="83" name="TextBox 82"/>
          <p:cNvSpPr txBox="1"/>
          <p:nvPr/>
        </p:nvSpPr>
        <p:spPr>
          <a:xfrm>
            <a:off x="5763697" y="3268544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A1</a:t>
            </a:r>
            <a:endParaRPr lang="en-US" sz="1400" b="0" dirty="0"/>
          </a:p>
        </p:txBody>
      </p:sp>
      <p:sp>
        <p:nvSpPr>
          <p:cNvPr id="84" name="TextBox 83"/>
          <p:cNvSpPr txBox="1"/>
          <p:nvPr/>
        </p:nvSpPr>
        <p:spPr>
          <a:xfrm>
            <a:off x="5763697" y="3604030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A2</a:t>
            </a:r>
            <a:endParaRPr lang="en-US" sz="1400" b="0" dirty="0"/>
          </a:p>
        </p:txBody>
      </p:sp>
      <p:sp>
        <p:nvSpPr>
          <p:cNvPr id="85" name="TextBox 84"/>
          <p:cNvSpPr txBox="1"/>
          <p:nvPr/>
        </p:nvSpPr>
        <p:spPr>
          <a:xfrm>
            <a:off x="5767588" y="3918263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A3</a:t>
            </a:r>
            <a:endParaRPr lang="en-US" sz="1400" b="0" dirty="0"/>
          </a:p>
        </p:txBody>
      </p:sp>
      <p:sp>
        <p:nvSpPr>
          <p:cNvPr id="86" name="TextBox 85"/>
          <p:cNvSpPr txBox="1"/>
          <p:nvPr/>
        </p:nvSpPr>
        <p:spPr>
          <a:xfrm>
            <a:off x="6233571" y="3268432"/>
            <a:ext cx="331181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O1</a:t>
            </a:r>
            <a:endParaRPr lang="en-US" sz="1400" b="0" dirty="0"/>
          </a:p>
        </p:txBody>
      </p:sp>
      <p:sp>
        <p:nvSpPr>
          <p:cNvPr id="87" name="TextBox 86"/>
          <p:cNvSpPr txBox="1"/>
          <p:nvPr/>
        </p:nvSpPr>
        <p:spPr>
          <a:xfrm>
            <a:off x="6233570" y="4250754"/>
            <a:ext cx="331181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O2</a:t>
            </a:r>
            <a:endParaRPr lang="en-US" sz="1400" b="0" dirty="0"/>
          </a:p>
        </p:txBody>
      </p:sp>
      <p:grpSp>
        <p:nvGrpSpPr>
          <p:cNvPr id="88" name="Group 87"/>
          <p:cNvGrpSpPr/>
          <p:nvPr/>
        </p:nvGrpSpPr>
        <p:grpSpPr>
          <a:xfrm>
            <a:off x="8218128" y="2909172"/>
            <a:ext cx="388168" cy="1188720"/>
            <a:chOff x="6078550" y="3124201"/>
            <a:chExt cx="685800" cy="1447800"/>
          </a:xfrm>
        </p:grpSpPr>
        <p:grpSp>
          <p:nvGrpSpPr>
            <p:cNvPr id="89" name="Group 88"/>
            <p:cNvGrpSpPr/>
            <p:nvPr/>
          </p:nvGrpSpPr>
          <p:grpSpPr>
            <a:xfrm rot="16200000">
              <a:off x="5697550" y="3505201"/>
              <a:ext cx="1447800" cy="685800"/>
              <a:chOff x="5410201" y="2590799"/>
              <a:chExt cx="1447800" cy="685800"/>
            </a:xfrm>
          </p:grpSpPr>
          <p:sp>
            <p:nvSpPr>
              <p:cNvPr id="91" name="Flowchart: Manual Operation 90"/>
              <p:cNvSpPr/>
              <p:nvPr/>
            </p:nvSpPr>
            <p:spPr bwMode="auto">
              <a:xfrm>
                <a:off x="5410201" y="2590799"/>
                <a:ext cx="1447800" cy="685800"/>
              </a:xfrm>
              <a:prstGeom prst="flowChartManualOpera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92" name="Isosceles Triangle 91"/>
              <p:cNvSpPr/>
              <p:nvPr/>
            </p:nvSpPr>
            <p:spPr bwMode="auto">
              <a:xfrm rot="10800000">
                <a:off x="5905500" y="2590800"/>
                <a:ext cx="419100" cy="311773"/>
              </a:xfrm>
              <a:prstGeom prst="triangl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93" name="Straight Connector 92"/>
              <p:cNvCxnSpPr>
                <a:stCxn id="92" idx="4"/>
                <a:endCxn id="92" idx="2"/>
              </p:cNvCxnSpPr>
              <p:nvPr/>
            </p:nvCxnSpPr>
            <p:spPr bwMode="auto">
              <a:xfrm>
                <a:off x="5905500" y="2590800"/>
                <a:ext cx="4191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90" name="TextBox 89"/>
            <p:cNvSpPr txBox="1"/>
            <p:nvPr/>
          </p:nvSpPr>
          <p:spPr>
            <a:xfrm>
              <a:off x="6376717" y="3294158"/>
              <a:ext cx="351379" cy="1124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A</a:t>
              </a:r>
            </a:p>
            <a:p>
              <a:pPr algn="ctr"/>
              <a:r>
                <a:rPr lang="en-US" sz="1800" dirty="0" smtClean="0"/>
                <a:t>L</a:t>
              </a:r>
            </a:p>
            <a:p>
              <a:pPr algn="ctr"/>
              <a:r>
                <a:rPr lang="en-US" sz="1800" dirty="0" smtClean="0"/>
                <a:t>U</a:t>
              </a:r>
              <a:endParaRPr lang="en-US" sz="1800" dirty="0"/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2876552" y="2618387"/>
            <a:ext cx="425584" cy="370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MEM</a:t>
            </a:r>
            <a:endParaRPr lang="en-US" sz="1800" dirty="0"/>
          </a:p>
        </p:txBody>
      </p:sp>
      <p:sp>
        <p:nvSpPr>
          <p:cNvPr id="162" name="Rectangle 161"/>
          <p:cNvSpPr/>
          <p:nvPr/>
        </p:nvSpPr>
        <p:spPr bwMode="auto">
          <a:xfrm>
            <a:off x="2688473" y="2541845"/>
            <a:ext cx="810420" cy="214317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688472" y="3512582"/>
            <a:ext cx="212559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</a:t>
            </a:r>
            <a:endParaRPr lang="en-US" sz="1400" b="0" dirty="0"/>
          </a:p>
        </p:txBody>
      </p:sp>
      <p:sp>
        <p:nvSpPr>
          <p:cNvPr id="165" name="TextBox 164"/>
          <p:cNvSpPr txBox="1"/>
          <p:nvPr/>
        </p:nvSpPr>
        <p:spPr>
          <a:xfrm>
            <a:off x="3203699" y="3512582"/>
            <a:ext cx="28148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 O</a:t>
            </a:r>
            <a:endParaRPr lang="en-US" sz="1400" b="0" dirty="0"/>
          </a:p>
        </p:txBody>
      </p:sp>
      <p:sp>
        <p:nvSpPr>
          <p:cNvPr id="160" name="TextBox 159"/>
          <p:cNvSpPr txBox="1"/>
          <p:nvPr/>
        </p:nvSpPr>
        <p:spPr>
          <a:xfrm>
            <a:off x="2690696" y="4250755"/>
            <a:ext cx="22217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D</a:t>
            </a:r>
            <a:endParaRPr lang="en-US" sz="1400" b="0" dirty="0"/>
          </a:p>
        </p:txBody>
      </p:sp>
      <p:sp>
        <p:nvSpPr>
          <p:cNvPr id="197" name="Rectangle 196"/>
          <p:cNvSpPr/>
          <p:nvPr/>
        </p:nvSpPr>
        <p:spPr bwMode="auto">
          <a:xfrm>
            <a:off x="3885380" y="3209335"/>
            <a:ext cx="185573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890518" y="3337803"/>
            <a:ext cx="259045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I</a:t>
            </a:r>
          </a:p>
          <a:p>
            <a:pPr algn="ctr"/>
            <a:r>
              <a:rPr lang="en-US" sz="1800" dirty="0" smtClean="0"/>
              <a:t>R</a:t>
            </a:r>
            <a:endParaRPr lang="en-US" sz="1800" dirty="0"/>
          </a:p>
        </p:txBody>
      </p:sp>
      <p:sp>
        <p:nvSpPr>
          <p:cNvPr id="3" name="Flowchart: Manual Operation 2"/>
          <p:cNvSpPr/>
          <p:nvPr/>
        </p:nvSpPr>
        <p:spPr bwMode="auto">
          <a:xfrm rot="16200000">
            <a:off x="4659690" y="3982413"/>
            <a:ext cx="432924" cy="182438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5" name="Straight Arrow Connector 204"/>
          <p:cNvCxnSpPr>
            <a:stCxn id="75" idx="3"/>
            <a:endCxn id="163" idx="1"/>
          </p:cNvCxnSpPr>
          <p:nvPr/>
        </p:nvCxnSpPr>
        <p:spPr bwMode="auto">
          <a:xfrm>
            <a:off x="1419746" y="3657600"/>
            <a:ext cx="1268726" cy="887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7" name="Straight Arrow Connector 206"/>
          <p:cNvCxnSpPr>
            <a:endCxn id="75" idx="1"/>
          </p:cNvCxnSpPr>
          <p:nvPr/>
        </p:nvCxnSpPr>
        <p:spPr bwMode="auto">
          <a:xfrm flipV="1">
            <a:off x="1032205" y="3657600"/>
            <a:ext cx="201968" cy="40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0" name="Straight Arrow Connector 249"/>
          <p:cNvCxnSpPr>
            <a:stCxn id="165" idx="3"/>
            <a:endCxn id="197" idx="1"/>
          </p:cNvCxnSpPr>
          <p:nvPr/>
        </p:nvCxnSpPr>
        <p:spPr bwMode="auto">
          <a:xfrm>
            <a:off x="3485186" y="3666471"/>
            <a:ext cx="400194" cy="6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5" name="Straight Arrow Connector 254"/>
          <p:cNvCxnSpPr/>
          <p:nvPr/>
        </p:nvCxnSpPr>
        <p:spPr bwMode="auto">
          <a:xfrm flipV="1">
            <a:off x="4067613" y="3660967"/>
            <a:ext cx="24737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3" name="Straight Arrow Connector 262"/>
          <p:cNvCxnSpPr>
            <a:endCxn id="83" idx="1"/>
          </p:cNvCxnSpPr>
          <p:nvPr/>
        </p:nvCxnSpPr>
        <p:spPr bwMode="auto">
          <a:xfrm flipV="1">
            <a:off x="4508442" y="3422433"/>
            <a:ext cx="1255255" cy="295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6" name="Straight Arrow Connector 265"/>
          <p:cNvCxnSpPr>
            <a:endCxn id="84" idx="1"/>
          </p:cNvCxnSpPr>
          <p:nvPr/>
        </p:nvCxnSpPr>
        <p:spPr bwMode="auto">
          <a:xfrm flipV="1">
            <a:off x="4498905" y="3757919"/>
            <a:ext cx="1264792" cy="24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9" name="Straight Arrow Connector 268"/>
          <p:cNvCxnSpPr>
            <a:stCxn id="3" idx="2"/>
            <a:endCxn id="85" idx="1"/>
          </p:cNvCxnSpPr>
          <p:nvPr/>
        </p:nvCxnSpPr>
        <p:spPr bwMode="auto">
          <a:xfrm flipV="1">
            <a:off x="4967371" y="4072152"/>
            <a:ext cx="800217" cy="14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3" name="Straight Arrow Connector 272"/>
          <p:cNvCxnSpPr/>
          <p:nvPr/>
        </p:nvCxnSpPr>
        <p:spPr bwMode="auto">
          <a:xfrm>
            <a:off x="4501968" y="4156268"/>
            <a:ext cx="282965" cy="265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3" name="Elbow Connector 282"/>
          <p:cNvCxnSpPr/>
          <p:nvPr/>
        </p:nvCxnSpPr>
        <p:spPr bwMode="auto">
          <a:xfrm rot="16200000" flipH="1">
            <a:off x="4605716" y="3795311"/>
            <a:ext cx="216610" cy="141823"/>
          </a:xfrm>
          <a:prstGeom prst="bentConnector3">
            <a:avLst>
              <a:gd name="adj1" fmla="val 9490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292" name="Straight Arrow Connector 291"/>
          <p:cNvCxnSpPr>
            <a:endCxn id="82" idx="1"/>
          </p:cNvCxnSpPr>
          <p:nvPr/>
        </p:nvCxnSpPr>
        <p:spPr bwMode="auto">
          <a:xfrm>
            <a:off x="5589910" y="4504901"/>
            <a:ext cx="173787" cy="14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3" name="Trapezoid 302"/>
          <p:cNvSpPr/>
          <p:nvPr/>
        </p:nvSpPr>
        <p:spPr bwMode="auto">
          <a:xfrm rot="16200000" flipH="1">
            <a:off x="3621450" y="3619745"/>
            <a:ext cx="1595730" cy="174588"/>
          </a:xfrm>
          <a:prstGeom prst="trapezoid">
            <a:avLst>
              <a:gd name="adj" fmla="val 5608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6760923" y="2942769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6766616" y="2951098"/>
            <a:ext cx="259045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S</a:t>
            </a:r>
          </a:p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/>
              <a:t>1</a:t>
            </a:r>
            <a:endParaRPr lang="en-US" sz="1800" dirty="0" smtClean="0"/>
          </a:p>
        </p:txBody>
      </p:sp>
      <p:sp>
        <p:nvSpPr>
          <p:cNvPr id="309" name="Rectangle 308"/>
          <p:cNvSpPr/>
          <p:nvPr/>
        </p:nvSpPr>
        <p:spPr bwMode="auto">
          <a:xfrm>
            <a:off x="6758011" y="3923021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0" name="TextBox 309"/>
          <p:cNvSpPr txBox="1"/>
          <p:nvPr/>
        </p:nvSpPr>
        <p:spPr>
          <a:xfrm>
            <a:off x="6763704" y="3931350"/>
            <a:ext cx="259045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S</a:t>
            </a:r>
          </a:p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/>
              <a:t>2</a:t>
            </a:r>
          </a:p>
        </p:txBody>
      </p:sp>
      <p:sp>
        <p:nvSpPr>
          <p:cNvPr id="317" name="Flowchart: Manual Operation 316"/>
          <p:cNvSpPr/>
          <p:nvPr/>
        </p:nvSpPr>
        <p:spPr bwMode="auto">
          <a:xfrm rot="16200000">
            <a:off x="6817381" y="3034006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20" name="Straight Arrow Connector 319"/>
          <p:cNvCxnSpPr/>
          <p:nvPr/>
        </p:nvCxnSpPr>
        <p:spPr bwMode="auto">
          <a:xfrm flipV="1">
            <a:off x="6961272" y="3399968"/>
            <a:ext cx="24737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2" name="Straight Arrow Connector 321"/>
          <p:cNvCxnSpPr/>
          <p:nvPr/>
        </p:nvCxnSpPr>
        <p:spPr bwMode="auto">
          <a:xfrm flipV="1">
            <a:off x="6553203" y="3431859"/>
            <a:ext cx="213412" cy="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4" name="Straight Arrow Connector 323"/>
          <p:cNvCxnSpPr/>
          <p:nvPr/>
        </p:nvCxnSpPr>
        <p:spPr bwMode="auto">
          <a:xfrm flipV="1">
            <a:off x="6547655" y="4411572"/>
            <a:ext cx="213412" cy="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6" name="Elbow Connector 325"/>
          <p:cNvCxnSpPr/>
          <p:nvPr/>
        </p:nvCxnSpPr>
        <p:spPr bwMode="auto">
          <a:xfrm rot="16200000" flipV="1">
            <a:off x="1352828" y="2981644"/>
            <a:ext cx="1338840" cy="1929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328" name="Elbow Connector 327"/>
          <p:cNvCxnSpPr/>
          <p:nvPr/>
        </p:nvCxnSpPr>
        <p:spPr bwMode="auto">
          <a:xfrm>
            <a:off x="2015237" y="2313189"/>
            <a:ext cx="5189288" cy="547419"/>
          </a:xfrm>
          <a:prstGeom prst="bentConnector3">
            <a:avLst>
              <a:gd name="adj1" fmla="val 9349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1" name="Flowchart: Manual Operation 330"/>
          <p:cNvSpPr/>
          <p:nvPr/>
        </p:nvSpPr>
        <p:spPr bwMode="auto">
          <a:xfrm rot="16200000">
            <a:off x="7400445" y="4526173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32" name="Straight Arrow Connector 331"/>
          <p:cNvCxnSpPr/>
          <p:nvPr/>
        </p:nvCxnSpPr>
        <p:spPr bwMode="auto">
          <a:xfrm>
            <a:off x="6942891" y="4411572"/>
            <a:ext cx="851313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4" name="Straight Arrow Connector 333"/>
          <p:cNvCxnSpPr>
            <a:endCxn id="331" idx="0"/>
          </p:cNvCxnSpPr>
          <p:nvPr/>
        </p:nvCxnSpPr>
        <p:spPr bwMode="auto">
          <a:xfrm>
            <a:off x="7312007" y="4626991"/>
            <a:ext cx="482197" cy="72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6" name="Straight Arrow Connector 335"/>
          <p:cNvCxnSpPr/>
          <p:nvPr/>
        </p:nvCxnSpPr>
        <p:spPr bwMode="auto">
          <a:xfrm>
            <a:off x="7547506" y="4879158"/>
            <a:ext cx="24669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1" name="TextBox 340"/>
          <p:cNvSpPr txBox="1"/>
          <p:nvPr/>
        </p:nvSpPr>
        <p:spPr>
          <a:xfrm>
            <a:off x="7355787" y="4724400"/>
            <a:ext cx="191719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4</a:t>
            </a:r>
            <a:endParaRPr lang="en-US" sz="1400" b="0" dirty="0"/>
          </a:p>
        </p:txBody>
      </p:sp>
      <p:cxnSp>
        <p:nvCxnSpPr>
          <p:cNvPr id="357" name="Elbow Connector 356"/>
          <p:cNvCxnSpPr>
            <a:stCxn id="376" idx="3"/>
          </p:cNvCxnSpPr>
          <p:nvPr/>
        </p:nvCxnSpPr>
        <p:spPr bwMode="auto">
          <a:xfrm flipV="1">
            <a:off x="6386507" y="4619226"/>
            <a:ext cx="925499" cy="1203817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63" name="Elbow Connector 362"/>
          <p:cNvCxnSpPr/>
          <p:nvPr/>
        </p:nvCxnSpPr>
        <p:spPr bwMode="auto">
          <a:xfrm rot="5400000">
            <a:off x="6702455" y="4804919"/>
            <a:ext cx="787252" cy="56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/>
          </a:ln>
          <a:effectLst/>
        </p:spPr>
      </p:cxnSp>
      <p:cxnSp>
        <p:nvCxnSpPr>
          <p:cNvPr id="368" name="Elbow Connector 367"/>
          <p:cNvCxnSpPr>
            <a:endCxn id="160" idx="1"/>
          </p:cNvCxnSpPr>
          <p:nvPr/>
        </p:nvCxnSpPr>
        <p:spPr bwMode="auto">
          <a:xfrm rot="10800000">
            <a:off x="2690697" y="4404644"/>
            <a:ext cx="4413383" cy="794180"/>
          </a:xfrm>
          <a:prstGeom prst="bentConnector3">
            <a:avLst>
              <a:gd name="adj1" fmla="val 10518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6" name="TextBox 375"/>
          <p:cNvSpPr txBox="1"/>
          <p:nvPr/>
        </p:nvSpPr>
        <p:spPr>
          <a:xfrm>
            <a:off x="5961391" y="5669154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SX</a:t>
            </a:r>
            <a:endParaRPr lang="en-US" sz="1400" b="0" dirty="0"/>
          </a:p>
        </p:txBody>
      </p:sp>
      <p:sp>
        <p:nvSpPr>
          <p:cNvPr id="377" name="Rectangle 376"/>
          <p:cNvSpPr/>
          <p:nvPr/>
        </p:nvSpPr>
        <p:spPr bwMode="auto">
          <a:xfrm>
            <a:off x="5949478" y="5657805"/>
            <a:ext cx="448942" cy="3191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3" name="Rectangle 382"/>
          <p:cNvSpPr/>
          <p:nvPr/>
        </p:nvSpPr>
        <p:spPr bwMode="auto">
          <a:xfrm>
            <a:off x="5310753" y="4147939"/>
            <a:ext cx="267364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>
            <a:off x="5328910" y="4156268"/>
            <a:ext cx="310341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 smtClean="0"/>
              <a:t>W</a:t>
            </a:r>
          </a:p>
          <a:p>
            <a:pPr algn="ctr"/>
            <a:r>
              <a:rPr lang="en-US" sz="1800" dirty="0"/>
              <a:t>D</a:t>
            </a:r>
          </a:p>
        </p:txBody>
      </p:sp>
      <p:cxnSp>
        <p:nvCxnSpPr>
          <p:cNvPr id="397" name="Elbow Connector 396"/>
          <p:cNvCxnSpPr/>
          <p:nvPr/>
        </p:nvCxnSpPr>
        <p:spPr bwMode="auto">
          <a:xfrm rot="16200000" flipH="1">
            <a:off x="3840500" y="5020434"/>
            <a:ext cx="1470550" cy="134667"/>
          </a:xfrm>
          <a:prstGeom prst="bentConnector3">
            <a:avLst>
              <a:gd name="adj1" fmla="val -27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0" name="Straight Connector 399"/>
          <p:cNvCxnSpPr>
            <a:endCxn id="376" idx="1"/>
          </p:cNvCxnSpPr>
          <p:nvPr/>
        </p:nvCxnSpPr>
        <p:spPr bwMode="auto">
          <a:xfrm>
            <a:off x="4643109" y="5819743"/>
            <a:ext cx="1318282" cy="33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4" name="Straight Arrow Connector 403"/>
          <p:cNvCxnSpPr>
            <a:stCxn id="317" idx="2"/>
          </p:cNvCxnSpPr>
          <p:nvPr/>
        </p:nvCxnSpPr>
        <p:spPr bwMode="auto">
          <a:xfrm>
            <a:off x="7414222" y="3135547"/>
            <a:ext cx="814793" cy="705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0" name="Elbow Connector 409"/>
          <p:cNvCxnSpPr>
            <a:stCxn id="331" idx="2"/>
          </p:cNvCxnSpPr>
          <p:nvPr/>
        </p:nvCxnSpPr>
        <p:spPr bwMode="auto">
          <a:xfrm flipV="1">
            <a:off x="7997286" y="3911807"/>
            <a:ext cx="220842" cy="715907"/>
          </a:xfrm>
          <a:prstGeom prst="bentConnector4">
            <a:avLst>
              <a:gd name="adj1" fmla="val 44362"/>
              <a:gd name="adj2" fmla="val 10060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4" name="Elbow Connector 413"/>
          <p:cNvCxnSpPr>
            <a:stCxn id="91" idx="2"/>
          </p:cNvCxnSpPr>
          <p:nvPr/>
        </p:nvCxnSpPr>
        <p:spPr bwMode="auto">
          <a:xfrm>
            <a:off x="8606296" y="3503532"/>
            <a:ext cx="221433" cy="2629289"/>
          </a:xfrm>
          <a:prstGeom prst="bentConnector4">
            <a:avLst>
              <a:gd name="adj1" fmla="val 103237"/>
              <a:gd name="adj2" fmla="val 5369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6" name="Elbow Connector 415"/>
          <p:cNvCxnSpPr/>
          <p:nvPr/>
        </p:nvCxnSpPr>
        <p:spPr bwMode="auto">
          <a:xfrm rot="10800000">
            <a:off x="1032205" y="3666471"/>
            <a:ext cx="7806996" cy="2466353"/>
          </a:xfrm>
          <a:prstGeom prst="bentConnector3">
            <a:avLst>
              <a:gd name="adj1" fmla="val 9984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21" name="TextBox 420"/>
          <p:cNvSpPr txBox="1"/>
          <p:nvPr/>
        </p:nvSpPr>
        <p:spPr>
          <a:xfrm rot="16200000">
            <a:off x="8369000" y="3719893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err="1" smtClean="0">
                <a:latin typeface="+mj-lt"/>
                <a:cs typeface="Courier New" panose="02070309020205020404" pitchFamily="49" charset="0"/>
              </a:rPr>
              <a:t>ALUout</a:t>
            </a:r>
            <a:endParaRPr lang="en-US" sz="1200" b="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5" name="TextBox 424"/>
          <p:cNvSpPr txBox="1"/>
          <p:nvPr/>
        </p:nvSpPr>
        <p:spPr>
          <a:xfrm>
            <a:off x="4584343" y="4309330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IR[IM]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7" name="TextBox 426"/>
          <p:cNvSpPr txBox="1"/>
          <p:nvPr/>
        </p:nvSpPr>
        <p:spPr>
          <a:xfrm>
            <a:off x="4443849" y="3163323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IR[s]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8" name="TextBox 427"/>
          <p:cNvSpPr txBox="1"/>
          <p:nvPr/>
        </p:nvSpPr>
        <p:spPr>
          <a:xfrm>
            <a:off x="4432740" y="3505192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IR[t]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9" name="TextBox 428"/>
          <p:cNvSpPr txBox="1"/>
          <p:nvPr/>
        </p:nvSpPr>
        <p:spPr>
          <a:xfrm>
            <a:off x="4323694" y="3927597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IR[d]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431" name="Elbow Connector 430"/>
          <p:cNvCxnSpPr/>
          <p:nvPr/>
        </p:nvCxnSpPr>
        <p:spPr bwMode="auto">
          <a:xfrm rot="5400000" flipH="1" flipV="1">
            <a:off x="4457914" y="5279982"/>
            <a:ext cx="1219200" cy="486478"/>
          </a:xfrm>
          <a:prstGeom prst="bentConnector3">
            <a:avLst>
              <a:gd name="adj1" fmla="val 10026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445" name="TextBox 444"/>
          <p:cNvSpPr txBox="1"/>
          <p:nvPr/>
        </p:nvSpPr>
        <p:spPr>
          <a:xfrm>
            <a:off x="4803832" y="3899525"/>
            <a:ext cx="220573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0" dirty="0" smtClean="0"/>
              <a:t>M</a:t>
            </a:r>
          </a:p>
          <a:p>
            <a:pPr algn="ctr">
              <a:lnSpc>
                <a:spcPts val="1200"/>
              </a:lnSpc>
            </a:pPr>
            <a:r>
              <a:rPr lang="en-US" sz="1200" b="0" dirty="0" smtClean="0"/>
              <a:t>3</a:t>
            </a:r>
            <a:endParaRPr lang="en-US" sz="1200" b="0" dirty="0"/>
          </a:p>
        </p:txBody>
      </p:sp>
      <p:sp>
        <p:nvSpPr>
          <p:cNvPr id="447" name="TextBox 446"/>
          <p:cNvSpPr txBox="1"/>
          <p:nvPr/>
        </p:nvSpPr>
        <p:spPr>
          <a:xfrm>
            <a:off x="7238162" y="2901876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5</a:t>
            </a:r>
            <a:endParaRPr lang="en-US" sz="1200" b="0" dirty="0"/>
          </a:p>
        </p:txBody>
      </p:sp>
      <p:sp>
        <p:nvSpPr>
          <p:cNvPr id="448" name="TextBox 447"/>
          <p:cNvSpPr txBox="1"/>
          <p:nvPr/>
        </p:nvSpPr>
        <p:spPr>
          <a:xfrm>
            <a:off x="7819597" y="4413698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6</a:t>
            </a:r>
            <a:endParaRPr lang="en-US" sz="1200" b="0" dirty="0"/>
          </a:p>
        </p:txBody>
      </p:sp>
      <p:sp>
        <p:nvSpPr>
          <p:cNvPr id="116" name="TextBox 115"/>
          <p:cNvSpPr txBox="1"/>
          <p:nvPr/>
        </p:nvSpPr>
        <p:spPr>
          <a:xfrm>
            <a:off x="1242299" y="3328863"/>
            <a:ext cx="259045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P</a:t>
            </a:r>
          </a:p>
          <a:p>
            <a:pPr algn="ctr"/>
            <a:r>
              <a:rPr lang="en-US" sz="1800" dirty="0" smtClean="0"/>
              <a:t>C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05455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 Box 2"/>
          <p:cNvSpPr txBox="1">
            <a:spLocks noChangeArrowheads="1"/>
          </p:cNvSpPr>
          <p:nvPr/>
        </p:nvSpPr>
        <p:spPr bwMode="auto">
          <a:xfrm>
            <a:off x="326357" y="196850"/>
            <a:ext cx="318709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2600" dirty="0" err="1" smtClean="0"/>
              <a:t>Datapath</a:t>
            </a:r>
            <a:r>
              <a:rPr lang="en-US" sz="2600" dirty="0" smtClean="0"/>
              <a:t> – FETCH</a:t>
            </a:r>
            <a:endParaRPr lang="en-US" sz="2600" dirty="0"/>
          </a:p>
        </p:txBody>
      </p:sp>
      <p:sp>
        <p:nvSpPr>
          <p:cNvPr id="75" name="Rectangle 74"/>
          <p:cNvSpPr/>
          <p:nvPr/>
        </p:nvSpPr>
        <p:spPr bwMode="auto">
          <a:xfrm>
            <a:off x="1234173" y="3200400"/>
            <a:ext cx="185573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977040" y="2622101"/>
            <a:ext cx="365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 smtClean="0"/>
              <a:t>Reg</a:t>
            </a:r>
            <a:endParaRPr lang="en-US" sz="1800" dirty="0" smtClean="0"/>
          </a:p>
          <a:p>
            <a:pPr algn="ctr"/>
            <a:r>
              <a:rPr lang="en-US" sz="1800" dirty="0" smtClean="0"/>
              <a:t>File</a:t>
            </a:r>
            <a:endParaRPr lang="en-US" sz="1800" dirty="0"/>
          </a:p>
        </p:txBody>
      </p:sp>
      <p:sp>
        <p:nvSpPr>
          <p:cNvPr id="79" name="Rectangle 78"/>
          <p:cNvSpPr/>
          <p:nvPr/>
        </p:nvSpPr>
        <p:spPr bwMode="auto">
          <a:xfrm>
            <a:off x="5754479" y="2551421"/>
            <a:ext cx="810273" cy="2133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63697" y="4352493"/>
            <a:ext cx="22217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D</a:t>
            </a:r>
            <a:endParaRPr lang="en-US" sz="1400" b="0" dirty="0"/>
          </a:p>
        </p:txBody>
      </p:sp>
      <p:sp>
        <p:nvSpPr>
          <p:cNvPr id="83" name="TextBox 82"/>
          <p:cNvSpPr txBox="1"/>
          <p:nvPr/>
        </p:nvSpPr>
        <p:spPr>
          <a:xfrm>
            <a:off x="5763697" y="3268544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A1</a:t>
            </a:r>
            <a:endParaRPr lang="en-US" sz="1400" b="0" dirty="0"/>
          </a:p>
        </p:txBody>
      </p:sp>
      <p:sp>
        <p:nvSpPr>
          <p:cNvPr id="84" name="TextBox 83"/>
          <p:cNvSpPr txBox="1"/>
          <p:nvPr/>
        </p:nvSpPr>
        <p:spPr>
          <a:xfrm>
            <a:off x="5763697" y="3604030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A2</a:t>
            </a:r>
            <a:endParaRPr lang="en-US" sz="1400" b="0" dirty="0"/>
          </a:p>
        </p:txBody>
      </p:sp>
      <p:sp>
        <p:nvSpPr>
          <p:cNvPr id="85" name="TextBox 84"/>
          <p:cNvSpPr txBox="1"/>
          <p:nvPr/>
        </p:nvSpPr>
        <p:spPr>
          <a:xfrm>
            <a:off x="5767588" y="3918263"/>
            <a:ext cx="311945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A3</a:t>
            </a:r>
            <a:endParaRPr lang="en-US" sz="1400" b="0" dirty="0"/>
          </a:p>
        </p:txBody>
      </p:sp>
      <p:sp>
        <p:nvSpPr>
          <p:cNvPr id="86" name="TextBox 85"/>
          <p:cNvSpPr txBox="1"/>
          <p:nvPr/>
        </p:nvSpPr>
        <p:spPr>
          <a:xfrm>
            <a:off x="6233571" y="3268432"/>
            <a:ext cx="331181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O1</a:t>
            </a:r>
            <a:endParaRPr lang="en-US" sz="1400" b="0" dirty="0"/>
          </a:p>
        </p:txBody>
      </p:sp>
      <p:sp>
        <p:nvSpPr>
          <p:cNvPr id="87" name="TextBox 86"/>
          <p:cNvSpPr txBox="1"/>
          <p:nvPr/>
        </p:nvSpPr>
        <p:spPr>
          <a:xfrm>
            <a:off x="6233570" y="4250754"/>
            <a:ext cx="331181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O2</a:t>
            </a:r>
            <a:endParaRPr lang="en-US" sz="1400" b="0" dirty="0"/>
          </a:p>
        </p:txBody>
      </p:sp>
      <p:grpSp>
        <p:nvGrpSpPr>
          <p:cNvPr id="88" name="Group 87"/>
          <p:cNvGrpSpPr/>
          <p:nvPr/>
        </p:nvGrpSpPr>
        <p:grpSpPr>
          <a:xfrm>
            <a:off x="8218128" y="2909172"/>
            <a:ext cx="388168" cy="1188720"/>
            <a:chOff x="6078550" y="3124201"/>
            <a:chExt cx="685800" cy="1447800"/>
          </a:xfrm>
        </p:grpSpPr>
        <p:grpSp>
          <p:nvGrpSpPr>
            <p:cNvPr id="89" name="Group 88"/>
            <p:cNvGrpSpPr/>
            <p:nvPr/>
          </p:nvGrpSpPr>
          <p:grpSpPr>
            <a:xfrm rot="16200000">
              <a:off x="5697550" y="3505201"/>
              <a:ext cx="1447800" cy="685800"/>
              <a:chOff x="5410201" y="2590799"/>
              <a:chExt cx="1447800" cy="685800"/>
            </a:xfrm>
          </p:grpSpPr>
          <p:sp>
            <p:nvSpPr>
              <p:cNvPr id="91" name="Flowchart: Manual Operation 90"/>
              <p:cNvSpPr/>
              <p:nvPr/>
            </p:nvSpPr>
            <p:spPr bwMode="auto">
              <a:xfrm>
                <a:off x="5410201" y="2590799"/>
                <a:ext cx="1447800" cy="685800"/>
              </a:xfrm>
              <a:prstGeom prst="flowChartManualOpera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92" name="Isosceles Triangle 91"/>
              <p:cNvSpPr/>
              <p:nvPr/>
            </p:nvSpPr>
            <p:spPr bwMode="auto">
              <a:xfrm rot="10800000">
                <a:off x="5905500" y="2590800"/>
                <a:ext cx="419100" cy="311773"/>
              </a:xfrm>
              <a:prstGeom prst="triangl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93" name="Straight Connector 92"/>
              <p:cNvCxnSpPr>
                <a:stCxn id="92" idx="4"/>
                <a:endCxn id="92" idx="2"/>
              </p:cNvCxnSpPr>
              <p:nvPr/>
            </p:nvCxnSpPr>
            <p:spPr bwMode="auto">
              <a:xfrm>
                <a:off x="5905500" y="2590800"/>
                <a:ext cx="4191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90" name="TextBox 89"/>
            <p:cNvSpPr txBox="1"/>
            <p:nvPr/>
          </p:nvSpPr>
          <p:spPr>
            <a:xfrm>
              <a:off x="6376717" y="3294158"/>
              <a:ext cx="351379" cy="1124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A</a:t>
              </a:r>
            </a:p>
            <a:p>
              <a:pPr algn="ctr"/>
              <a:r>
                <a:rPr lang="en-US" sz="1800" dirty="0" smtClean="0"/>
                <a:t>L</a:t>
              </a:r>
            </a:p>
            <a:p>
              <a:pPr algn="ctr"/>
              <a:r>
                <a:rPr lang="en-US" sz="1800" dirty="0" smtClean="0"/>
                <a:t>U</a:t>
              </a:r>
              <a:endParaRPr lang="en-US" sz="1800" dirty="0"/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2876552" y="2618387"/>
            <a:ext cx="425584" cy="370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MEM</a:t>
            </a:r>
            <a:endParaRPr lang="en-US" sz="1800" dirty="0"/>
          </a:p>
        </p:txBody>
      </p:sp>
      <p:sp>
        <p:nvSpPr>
          <p:cNvPr id="162" name="Rectangle 161"/>
          <p:cNvSpPr/>
          <p:nvPr/>
        </p:nvSpPr>
        <p:spPr bwMode="auto">
          <a:xfrm>
            <a:off x="2688473" y="2541845"/>
            <a:ext cx="810420" cy="214317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688472" y="3512582"/>
            <a:ext cx="212559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A</a:t>
            </a:r>
            <a:endParaRPr lang="en-US" sz="1400" b="0" dirty="0"/>
          </a:p>
        </p:txBody>
      </p:sp>
      <p:sp>
        <p:nvSpPr>
          <p:cNvPr id="165" name="TextBox 164"/>
          <p:cNvSpPr txBox="1"/>
          <p:nvPr/>
        </p:nvSpPr>
        <p:spPr>
          <a:xfrm>
            <a:off x="3203699" y="3512582"/>
            <a:ext cx="28148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 O</a:t>
            </a:r>
            <a:endParaRPr lang="en-US" sz="1400" b="0" dirty="0"/>
          </a:p>
        </p:txBody>
      </p:sp>
      <p:sp>
        <p:nvSpPr>
          <p:cNvPr id="160" name="TextBox 159"/>
          <p:cNvSpPr txBox="1"/>
          <p:nvPr/>
        </p:nvSpPr>
        <p:spPr>
          <a:xfrm>
            <a:off x="2690696" y="4250755"/>
            <a:ext cx="222177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D</a:t>
            </a:r>
            <a:endParaRPr lang="en-US" sz="1400" b="0" dirty="0"/>
          </a:p>
        </p:txBody>
      </p:sp>
      <p:sp>
        <p:nvSpPr>
          <p:cNvPr id="197" name="Rectangle 196"/>
          <p:cNvSpPr/>
          <p:nvPr/>
        </p:nvSpPr>
        <p:spPr bwMode="auto">
          <a:xfrm>
            <a:off x="3885380" y="3209335"/>
            <a:ext cx="185573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890518" y="3337803"/>
            <a:ext cx="259045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I</a:t>
            </a:r>
          </a:p>
          <a:p>
            <a:pPr algn="ctr"/>
            <a:r>
              <a:rPr lang="en-US" sz="1800" dirty="0" smtClean="0"/>
              <a:t>R</a:t>
            </a:r>
            <a:endParaRPr lang="en-US" sz="1800" dirty="0"/>
          </a:p>
        </p:txBody>
      </p:sp>
      <p:sp>
        <p:nvSpPr>
          <p:cNvPr id="3" name="Flowchart: Manual Operation 2"/>
          <p:cNvSpPr/>
          <p:nvPr/>
        </p:nvSpPr>
        <p:spPr bwMode="auto">
          <a:xfrm rot="16200000">
            <a:off x="4659690" y="3982413"/>
            <a:ext cx="432924" cy="182438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5" name="Straight Arrow Connector 204"/>
          <p:cNvCxnSpPr>
            <a:stCxn id="75" idx="3"/>
            <a:endCxn id="163" idx="1"/>
          </p:cNvCxnSpPr>
          <p:nvPr/>
        </p:nvCxnSpPr>
        <p:spPr bwMode="auto">
          <a:xfrm>
            <a:off x="1419746" y="3657600"/>
            <a:ext cx="1268726" cy="887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7" name="Straight Arrow Connector 206"/>
          <p:cNvCxnSpPr>
            <a:endCxn id="75" idx="1"/>
          </p:cNvCxnSpPr>
          <p:nvPr/>
        </p:nvCxnSpPr>
        <p:spPr bwMode="auto">
          <a:xfrm flipV="1">
            <a:off x="1032205" y="3657600"/>
            <a:ext cx="201968" cy="40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0" name="Straight Arrow Connector 249"/>
          <p:cNvCxnSpPr>
            <a:stCxn id="165" idx="3"/>
            <a:endCxn id="197" idx="1"/>
          </p:cNvCxnSpPr>
          <p:nvPr/>
        </p:nvCxnSpPr>
        <p:spPr bwMode="auto">
          <a:xfrm>
            <a:off x="3485186" y="3666471"/>
            <a:ext cx="400194" cy="6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5" name="Straight Arrow Connector 254"/>
          <p:cNvCxnSpPr/>
          <p:nvPr/>
        </p:nvCxnSpPr>
        <p:spPr bwMode="auto">
          <a:xfrm flipV="1">
            <a:off x="4067613" y="3660967"/>
            <a:ext cx="24737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3" name="Straight Arrow Connector 262"/>
          <p:cNvCxnSpPr>
            <a:endCxn id="83" idx="1"/>
          </p:cNvCxnSpPr>
          <p:nvPr/>
        </p:nvCxnSpPr>
        <p:spPr bwMode="auto">
          <a:xfrm flipV="1">
            <a:off x="4508442" y="3422433"/>
            <a:ext cx="1255255" cy="295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6" name="Straight Arrow Connector 265"/>
          <p:cNvCxnSpPr>
            <a:endCxn id="84" idx="1"/>
          </p:cNvCxnSpPr>
          <p:nvPr/>
        </p:nvCxnSpPr>
        <p:spPr bwMode="auto">
          <a:xfrm flipV="1">
            <a:off x="4498905" y="3757919"/>
            <a:ext cx="1264792" cy="24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9" name="Straight Arrow Connector 268"/>
          <p:cNvCxnSpPr>
            <a:stCxn id="3" idx="2"/>
            <a:endCxn id="85" idx="1"/>
          </p:cNvCxnSpPr>
          <p:nvPr/>
        </p:nvCxnSpPr>
        <p:spPr bwMode="auto">
          <a:xfrm flipV="1">
            <a:off x="4967371" y="4072152"/>
            <a:ext cx="800217" cy="14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3" name="Straight Arrow Connector 272"/>
          <p:cNvCxnSpPr/>
          <p:nvPr/>
        </p:nvCxnSpPr>
        <p:spPr bwMode="auto">
          <a:xfrm>
            <a:off x="4501968" y="4156268"/>
            <a:ext cx="282965" cy="265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3" name="Elbow Connector 282"/>
          <p:cNvCxnSpPr/>
          <p:nvPr/>
        </p:nvCxnSpPr>
        <p:spPr bwMode="auto">
          <a:xfrm rot="16200000" flipH="1">
            <a:off x="4605716" y="3795311"/>
            <a:ext cx="216610" cy="141823"/>
          </a:xfrm>
          <a:prstGeom prst="bentConnector3">
            <a:avLst>
              <a:gd name="adj1" fmla="val 9490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292" name="Straight Arrow Connector 291"/>
          <p:cNvCxnSpPr>
            <a:endCxn id="82" idx="1"/>
          </p:cNvCxnSpPr>
          <p:nvPr/>
        </p:nvCxnSpPr>
        <p:spPr bwMode="auto">
          <a:xfrm>
            <a:off x="5589910" y="4504901"/>
            <a:ext cx="173787" cy="14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3" name="Trapezoid 302"/>
          <p:cNvSpPr/>
          <p:nvPr/>
        </p:nvSpPr>
        <p:spPr bwMode="auto">
          <a:xfrm rot="16200000" flipH="1">
            <a:off x="3621450" y="3619745"/>
            <a:ext cx="1595730" cy="174588"/>
          </a:xfrm>
          <a:prstGeom prst="trapezoid">
            <a:avLst>
              <a:gd name="adj" fmla="val 5608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6760923" y="2942769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6766616" y="2951098"/>
            <a:ext cx="259045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S</a:t>
            </a:r>
          </a:p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/>
              <a:t>1</a:t>
            </a:r>
            <a:endParaRPr lang="en-US" sz="1800" dirty="0" smtClean="0"/>
          </a:p>
        </p:txBody>
      </p:sp>
      <p:sp>
        <p:nvSpPr>
          <p:cNvPr id="309" name="Rectangle 308"/>
          <p:cNvSpPr/>
          <p:nvPr/>
        </p:nvSpPr>
        <p:spPr bwMode="auto">
          <a:xfrm>
            <a:off x="6758011" y="3923021"/>
            <a:ext cx="185573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0" name="TextBox 309"/>
          <p:cNvSpPr txBox="1"/>
          <p:nvPr/>
        </p:nvSpPr>
        <p:spPr>
          <a:xfrm>
            <a:off x="6763704" y="3931350"/>
            <a:ext cx="259045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S</a:t>
            </a:r>
          </a:p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/>
              <a:t>2</a:t>
            </a:r>
          </a:p>
        </p:txBody>
      </p:sp>
      <p:sp>
        <p:nvSpPr>
          <p:cNvPr id="317" name="Flowchart: Manual Operation 316"/>
          <p:cNvSpPr/>
          <p:nvPr/>
        </p:nvSpPr>
        <p:spPr bwMode="auto">
          <a:xfrm rot="16200000">
            <a:off x="6817381" y="3034006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20" name="Straight Arrow Connector 319"/>
          <p:cNvCxnSpPr/>
          <p:nvPr/>
        </p:nvCxnSpPr>
        <p:spPr bwMode="auto">
          <a:xfrm flipV="1">
            <a:off x="6961272" y="3399968"/>
            <a:ext cx="24737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2" name="Straight Arrow Connector 321"/>
          <p:cNvCxnSpPr/>
          <p:nvPr/>
        </p:nvCxnSpPr>
        <p:spPr bwMode="auto">
          <a:xfrm flipV="1">
            <a:off x="6553203" y="3431859"/>
            <a:ext cx="213412" cy="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4" name="Straight Arrow Connector 323"/>
          <p:cNvCxnSpPr/>
          <p:nvPr/>
        </p:nvCxnSpPr>
        <p:spPr bwMode="auto">
          <a:xfrm flipV="1">
            <a:off x="6547655" y="4411572"/>
            <a:ext cx="213412" cy="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6" name="Elbow Connector 325"/>
          <p:cNvCxnSpPr/>
          <p:nvPr/>
        </p:nvCxnSpPr>
        <p:spPr bwMode="auto">
          <a:xfrm rot="16200000" flipV="1">
            <a:off x="1352828" y="2981644"/>
            <a:ext cx="1338840" cy="1929"/>
          </a:xfrm>
          <a:prstGeom prst="bentConnector3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328" name="Elbow Connector 327"/>
          <p:cNvCxnSpPr/>
          <p:nvPr/>
        </p:nvCxnSpPr>
        <p:spPr bwMode="auto">
          <a:xfrm>
            <a:off x="2015237" y="2313189"/>
            <a:ext cx="5189288" cy="547419"/>
          </a:xfrm>
          <a:prstGeom prst="bentConnector3">
            <a:avLst>
              <a:gd name="adj1" fmla="val 9349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1" name="Flowchart: Manual Operation 330"/>
          <p:cNvSpPr/>
          <p:nvPr/>
        </p:nvSpPr>
        <p:spPr bwMode="auto">
          <a:xfrm rot="16200000">
            <a:off x="7400445" y="4526173"/>
            <a:ext cx="990600" cy="203082"/>
          </a:xfrm>
          <a:prstGeom prst="flowChartManualOpera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32" name="Straight Arrow Connector 331"/>
          <p:cNvCxnSpPr/>
          <p:nvPr/>
        </p:nvCxnSpPr>
        <p:spPr bwMode="auto">
          <a:xfrm>
            <a:off x="6942891" y="4411572"/>
            <a:ext cx="851313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4" name="Straight Arrow Connector 333"/>
          <p:cNvCxnSpPr>
            <a:endCxn id="331" idx="0"/>
          </p:cNvCxnSpPr>
          <p:nvPr/>
        </p:nvCxnSpPr>
        <p:spPr bwMode="auto">
          <a:xfrm>
            <a:off x="7312007" y="4626991"/>
            <a:ext cx="482197" cy="72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6" name="Straight Arrow Connector 335"/>
          <p:cNvCxnSpPr/>
          <p:nvPr/>
        </p:nvCxnSpPr>
        <p:spPr bwMode="auto">
          <a:xfrm>
            <a:off x="7547506" y="4879158"/>
            <a:ext cx="246698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1" name="TextBox 340"/>
          <p:cNvSpPr txBox="1"/>
          <p:nvPr/>
        </p:nvSpPr>
        <p:spPr>
          <a:xfrm>
            <a:off x="7355787" y="4724400"/>
            <a:ext cx="191719" cy="307777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400" b="0" dirty="0" smtClean="0"/>
              <a:t>4</a:t>
            </a:r>
            <a:endParaRPr lang="en-US" sz="1400" b="0" dirty="0"/>
          </a:p>
        </p:txBody>
      </p:sp>
      <p:cxnSp>
        <p:nvCxnSpPr>
          <p:cNvPr id="357" name="Elbow Connector 356"/>
          <p:cNvCxnSpPr>
            <a:stCxn id="376" idx="3"/>
          </p:cNvCxnSpPr>
          <p:nvPr/>
        </p:nvCxnSpPr>
        <p:spPr bwMode="auto">
          <a:xfrm flipV="1">
            <a:off x="6386507" y="4619226"/>
            <a:ext cx="925499" cy="1203817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63" name="Elbow Connector 362"/>
          <p:cNvCxnSpPr/>
          <p:nvPr/>
        </p:nvCxnSpPr>
        <p:spPr bwMode="auto">
          <a:xfrm rot="5400000">
            <a:off x="6702455" y="4804919"/>
            <a:ext cx="787252" cy="56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/>
          </a:ln>
          <a:effectLst/>
        </p:spPr>
      </p:cxnSp>
      <p:cxnSp>
        <p:nvCxnSpPr>
          <p:cNvPr id="368" name="Elbow Connector 367"/>
          <p:cNvCxnSpPr>
            <a:endCxn id="160" idx="1"/>
          </p:cNvCxnSpPr>
          <p:nvPr/>
        </p:nvCxnSpPr>
        <p:spPr bwMode="auto">
          <a:xfrm rot="10800000">
            <a:off x="2690697" y="4404644"/>
            <a:ext cx="4413383" cy="794180"/>
          </a:xfrm>
          <a:prstGeom prst="bentConnector3">
            <a:avLst>
              <a:gd name="adj1" fmla="val 10518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6" name="TextBox 375"/>
          <p:cNvSpPr txBox="1"/>
          <p:nvPr/>
        </p:nvSpPr>
        <p:spPr>
          <a:xfrm>
            <a:off x="5961391" y="5669154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SX</a:t>
            </a:r>
            <a:endParaRPr lang="en-US" sz="1400" b="0" dirty="0"/>
          </a:p>
        </p:txBody>
      </p:sp>
      <p:sp>
        <p:nvSpPr>
          <p:cNvPr id="377" name="Rectangle 376"/>
          <p:cNvSpPr/>
          <p:nvPr/>
        </p:nvSpPr>
        <p:spPr bwMode="auto">
          <a:xfrm>
            <a:off x="5949478" y="5657805"/>
            <a:ext cx="448942" cy="3191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3" name="Rectangle 382"/>
          <p:cNvSpPr/>
          <p:nvPr/>
        </p:nvSpPr>
        <p:spPr bwMode="auto">
          <a:xfrm>
            <a:off x="5310753" y="4147939"/>
            <a:ext cx="267364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>
            <a:off x="5328910" y="4156268"/>
            <a:ext cx="310341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R</a:t>
            </a:r>
          </a:p>
          <a:p>
            <a:pPr algn="ctr"/>
            <a:r>
              <a:rPr lang="en-US" sz="1800" dirty="0" smtClean="0"/>
              <a:t>W</a:t>
            </a:r>
          </a:p>
          <a:p>
            <a:pPr algn="ctr"/>
            <a:r>
              <a:rPr lang="en-US" sz="1800" dirty="0"/>
              <a:t>D</a:t>
            </a:r>
          </a:p>
        </p:txBody>
      </p:sp>
      <p:cxnSp>
        <p:nvCxnSpPr>
          <p:cNvPr id="397" name="Elbow Connector 396"/>
          <p:cNvCxnSpPr/>
          <p:nvPr/>
        </p:nvCxnSpPr>
        <p:spPr bwMode="auto">
          <a:xfrm rot="16200000" flipH="1">
            <a:off x="3840500" y="5020434"/>
            <a:ext cx="1470550" cy="134667"/>
          </a:xfrm>
          <a:prstGeom prst="bentConnector3">
            <a:avLst>
              <a:gd name="adj1" fmla="val -27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0" name="Straight Connector 399"/>
          <p:cNvCxnSpPr>
            <a:endCxn id="376" idx="1"/>
          </p:cNvCxnSpPr>
          <p:nvPr/>
        </p:nvCxnSpPr>
        <p:spPr bwMode="auto">
          <a:xfrm>
            <a:off x="4643109" y="5819743"/>
            <a:ext cx="1318282" cy="33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4" name="Straight Arrow Connector 403"/>
          <p:cNvCxnSpPr>
            <a:stCxn id="317" idx="2"/>
          </p:cNvCxnSpPr>
          <p:nvPr/>
        </p:nvCxnSpPr>
        <p:spPr bwMode="auto">
          <a:xfrm>
            <a:off x="7414222" y="3135547"/>
            <a:ext cx="814793" cy="705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0" name="Elbow Connector 409"/>
          <p:cNvCxnSpPr>
            <a:stCxn id="331" idx="2"/>
          </p:cNvCxnSpPr>
          <p:nvPr/>
        </p:nvCxnSpPr>
        <p:spPr bwMode="auto">
          <a:xfrm flipV="1">
            <a:off x="7997286" y="3911807"/>
            <a:ext cx="220842" cy="715907"/>
          </a:xfrm>
          <a:prstGeom prst="bentConnector4">
            <a:avLst>
              <a:gd name="adj1" fmla="val 44362"/>
              <a:gd name="adj2" fmla="val 100603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4" name="Elbow Connector 413"/>
          <p:cNvCxnSpPr>
            <a:stCxn id="91" idx="2"/>
          </p:cNvCxnSpPr>
          <p:nvPr/>
        </p:nvCxnSpPr>
        <p:spPr bwMode="auto">
          <a:xfrm>
            <a:off x="8606296" y="3503532"/>
            <a:ext cx="221433" cy="2629289"/>
          </a:xfrm>
          <a:prstGeom prst="bentConnector4">
            <a:avLst>
              <a:gd name="adj1" fmla="val 103237"/>
              <a:gd name="adj2" fmla="val 53691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6" name="Elbow Connector 415"/>
          <p:cNvCxnSpPr/>
          <p:nvPr/>
        </p:nvCxnSpPr>
        <p:spPr bwMode="auto">
          <a:xfrm rot="10800000">
            <a:off x="1032205" y="3666471"/>
            <a:ext cx="7806996" cy="2466353"/>
          </a:xfrm>
          <a:prstGeom prst="bentConnector3">
            <a:avLst>
              <a:gd name="adj1" fmla="val 99841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21" name="TextBox 420"/>
          <p:cNvSpPr txBox="1"/>
          <p:nvPr/>
        </p:nvSpPr>
        <p:spPr>
          <a:xfrm rot="16200000">
            <a:off x="8369000" y="3719893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err="1" smtClean="0">
                <a:latin typeface="+mj-lt"/>
                <a:cs typeface="Courier New" panose="02070309020205020404" pitchFamily="49" charset="0"/>
              </a:rPr>
              <a:t>ALUout</a:t>
            </a:r>
            <a:endParaRPr lang="en-US" sz="1200" b="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5" name="TextBox 424"/>
          <p:cNvSpPr txBox="1"/>
          <p:nvPr/>
        </p:nvSpPr>
        <p:spPr>
          <a:xfrm>
            <a:off x="4584343" y="4309330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IR[IM]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7" name="TextBox 426"/>
          <p:cNvSpPr txBox="1"/>
          <p:nvPr/>
        </p:nvSpPr>
        <p:spPr>
          <a:xfrm>
            <a:off x="4443849" y="3163323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IR[s]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8" name="TextBox 427"/>
          <p:cNvSpPr txBox="1"/>
          <p:nvPr/>
        </p:nvSpPr>
        <p:spPr>
          <a:xfrm>
            <a:off x="4432740" y="3505192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IR[t]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29" name="TextBox 428"/>
          <p:cNvSpPr txBox="1"/>
          <p:nvPr/>
        </p:nvSpPr>
        <p:spPr>
          <a:xfrm>
            <a:off x="4323694" y="3927597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j-lt"/>
                <a:cs typeface="Courier New" panose="02070309020205020404" pitchFamily="49" charset="0"/>
              </a:rPr>
              <a:t>IR[d]</a:t>
            </a:r>
            <a:endParaRPr lang="en-US" sz="1200" b="0" baseline="-25000" dirty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431" name="Elbow Connector 430"/>
          <p:cNvCxnSpPr/>
          <p:nvPr/>
        </p:nvCxnSpPr>
        <p:spPr bwMode="auto">
          <a:xfrm rot="5400000" flipH="1" flipV="1">
            <a:off x="4457914" y="5279982"/>
            <a:ext cx="1219200" cy="486478"/>
          </a:xfrm>
          <a:prstGeom prst="bentConnector3">
            <a:avLst>
              <a:gd name="adj1" fmla="val 10026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445" name="TextBox 444"/>
          <p:cNvSpPr txBox="1"/>
          <p:nvPr/>
        </p:nvSpPr>
        <p:spPr>
          <a:xfrm>
            <a:off x="4803832" y="3899525"/>
            <a:ext cx="220573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0" dirty="0" smtClean="0"/>
              <a:t>M</a:t>
            </a:r>
          </a:p>
          <a:p>
            <a:pPr algn="ctr">
              <a:lnSpc>
                <a:spcPts val="1200"/>
              </a:lnSpc>
            </a:pPr>
            <a:r>
              <a:rPr lang="en-US" sz="1200" b="0" dirty="0" smtClean="0"/>
              <a:t>3</a:t>
            </a:r>
            <a:endParaRPr lang="en-US" sz="1200" b="0" dirty="0"/>
          </a:p>
        </p:txBody>
      </p:sp>
      <p:sp>
        <p:nvSpPr>
          <p:cNvPr id="447" name="TextBox 446"/>
          <p:cNvSpPr txBox="1"/>
          <p:nvPr/>
        </p:nvSpPr>
        <p:spPr>
          <a:xfrm>
            <a:off x="7238162" y="2901876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5</a:t>
            </a:r>
            <a:endParaRPr lang="en-US" sz="1200" b="0" dirty="0"/>
          </a:p>
        </p:txBody>
      </p:sp>
      <p:sp>
        <p:nvSpPr>
          <p:cNvPr id="448" name="TextBox 447"/>
          <p:cNvSpPr txBox="1"/>
          <p:nvPr/>
        </p:nvSpPr>
        <p:spPr>
          <a:xfrm>
            <a:off x="7819597" y="4413698"/>
            <a:ext cx="22057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200" b="0" dirty="0" smtClean="0"/>
              <a:t>M</a:t>
            </a:r>
          </a:p>
          <a:p>
            <a:pPr algn="ctr"/>
            <a:r>
              <a:rPr lang="en-US" sz="1200" b="0" dirty="0" smtClean="0"/>
              <a:t>6</a:t>
            </a:r>
            <a:endParaRPr lang="en-US" sz="1200" b="0" dirty="0"/>
          </a:p>
        </p:txBody>
      </p:sp>
      <p:sp>
        <p:nvSpPr>
          <p:cNvPr id="116" name="TextBox 115"/>
          <p:cNvSpPr txBox="1"/>
          <p:nvPr/>
        </p:nvSpPr>
        <p:spPr>
          <a:xfrm>
            <a:off x="1242299" y="3328863"/>
            <a:ext cx="259045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en-US" sz="1800" dirty="0" smtClean="0"/>
              <a:t>P</a:t>
            </a:r>
          </a:p>
          <a:p>
            <a:pPr algn="ctr"/>
            <a:r>
              <a:rPr lang="en-US" sz="1800" dirty="0" smtClean="0"/>
              <a:t>C</a:t>
            </a:r>
            <a:endParaRPr lang="en-US" sz="1800" dirty="0"/>
          </a:p>
        </p:txBody>
      </p:sp>
      <p:sp>
        <p:nvSpPr>
          <p:cNvPr id="76" name="TextBox 75"/>
          <p:cNvSpPr txBox="1"/>
          <p:nvPr/>
        </p:nvSpPr>
        <p:spPr>
          <a:xfrm>
            <a:off x="2263645" y="1359790"/>
            <a:ext cx="865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FETCH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03699" y="1109967"/>
            <a:ext cx="2971800" cy="838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866296" y="1180785"/>
            <a:ext cx="1646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IR </a:t>
            </a:r>
            <a:r>
              <a:rPr lang="en-US" sz="1600" b="0" dirty="0">
                <a:cs typeface="Courier New" panose="02070309020205020404" pitchFamily="49" charset="0"/>
              </a:rPr>
              <a:t>←</a:t>
            </a:r>
            <a:r>
              <a:rPr lang="en-US" sz="1600" b="0" dirty="0" smtClean="0">
                <a:sym typeface="Wingdings" panose="05000000000000000000" pitchFamily="2" charset="2"/>
              </a:rPr>
              <a:t> IMEM[PC]</a:t>
            </a:r>
            <a:endParaRPr lang="en-US" sz="1600" b="0" dirty="0"/>
          </a:p>
        </p:txBody>
      </p:sp>
      <p:sp>
        <p:nvSpPr>
          <p:cNvPr id="81" name="TextBox 80"/>
          <p:cNvSpPr txBox="1"/>
          <p:nvPr/>
        </p:nvSpPr>
        <p:spPr>
          <a:xfrm>
            <a:off x="3866296" y="1506369"/>
            <a:ext cx="13067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PC </a:t>
            </a:r>
            <a:r>
              <a:rPr lang="en-US" sz="1600" b="0" dirty="0">
                <a:cs typeface="Courier New" panose="02070309020205020404" pitchFamily="49" charset="0"/>
              </a:rPr>
              <a:t>←</a:t>
            </a:r>
            <a:r>
              <a:rPr lang="en-US" sz="1600" b="0" dirty="0" smtClean="0">
                <a:sym typeface="Wingdings" panose="05000000000000000000" pitchFamily="2" charset="2"/>
              </a:rPr>
              <a:t> PC+4</a:t>
            </a:r>
            <a:endParaRPr lang="en-US" sz="1600" b="0" dirty="0"/>
          </a:p>
        </p:txBody>
      </p:sp>
      <p:cxnSp>
        <p:nvCxnSpPr>
          <p:cNvPr id="94" name="Elbow Connector 93"/>
          <p:cNvCxnSpPr>
            <a:endCxn id="75" idx="0"/>
          </p:cNvCxnSpPr>
          <p:nvPr/>
        </p:nvCxnSpPr>
        <p:spPr bwMode="auto">
          <a:xfrm rot="16200000" flipH="1">
            <a:off x="1107505" y="2980944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946085" y="2440326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PC</a:t>
            </a:r>
            <a:r>
              <a:rPr lang="en-US" sz="14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96" name="Elbow Connector 95"/>
          <p:cNvCxnSpPr/>
          <p:nvPr/>
        </p:nvCxnSpPr>
        <p:spPr bwMode="auto">
          <a:xfrm rot="16200000" flipH="1">
            <a:off x="3759139" y="2977678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3597719" y="2437060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IR</a:t>
            </a:r>
            <a:r>
              <a:rPr lang="en-US" sz="14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LOAD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98" name="Elbow Connector 97"/>
          <p:cNvCxnSpPr/>
          <p:nvPr/>
        </p:nvCxnSpPr>
        <p:spPr bwMode="auto">
          <a:xfrm rot="16200000" flipH="1">
            <a:off x="8219286" y="2823789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9" name="TextBox 98"/>
          <p:cNvSpPr txBox="1"/>
          <p:nvPr/>
        </p:nvSpPr>
        <p:spPr>
          <a:xfrm>
            <a:off x="7830240" y="2282090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ALUop</a:t>
            </a:r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=ADD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00" name="Elbow Connector 99"/>
          <p:cNvCxnSpPr/>
          <p:nvPr/>
        </p:nvCxnSpPr>
        <p:spPr bwMode="auto">
          <a:xfrm rot="16200000" flipH="1">
            <a:off x="7115387" y="2528509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1" name="TextBox 100"/>
          <p:cNvSpPr txBox="1"/>
          <p:nvPr/>
        </p:nvSpPr>
        <p:spPr>
          <a:xfrm>
            <a:off x="6993649" y="2024352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M5=0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02" name="Elbow Connector 101"/>
          <p:cNvCxnSpPr/>
          <p:nvPr/>
        </p:nvCxnSpPr>
        <p:spPr bwMode="auto">
          <a:xfrm rot="16200000" flipH="1">
            <a:off x="7686054" y="4022100"/>
            <a:ext cx="438909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3" name="TextBox 102"/>
          <p:cNvSpPr txBox="1"/>
          <p:nvPr/>
        </p:nvSpPr>
        <p:spPr>
          <a:xfrm>
            <a:off x="7564316" y="3517943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M6=2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04" name="Elbow Connector 103"/>
          <p:cNvCxnSpPr>
            <a:stCxn id="105" idx="2"/>
          </p:cNvCxnSpPr>
          <p:nvPr/>
        </p:nvCxnSpPr>
        <p:spPr bwMode="auto">
          <a:xfrm rot="16200000" flipH="1">
            <a:off x="2920680" y="2381927"/>
            <a:ext cx="307292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5" name="TextBox 104"/>
          <p:cNvSpPr txBox="1"/>
          <p:nvPr/>
        </p:nvSpPr>
        <p:spPr>
          <a:xfrm>
            <a:off x="2606088" y="1920505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MEM</a:t>
            </a:r>
            <a:r>
              <a:rPr lang="en-US" sz="1400" b="0" baseline="-25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READ</a:t>
            </a:r>
            <a:endParaRPr lang="en-US" sz="1400" b="0" baseline="-25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494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SIZE" val="10"/>
  <p:tag name="MAGPC" val="200"/>
  <p:tag name="PREAMBLE" val="\documentclass{article}&#10;\pagestyle{empty}&#10;\usepackage{xspace,amssymb,amsfonts,amsmath}&#10;\usepackage{color}&#10;\usepackage{TeX4PPT}&#10;"/>
  <p:tag name="DEFAULTFONTSIZE" val="10"/>
  <p:tag name="DEFAULTWIDTH" val="620"/>
  <p:tag name="DEFAULTHEIGHT" val="378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3300"/>
          </a:buClr>
          <a:buSzTx/>
          <a:buFont typeface="Wingdings" pitchFamily="2" charset="2"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3300"/>
          </a:buClr>
          <a:buSzTx/>
          <a:buFont typeface="Wingdings" pitchFamily="2" charset="2"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00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1643892</TotalTime>
  <Words>2271</Words>
  <Application>Microsoft Macintosh PowerPoint</Application>
  <PresentationFormat>On-screen Show (4:3)</PresentationFormat>
  <Paragraphs>1367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Wingdings</vt:lpstr>
      <vt:lpstr>Arial</vt:lpstr>
      <vt:lpstr>Arial Narrow</vt:lpstr>
      <vt:lpstr>Courier New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Technion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</dc:creator>
  <cp:lastModifiedBy>Alexander Bronstein</cp:lastModifiedBy>
  <cp:revision>5138</cp:revision>
  <dcterms:created xsi:type="dcterms:W3CDTF">2004-06-07T10:36:30Z</dcterms:created>
  <dcterms:modified xsi:type="dcterms:W3CDTF">2018-05-27T07:10:49Z</dcterms:modified>
</cp:coreProperties>
</file>