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710" r:id="rId2"/>
    <p:sldId id="914" r:id="rId3"/>
    <p:sldId id="1050" r:id="rId4"/>
    <p:sldId id="1049" r:id="rId5"/>
    <p:sldId id="1052" r:id="rId6"/>
    <p:sldId id="1046" r:id="rId7"/>
    <p:sldId id="1053" r:id="rId8"/>
    <p:sldId id="1055" r:id="rId9"/>
    <p:sldId id="1054" r:id="rId10"/>
    <p:sldId id="1056" r:id="rId11"/>
    <p:sldId id="1057" r:id="rId12"/>
    <p:sldId id="1058" r:id="rId13"/>
    <p:sldId id="1060" r:id="rId14"/>
    <p:sldId id="1059" r:id="rId15"/>
    <p:sldId id="1062" r:id="rId16"/>
    <p:sldId id="1063" r:id="rId17"/>
    <p:sldId id="1061" r:id="rId18"/>
    <p:sldId id="1045" r:id="rId19"/>
    <p:sldId id="1048" r:id="rId20"/>
    <p:sldId id="1064" r:id="rId21"/>
    <p:sldId id="1065" r:id="rId22"/>
    <p:sldId id="1066" r:id="rId23"/>
    <p:sldId id="1067" r:id="rId24"/>
  </p:sldIdLst>
  <p:sldSz cx="9144000" cy="6858000" type="screen4x3"/>
  <p:notesSz cx="6858000" cy="9737725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CCFFFF"/>
    <a:srgbClr val="CCFFCC"/>
    <a:srgbClr val="FFCC99"/>
    <a:srgbClr val="FFCCCC"/>
    <a:srgbClr val="FF0000"/>
    <a:srgbClr val="FFD5AB"/>
    <a:srgbClr val="FFFF99"/>
    <a:srgbClr val="F1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4" autoAdjust="0"/>
    <p:restoredTop sz="86600" autoAdjust="0"/>
  </p:normalViewPr>
  <p:slideViewPr>
    <p:cSldViewPr>
      <p:cViewPr varScale="1">
        <p:scale>
          <a:sx n="144" d="100"/>
          <a:sy n="144" d="100"/>
        </p:scale>
        <p:origin x="2355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notesViewPr>
    <p:cSldViewPr>
      <p:cViewPr varScale="1">
        <p:scale>
          <a:sx n="81" d="100"/>
          <a:sy n="81" d="100"/>
        </p:scale>
        <p:origin x="-1920" y="-90"/>
      </p:cViewPr>
      <p:guideLst>
        <p:guide orient="horz" pos="306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fld id="{11B4C896-1788-4030-8EDB-F872F83AF14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70450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fld id="{6EDCD874-F5C2-4497-B554-3E0EA53F84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5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C91F9-AB47-469F-9375-38F26F63943F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30250"/>
            <a:ext cx="4868863" cy="36512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4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74367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399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4356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888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092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43570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8954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5361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3205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742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3902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20575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7445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50977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212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658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470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2215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0208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06995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525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328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2" name="Text Box 4"/>
          <p:cNvSpPr txBox="1">
            <a:spLocks noChangeArrowheads="1"/>
          </p:cNvSpPr>
          <p:nvPr/>
        </p:nvSpPr>
        <p:spPr bwMode="auto">
          <a:xfrm>
            <a:off x="8308975" y="168275"/>
            <a:ext cx="64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fld id="{F8FE73F3-8C06-4483-8712-71119C12FC41}" type="slidenum">
              <a:rPr lang="he-IL">
                <a:solidFill>
                  <a:schemeClr val="bg1"/>
                </a:solidFill>
                <a:latin typeface="Arial Narrow" pitchFamily="34" charset="0"/>
              </a:rPr>
              <a:pPr algn="r">
                <a:buClrTx/>
                <a:buFontTx/>
                <a:buNone/>
                <a:defRPr/>
              </a:pPr>
              <a:t>‹#›</a:t>
            </a:fld>
            <a:endParaRPr lang="en-US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6735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3F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0" y="142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8686800" y="1233488"/>
            <a:ext cx="3810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4" name="Rectangle 6"/>
          <p:cNvSpPr>
            <a:spLocks noChangeArrowheads="1"/>
          </p:cNvSpPr>
          <p:nvPr/>
        </p:nvSpPr>
        <p:spPr bwMode="auto">
          <a:xfrm>
            <a:off x="0" y="1233488"/>
            <a:ext cx="3810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5" name="Rectangle 7"/>
          <p:cNvSpPr>
            <a:spLocks noChangeArrowheads="1"/>
          </p:cNvSpPr>
          <p:nvPr/>
        </p:nvSpPr>
        <p:spPr bwMode="auto">
          <a:xfrm>
            <a:off x="0" y="6186488"/>
            <a:ext cx="91440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-76200" y="10810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9" name="Rectangle 11"/>
          <p:cNvSpPr>
            <a:spLocks noChangeArrowheads="1"/>
          </p:cNvSpPr>
          <p:nvPr/>
        </p:nvSpPr>
        <p:spPr bwMode="auto">
          <a:xfrm>
            <a:off x="457200" y="852488"/>
            <a:ext cx="8305800" cy="4572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0" name="Rectangle 12"/>
          <p:cNvSpPr>
            <a:spLocks noChangeArrowheads="1"/>
          </p:cNvSpPr>
          <p:nvPr/>
        </p:nvSpPr>
        <p:spPr bwMode="auto">
          <a:xfrm>
            <a:off x="457200" y="1385888"/>
            <a:ext cx="8305800" cy="48768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1" name="Rectangle 13"/>
          <p:cNvSpPr>
            <a:spLocks noChangeArrowheads="1"/>
          </p:cNvSpPr>
          <p:nvPr/>
        </p:nvSpPr>
        <p:spPr bwMode="auto">
          <a:xfrm>
            <a:off x="457200" y="6338888"/>
            <a:ext cx="8305800" cy="3810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2" name="AutoShape 14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oundRect">
            <a:avLst>
              <a:gd name="adj" fmla="val 2153"/>
            </a:avLst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3" name="Rectangle 15"/>
          <p:cNvSpPr>
            <a:spLocks noChangeArrowheads="1"/>
          </p:cNvSpPr>
          <p:nvPr/>
        </p:nvSpPr>
        <p:spPr bwMode="auto">
          <a:xfrm>
            <a:off x="457200" y="1385888"/>
            <a:ext cx="4152900" cy="48768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5" name="Rectangle 17"/>
          <p:cNvSpPr>
            <a:spLocks noChangeArrowheads="1"/>
          </p:cNvSpPr>
          <p:nvPr/>
        </p:nvSpPr>
        <p:spPr bwMode="auto">
          <a:xfrm>
            <a:off x="685800" y="1385888"/>
            <a:ext cx="8153400" cy="4800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6" name="Rectangle 18"/>
          <p:cNvSpPr>
            <a:spLocks noChangeArrowheads="1"/>
          </p:cNvSpPr>
          <p:nvPr/>
        </p:nvSpPr>
        <p:spPr bwMode="auto">
          <a:xfrm>
            <a:off x="685800" y="1385888"/>
            <a:ext cx="8153400" cy="228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7" name="Rectangle 19"/>
          <p:cNvSpPr>
            <a:spLocks noChangeArrowheads="1"/>
          </p:cNvSpPr>
          <p:nvPr/>
        </p:nvSpPr>
        <p:spPr bwMode="auto">
          <a:xfrm>
            <a:off x="381000" y="6262688"/>
            <a:ext cx="8458200" cy="4572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8" name="Rectangle 20"/>
          <p:cNvSpPr>
            <a:spLocks noChangeArrowheads="1"/>
          </p:cNvSpPr>
          <p:nvPr/>
        </p:nvSpPr>
        <p:spPr bwMode="auto">
          <a:xfrm>
            <a:off x="381000" y="1385888"/>
            <a:ext cx="8458200" cy="4800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H="1">
            <a:off x="0" y="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-14288" y="-14288"/>
            <a:ext cx="9144001" cy="6858001"/>
          </a:xfrm>
          <a:prstGeom prst="roundRect">
            <a:avLst>
              <a:gd name="adj" fmla="val 2153"/>
            </a:avLst>
          </a:prstGeom>
          <a:noFill/>
          <a:ln w="1270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04800" y="620553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chemeClr val="bg2"/>
              </a:solidFill>
            </a:endParaRPr>
          </a:p>
          <a:p>
            <a:endParaRPr lang="en-US" sz="1200" i="1">
              <a:solidFill>
                <a:schemeClr val="bg2"/>
              </a:solidFill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095500" y="4038600"/>
            <a:ext cx="3639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800" dirty="0" smtClean="0"/>
              <a:t>Digital Logic Design</a:t>
            </a:r>
          </a:p>
          <a:p>
            <a:pPr>
              <a:buClrTx/>
              <a:buFontTx/>
              <a:buNone/>
            </a:pPr>
            <a:r>
              <a:rPr lang="en-US" sz="2800" b="0" dirty="0" smtClean="0"/>
              <a:t>234262</a:t>
            </a:r>
          </a:p>
          <a:p>
            <a:pPr>
              <a:buClrTx/>
              <a:buFontTx/>
              <a:buNone/>
            </a:pPr>
            <a:endParaRPr lang="en-US" sz="2800" dirty="0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2093913" y="5131713"/>
            <a:ext cx="2004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200" b="0" dirty="0"/>
              <a:t>Alex </a:t>
            </a:r>
            <a:r>
              <a:rPr lang="en-US" sz="2200" b="0" dirty="0" smtClean="0"/>
              <a:t>Bronstein</a:t>
            </a:r>
            <a:endParaRPr lang="en-US" sz="2200" b="0" dirty="0"/>
          </a:p>
        </p:txBody>
      </p:sp>
      <p:pic>
        <p:nvPicPr>
          <p:cNvPr id="2052" name="Picture 4" descr="Image result for process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3"/>
          <a:stretch/>
        </p:blipFill>
        <p:spPr bwMode="auto">
          <a:xfrm>
            <a:off x="13104" y="-76200"/>
            <a:ext cx="91582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oundRect">
            <a:avLst>
              <a:gd name="adj" fmla="val 2153"/>
            </a:avLst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90034" y="5969913"/>
            <a:ext cx="52195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200" b="0" dirty="0" smtClean="0"/>
              <a:t>Lecture 11: Instruction-level parallelism</a:t>
            </a:r>
            <a:endParaRPr lang="en-US" sz="22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4131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Static </a:t>
            </a:r>
            <a:r>
              <a:rPr lang="en-US" sz="2600" dirty="0"/>
              <a:t>m</a:t>
            </a:r>
            <a:r>
              <a:rPr lang="en-US" sz="2600" dirty="0" smtClean="0"/>
              <a:t>ultiple issue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IMEM has 64-bit data bus to read 2 32-bit instructions from a packet 	in a single cycle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Register file has 2 additional read ports (4 total) and one additional 	write port (2 total)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Separate adder needed to compute data memory address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Twice more instructions execute in parallel (ideally)</a:t>
            </a:r>
          </a:p>
        </p:txBody>
      </p:sp>
    </p:spTree>
    <p:extLst>
      <p:ext uri="{BB962C8B-B14F-4D97-AF65-F5344CB8AC3E}">
        <p14:creationId xmlns:p14="http://schemas.microsoft.com/office/powerpoint/2010/main" val="2371551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4131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Static </a:t>
            </a:r>
            <a:r>
              <a:rPr lang="en-US" sz="2600" dirty="0"/>
              <a:t>m</a:t>
            </a:r>
            <a:r>
              <a:rPr lang="en-US" sz="2600" dirty="0" smtClean="0"/>
              <a:t>ultiple issue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EX data hazard</a:t>
            </a:r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$s0, $s1</a:t>
            </a:r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$s2, 0(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Forwarding avoided stalls in single-issue pipeline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Cannot forward ALU result to Load/Store in the same packet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Still one cycle load-use latency, but now next </a:t>
            </a:r>
            <a:r>
              <a:rPr lang="en-US" dirty="0" smtClean="0"/>
              <a:t>two</a:t>
            </a:r>
            <a:r>
              <a:rPr lang="en-US" b="0" dirty="0" smtClean="0"/>
              <a:t> instructions cannot 	use load result without stalling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More sophisticated scheduling is needed!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81112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2271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Data dependencies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p = A; p&gt;0; p--)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*p += offset;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$s1 = A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$s2 = offset</a:t>
            </a:r>
            <a:endParaRPr lang="en-US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loop: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0($s1)		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 = array element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$s2	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scalar in $s2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0($s1)		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store result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addi	</a:t>
            </a:r>
            <a:r>
              <a:rPr lang="en-US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$s1, -4	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decrement pointer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bne	</a:t>
            </a:r>
            <a:r>
              <a:rPr lang="en-US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$zero, loop	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repeat while $s1!=0</a:t>
            </a:r>
          </a:p>
        </p:txBody>
      </p:sp>
    </p:spTree>
    <p:extLst>
      <p:ext uri="{BB962C8B-B14F-4D97-AF65-F5344CB8AC3E}">
        <p14:creationId xmlns:p14="http://schemas.microsoft.com/office/powerpoint/2010/main" val="282907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2271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smtClean="0"/>
              <a:t>Data dependencies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997089"/>
            <a:ext cx="858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918075" algn="l"/>
                <a:tab pos="5199063" algn="l"/>
                <a:tab pos="59436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One-issue – 5 cycles/iteration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loop: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0($s1)	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$s2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0($s1)	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addi	</a:t>
            </a:r>
            <a:r>
              <a:rPr lang="en-US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$s1, -4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bne	</a:t>
            </a:r>
            <a:r>
              <a:rPr lang="en-US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$zero, loop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918075" algn="l"/>
                <a:tab pos="5199063" algn="l"/>
                <a:tab pos="5943600" algn="l"/>
              </a:tabLst>
            </a:pP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918075" algn="l"/>
                <a:tab pos="5199063" algn="l"/>
                <a:tab pos="59436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Two-issue – 4 cycles/iteration</a:t>
            </a:r>
            <a:endParaRPr lang="en-US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loop: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|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0($s1)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addi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$s1, -4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|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$s2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| 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bne	</a:t>
            </a:r>
            <a:r>
              <a:rPr lang="en-US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$zero, loop	|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</a:t>
            </a: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14600" y="1905000"/>
            <a:ext cx="3810000" cy="4343400"/>
            <a:chOff x="2514600" y="1905000"/>
            <a:chExt cx="3810000" cy="434340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667000" y="1905000"/>
              <a:ext cx="609600" cy="2286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2514600" y="2362200"/>
              <a:ext cx="0" cy="228600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514600" y="3276600"/>
              <a:ext cx="0" cy="22860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352800" y="5105400"/>
              <a:ext cx="2971800" cy="6096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2514600" y="5600700"/>
              <a:ext cx="0" cy="57150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2743200" y="5886450"/>
              <a:ext cx="3276600" cy="361950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59730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5186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Loop unrolling</a:t>
            </a:r>
            <a:endParaRPr lang="en-US" sz="2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 loop</a:t>
            </a:r>
            <a:endParaRPr lang="en-US" b="0" i="1" dirty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* p = A; p&gt;0; p--) {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*p += offset;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Unrolled in ‘bunches’ of 4 – less branch overhead</a:t>
            </a: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* p = A; p&gt;0;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p-=4)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*p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+=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*(p+1) 	+=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offset;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p+2)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+= offset;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*(p+3)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+= offset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360587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5186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Loop unrolling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997089"/>
            <a:ext cx="8585200" cy="537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918075" algn="l"/>
                <a:tab pos="5199063" algn="l"/>
                <a:tab pos="59436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Unrolled with name dependences - 13 cycles/4 </a:t>
            </a:r>
            <a:r>
              <a:rPr lang="en-US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iters</a:t>
            </a:r>
            <a:endParaRPr lang="en-US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loop: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|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0($s1)	 </a:t>
            </a: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$s2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| 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|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0($s1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ts val="2600"/>
              </a:lnSpc>
              <a:spcBef>
                <a:spcPts val="1200"/>
              </a:spcBef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|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-4($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	 </a:t>
            </a: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$s2 	| </a:t>
            </a:r>
            <a:r>
              <a:rPr lang="en-US" b="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|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-4($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</a:t>
            </a:r>
          </a:p>
          <a:p>
            <a:pPr>
              <a:lnSpc>
                <a:spcPts val="2600"/>
              </a:lnSpc>
              <a:spcBef>
                <a:spcPts val="1200"/>
              </a:spcBef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|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-8($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	 </a:t>
            </a: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$s2 	| </a:t>
            </a:r>
            <a:r>
              <a:rPr lang="en-US" b="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|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-8($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</a:t>
            </a:r>
          </a:p>
          <a:p>
            <a:pPr>
              <a:lnSpc>
                <a:spcPts val="2600"/>
              </a:lnSpc>
              <a:spcBef>
                <a:spcPts val="1200"/>
              </a:spcBef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|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-12($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	 </a:t>
            </a: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$s2 	| </a:t>
            </a:r>
            <a:r>
              <a:rPr lang="en-US" b="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6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$s1,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-16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-12($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endParaRPr lang="en-US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600"/>
              </a:lnSpc>
              <a:spcBef>
                <a:spcPts val="1200"/>
              </a:spcBef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bne	</a:t>
            </a:r>
            <a:r>
              <a:rPr lang="en-US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$zero, loop	|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485" name="Group 20484"/>
          <p:cNvGrpSpPr/>
          <p:nvPr/>
        </p:nvGrpSpPr>
        <p:grpSpPr>
          <a:xfrm>
            <a:off x="2514600" y="1559659"/>
            <a:ext cx="3510064" cy="4425399"/>
            <a:chOff x="2514600" y="1559659"/>
            <a:chExt cx="3510064" cy="442539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3505200" y="1559659"/>
              <a:ext cx="2514600" cy="284707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3505200" y="2687449"/>
              <a:ext cx="2519464" cy="315127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3505200" y="3845659"/>
              <a:ext cx="2514600" cy="279262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3505200" y="4953000"/>
              <a:ext cx="2514601" cy="3048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2743200" y="1900364"/>
              <a:ext cx="3276600" cy="298268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743200" y="3052883"/>
              <a:ext cx="3276600" cy="305155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743200" y="4201121"/>
              <a:ext cx="3276600" cy="294679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743200" y="5338883"/>
              <a:ext cx="3276600" cy="299917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514600" y="5715000"/>
              <a:ext cx="0" cy="270058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0908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3201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Name dependences</a:t>
            </a:r>
            <a:endParaRPr lang="en-US" sz="2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Name dependence </a:t>
            </a:r>
            <a:r>
              <a:rPr lang="en-US" b="0" dirty="0" smtClean="0"/>
              <a:t>(aka </a:t>
            </a:r>
            <a:r>
              <a:rPr lang="en-US" dirty="0" err="1" smtClean="0"/>
              <a:t>antidependence</a:t>
            </a:r>
            <a:r>
              <a:rPr lang="en-US" b="0" dirty="0" smtClean="0"/>
              <a:t>): an ordering forced by the 	reuse of a name (typically of a register) rather than by true dependence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Register renaming</a:t>
            </a:r>
            <a:r>
              <a:rPr lang="en-US" b="0" dirty="0" smtClean="0"/>
              <a:t>: the renaming of the registers (by compiler or 	hardware) to remove name dependences</a:t>
            </a:r>
          </a:p>
        </p:txBody>
      </p:sp>
    </p:spTree>
    <p:extLst>
      <p:ext uri="{BB962C8B-B14F-4D97-AF65-F5344CB8AC3E}">
        <p14:creationId xmlns:p14="http://schemas.microsoft.com/office/powerpoint/2010/main" val="1437668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5186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Loop unrolling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997089"/>
            <a:ext cx="8585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918075" algn="l"/>
                <a:tab pos="5199063" algn="l"/>
                <a:tab pos="59436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Unrolled with renaming – 8 cycles/4 iterations</a:t>
            </a:r>
            <a:endParaRPr lang="en-US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loop:	addi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$s1,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-16 	|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0($s1)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|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12($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$s2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|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8($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</a:t>
            </a: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$s2 	|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4($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$s2 	|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 	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t3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$t2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$s2 	|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12($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 	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|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8($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744538" algn="l"/>
                <a:tab pos="1081088" algn="l"/>
                <a:tab pos="1430338" algn="l"/>
                <a:tab pos="1887538" algn="l"/>
                <a:tab pos="2971800" algn="l"/>
                <a:tab pos="4630738" algn="l"/>
                <a:tab pos="4918075" algn="l"/>
                <a:tab pos="5715000" algn="l"/>
              </a:tabLst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		bne	</a:t>
            </a:r>
            <a:r>
              <a:rPr lang="en-US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$zero, loop	|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$t3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4($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s1)</a:t>
            </a: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33600" y="1841984"/>
            <a:ext cx="3964832" cy="3110155"/>
            <a:chOff x="2133600" y="1841984"/>
            <a:chExt cx="3964832" cy="3110155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>
              <a:off x="3429000" y="1905000"/>
              <a:ext cx="2667000" cy="6096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H="1">
              <a:off x="3431432" y="2362200"/>
              <a:ext cx="2667000" cy="6096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429000" y="2812911"/>
              <a:ext cx="2667000" cy="6096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3429000" y="3269899"/>
              <a:ext cx="2667000" cy="6096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743200" y="2667000"/>
              <a:ext cx="3276600" cy="907699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2743200" y="3114572"/>
              <a:ext cx="3276600" cy="907699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743200" y="3580976"/>
              <a:ext cx="3276600" cy="907699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743200" y="4044440"/>
              <a:ext cx="3276600" cy="907699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133600" y="1841984"/>
              <a:ext cx="0" cy="3019959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77740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8956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Dynamic multiple issue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37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Instruction scheduled into issue slots </a:t>
            </a:r>
            <a:r>
              <a:rPr lang="en-US" dirty="0" smtClean="0"/>
              <a:t>dynamically at runtime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Compiler tries to place instructions a priori into a beneficial order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803275" algn="l"/>
                <a:tab pos="1081088" algn="l"/>
                <a:tab pos="1712913" algn="l"/>
              </a:tabLst>
            </a:pPr>
            <a:r>
              <a:rPr lang="en-US" dirty="0" smtClean="0"/>
              <a:t>Superscalar</a:t>
            </a:r>
            <a:r>
              <a:rPr lang="en-US" b="0" dirty="0" smtClean="0"/>
              <a:t> architectures dynamically select instructions to issue 	based on dependencies or speculations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803275" algn="l"/>
                <a:tab pos="1081088" algn="l"/>
                <a:tab pos="1712913" algn="l"/>
              </a:tabLst>
            </a:pPr>
            <a:r>
              <a:rPr lang="en-US" dirty="0" smtClean="0"/>
              <a:t>Out-of-order</a:t>
            </a:r>
            <a:r>
              <a:rPr lang="en-US" b="0" dirty="0" smtClean="0"/>
              <a:t> architectures further allow a blocked instruction not to 	cause the following instructions to wait 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803275" algn="l"/>
                <a:tab pos="1081088" algn="l"/>
                <a:tab pos="1712913" algn="l"/>
              </a:tabLst>
            </a:pPr>
            <a:r>
              <a:rPr lang="en-US" b="0" dirty="0" smtClean="0"/>
              <a:t>Common in many modern high-performance CPUs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96000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301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Single instruction multiple data (SIMD)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Example: MIPS SIMD architecture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32 128-bit vector registers addressed by special instructions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Each 128-bit register can be interpreted as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4-vector of 32-bit words</a:t>
            </a:r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8-vector of 16-bit half-words</a:t>
            </a:r>
            <a:endParaRPr lang="en-US" b="0" dirty="0"/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16-vector of bytes</a:t>
            </a:r>
            <a:endParaRPr lang="en-US" b="0" dirty="0"/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Single instruction operates on the entire vector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97180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297180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97180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297180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5199" y="3886200"/>
            <a:ext cx="8544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17013" y="3886200"/>
            <a:ext cx="8981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62599" y="3886200"/>
            <a:ext cx="8544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64413" y="3886200"/>
            <a:ext cx="8981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09999" y="3886200"/>
            <a:ext cx="8544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1813" y="3886200"/>
            <a:ext cx="8981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57400" y="3886200"/>
            <a:ext cx="8544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59214" y="3886200"/>
            <a:ext cx="8981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742405" y="4832491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B0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313575" y="4832491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B1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883807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B2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454977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B3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974205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B4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545375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B5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128776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B6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699946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B7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232344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B8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803514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B9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3338903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BA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910073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BB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2481243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BC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2052413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BD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588044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BE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1159214" y="4832029"/>
            <a:ext cx="429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 smtClean="0"/>
              <a:t>BF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099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671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Abstraction Hierarchy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03387" y="990600"/>
            <a:ext cx="60452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Application Software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Operating System </a:t>
            </a:r>
            <a:r>
              <a:rPr lang="en-US" b="0" dirty="0" smtClean="0"/>
              <a:t>(</a:t>
            </a:r>
            <a:r>
              <a:rPr lang="en-US" b="0" i="1" dirty="0" smtClean="0"/>
              <a:t>threads, files, exceptions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Computer Architecture </a:t>
            </a:r>
            <a:r>
              <a:rPr lang="en-US" b="0" dirty="0" smtClean="0"/>
              <a:t>(</a:t>
            </a:r>
            <a:r>
              <a:rPr lang="en-US" b="0" i="1" dirty="0" smtClean="0"/>
              <a:t>instruction set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Micro-Architecture</a:t>
            </a:r>
            <a:r>
              <a:rPr lang="en-US" b="0" dirty="0" smtClean="0"/>
              <a:t> (</a:t>
            </a:r>
            <a:r>
              <a:rPr lang="en-US" b="0" i="1" dirty="0" smtClean="0"/>
              <a:t>execution pipeline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Logic </a:t>
            </a:r>
            <a:r>
              <a:rPr lang="en-US" b="0" dirty="0" smtClean="0"/>
              <a:t>(</a:t>
            </a:r>
            <a:r>
              <a:rPr lang="en-US" b="0" i="1" dirty="0" smtClean="0"/>
              <a:t>adders, multipliers, FSMs</a:t>
            </a:r>
            <a:r>
              <a:rPr lang="en-US" b="0" dirty="0" smtClean="0"/>
              <a:t>)</a:t>
            </a:r>
            <a:endParaRPr lang="en-US" dirty="0" smtClean="0"/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Digital Circuits </a:t>
            </a:r>
            <a:r>
              <a:rPr lang="en-US" b="0" dirty="0" smtClean="0"/>
              <a:t>(</a:t>
            </a:r>
            <a:r>
              <a:rPr lang="en-US" b="0" i="1" dirty="0" smtClean="0"/>
              <a:t>gates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Analog Circuits </a:t>
            </a:r>
            <a:r>
              <a:rPr lang="en-US" b="0" dirty="0" smtClean="0"/>
              <a:t>(</a:t>
            </a:r>
            <a:r>
              <a:rPr lang="en-US" b="0" i="1" dirty="0" smtClean="0"/>
              <a:t>amplifiers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Process and Devices </a:t>
            </a:r>
            <a:r>
              <a:rPr lang="en-US" b="0" dirty="0" smtClean="0"/>
              <a:t>(</a:t>
            </a:r>
            <a:r>
              <a:rPr lang="en-US" b="0" i="1" dirty="0" smtClean="0"/>
              <a:t>MOS FET transistors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Physics</a:t>
            </a:r>
            <a:r>
              <a:rPr lang="en-US" b="0" dirty="0" smtClean="0"/>
              <a:t> (</a:t>
            </a:r>
            <a:r>
              <a:rPr lang="en-US" b="0" i="1" dirty="0" smtClean="0"/>
              <a:t>electrons, holes, tunneling, band gap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38" y="3025202"/>
            <a:ext cx="736009" cy="4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38" y="3579805"/>
            <a:ext cx="764954" cy="537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21" y="4267200"/>
            <a:ext cx="669851" cy="388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304" y="4864053"/>
            <a:ext cx="702930" cy="5168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015" y="5419342"/>
            <a:ext cx="570614" cy="5085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364" y="6004791"/>
            <a:ext cx="595423" cy="533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63" y="1095807"/>
            <a:ext cx="835247" cy="5747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38" y="1756538"/>
            <a:ext cx="686391" cy="578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2429115"/>
            <a:ext cx="913810" cy="4300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609600" y="2316480"/>
            <a:ext cx="5941237" cy="11887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599" y="975407"/>
            <a:ext cx="5941237" cy="8229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38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1600200" y="4171890"/>
            <a:ext cx="6629400" cy="914400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301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Single instruction multiple data (SIMD)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26478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26478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26478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26478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639784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05600" y="34860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53000" y="34860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00400" y="34860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447800" y="34860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9600" y="3477984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05600" y="53910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953000" y="53910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200400" y="53910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447800" y="5391090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9600" y="538298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wd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813955" y="4468335"/>
            <a:ext cx="1009498" cy="388168"/>
            <a:chOff x="5410201" y="2590797"/>
            <a:chExt cx="1447800" cy="685800"/>
          </a:xfrm>
        </p:grpSpPr>
        <p:sp>
          <p:nvSpPr>
            <p:cNvPr id="63" name="Flowchart: Manual Operation 62"/>
            <p:cNvSpPr/>
            <p:nvPr/>
          </p:nvSpPr>
          <p:spPr bwMode="auto">
            <a:xfrm>
              <a:off x="5410201" y="2590797"/>
              <a:ext cx="1447800" cy="685800"/>
            </a:xfrm>
            <a:prstGeom prst="flowChartManualOperati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 bwMode="auto">
            <a:xfrm rot="10800000">
              <a:off x="5905500" y="2590800"/>
              <a:ext cx="419100" cy="31177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5" name="Straight Connector 64"/>
            <p:cNvCxnSpPr>
              <a:stCxn id="64" idx="4"/>
              <a:endCxn id="64" idx="2"/>
            </p:cNvCxnSpPr>
            <p:nvPr/>
          </p:nvCxnSpPr>
          <p:spPr bwMode="auto">
            <a:xfrm>
              <a:off x="5905500" y="2590800"/>
              <a:ext cx="4191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66" name="Straight Arrow Connector 65"/>
          <p:cNvCxnSpPr/>
          <p:nvPr/>
        </p:nvCxnSpPr>
        <p:spPr bwMode="auto">
          <a:xfrm>
            <a:off x="1980604" y="3039894"/>
            <a:ext cx="12652" cy="1428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7" name="Group 66"/>
          <p:cNvGrpSpPr/>
          <p:nvPr/>
        </p:nvGrpSpPr>
        <p:grpSpPr>
          <a:xfrm>
            <a:off x="3562502" y="4469522"/>
            <a:ext cx="1009498" cy="388168"/>
            <a:chOff x="5410201" y="2590797"/>
            <a:chExt cx="1447800" cy="685800"/>
          </a:xfrm>
        </p:grpSpPr>
        <p:sp>
          <p:nvSpPr>
            <p:cNvPr id="68" name="Flowchart: Manual Operation 67"/>
            <p:cNvSpPr/>
            <p:nvPr/>
          </p:nvSpPr>
          <p:spPr bwMode="auto">
            <a:xfrm>
              <a:off x="5410201" y="2590797"/>
              <a:ext cx="1447800" cy="685800"/>
            </a:xfrm>
            <a:prstGeom prst="flowChartManualOperati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 bwMode="auto">
            <a:xfrm rot="10800000">
              <a:off x="5905500" y="2590800"/>
              <a:ext cx="419100" cy="31177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0" name="Straight Connector 69"/>
            <p:cNvCxnSpPr>
              <a:stCxn id="69" idx="4"/>
              <a:endCxn id="69" idx="2"/>
            </p:cNvCxnSpPr>
            <p:nvPr/>
          </p:nvCxnSpPr>
          <p:spPr bwMode="auto">
            <a:xfrm>
              <a:off x="5905500" y="2590800"/>
              <a:ext cx="4191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>
            <a:off x="5315102" y="4468335"/>
            <a:ext cx="1009498" cy="388168"/>
            <a:chOff x="5410201" y="2590797"/>
            <a:chExt cx="1447800" cy="685800"/>
          </a:xfrm>
        </p:grpSpPr>
        <p:sp>
          <p:nvSpPr>
            <p:cNvPr id="72" name="Flowchart: Manual Operation 71"/>
            <p:cNvSpPr/>
            <p:nvPr/>
          </p:nvSpPr>
          <p:spPr bwMode="auto">
            <a:xfrm>
              <a:off x="5410201" y="2590797"/>
              <a:ext cx="1447800" cy="685800"/>
            </a:xfrm>
            <a:prstGeom prst="flowChartManualOperati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3" name="Isosceles Triangle 72"/>
            <p:cNvSpPr/>
            <p:nvPr/>
          </p:nvSpPr>
          <p:spPr bwMode="auto">
            <a:xfrm rot="10800000">
              <a:off x="5905500" y="2590800"/>
              <a:ext cx="419100" cy="31177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4" name="Straight Connector 73"/>
            <p:cNvCxnSpPr>
              <a:stCxn id="73" idx="4"/>
              <a:endCxn id="73" idx="2"/>
            </p:cNvCxnSpPr>
            <p:nvPr/>
          </p:nvCxnSpPr>
          <p:spPr bwMode="auto">
            <a:xfrm>
              <a:off x="5905500" y="2590800"/>
              <a:ext cx="4191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7067702" y="4468335"/>
            <a:ext cx="1009498" cy="388168"/>
            <a:chOff x="5410201" y="2590797"/>
            <a:chExt cx="1447800" cy="685800"/>
          </a:xfrm>
        </p:grpSpPr>
        <p:sp>
          <p:nvSpPr>
            <p:cNvPr id="76" name="Flowchart: Manual Operation 75"/>
            <p:cNvSpPr/>
            <p:nvPr/>
          </p:nvSpPr>
          <p:spPr bwMode="auto">
            <a:xfrm>
              <a:off x="5410201" y="2590797"/>
              <a:ext cx="1447800" cy="685800"/>
            </a:xfrm>
            <a:prstGeom prst="flowChartManualOperati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 bwMode="auto">
            <a:xfrm rot="10800000">
              <a:off x="5905500" y="2590800"/>
              <a:ext cx="419100" cy="31177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8" name="Straight Connector 77"/>
            <p:cNvCxnSpPr>
              <a:stCxn id="77" idx="4"/>
              <a:endCxn id="77" idx="2"/>
            </p:cNvCxnSpPr>
            <p:nvPr/>
          </p:nvCxnSpPr>
          <p:spPr bwMode="auto">
            <a:xfrm>
              <a:off x="5905500" y="2590800"/>
              <a:ext cx="4191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79" name="Straight Arrow Connector 78"/>
          <p:cNvCxnSpPr/>
          <p:nvPr/>
        </p:nvCxnSpPr>
        <p:spPr bwMode="auto">
          <a:xfrm>
            <a:off x="2660515" y="3886545"/>
            <a:ext cx="3301" cy="5817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endCxn id="60" idx="0"/>
          </p:cNvCxnSpPr>
          <p:nvPr/>
        </p:nvCxnSpPr>
        <p:spPr bwMode="auto">
          <a:xfrm>
            <a:off x="2315929" y="4856503"/>
            <a:ext cx="8171" cy="534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3721900" y="3039894"/>
            <a:ext cx="12652" cy="1428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4401811" y="3886545"/>
            <a:ext cx="3301" cy="5817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4057225" y="4856503"/>
            <a:ext cx="8171" cy="534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5489044" y="3039894"/>
            <a:ext cx="12652" cy="1428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6168955" y="3886545"/>
            <a:ext cx="3301" cy="5817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5824369" y="4856503"/>
            <a:ext cx="8171" cy="534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227097" y="3039894"/>
            <a:ext cx="12652" cy="14284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7907008" y="3886545"/>
            <a:ext cx="3301" cy="5817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7562422" y="4856503"/>
            <a:ext cx="8171" cy="534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1967316" y="1263918"/>
            <a:ext cx="5635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4538"/>
            <a:r>
              <a:rPr lang="en-US" dirty="0" smtClean="0"/>
              <a:t>Syntax</a:t>
            </a:r>
            <a:r>
              <a:rPr lang="en-US" b="0" dirty="0" smtClean="0"/>
              <a:t>: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addv.w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wd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ws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wt</a:t>
            </a: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744538"/>
            <a:r>
              <a:rPr lang="en-US" dirty="0" smtClean="0"/>
              <a:t>Semantics</a:t>
            </a:r>
            <a:r>
              <a:rPr lang="en-US" b="0" dirty="0" smtClean="0"/>
              <a:t>:	element-wise word vector addition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8335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301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Single instruction multiple data (SIMD)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447800" y="2903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9600" y="289560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05600" y="4808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953000" y="4808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200400" y="4808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447800" y="4808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9600" y="480060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wt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36" idx="2"/>
          </p:cNvCxnSpPr>
          <p:nvPr/>
        </p:nvCxnSpPr>
        <p:spPr bwMode="auto">
          <a:xfrm>
            <a:off x="2324100" y="3303816"/>
            <a:ext cx="0" cy="9703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Arrow Connector 79"/>
          <p:cNvCxnSpPr>
            <a:endCxn id="60" idx="0"/>
          </p:cNvCxnSpPr>
          <p:nvPr/>
        </p:nvCxnSpPr>
        <p:spPr bwMode="auto">
          <a:xfrm>
            <a:off x="2319172" y="4274119"/>
            <a:ext cx="4928" cy="534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4057225" y="4274119"/>
            <a:ext cx="8171" cy="534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5824369" y="4274119"/>
            <a:ext cx="8171" cy="534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7570593" y="4274119"/>
            <a:ext cx="5601" cy="534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1430646" y="1263918"/>
            <a:ext cx="7256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4538"/>
            <a:r>
              <a:rPr lang="en-US" dirty="0" smtClean="0"/>
              <a:t>Syntax</a:t>
            </a:r>
            <a:r>
              <a:rPr lang="en-US" b="0" dirty="0" smtClean="0"/>
              <a:t>: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fill.w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endParaRPr lang="en-US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744538"/>
            <a:r>
              <a:rPr lang="en-US" dirty="0" smtClean="0"/>
              <a:t>Semantics</a:t>
            </a:r>
            <a:r>
              <a:rPr lang="en-US" b="0" dirty="0" smtClean="0"/>
              <a:t>:	fills all vector elements with the content of a GPR</a:t>
            </a:r>
            <a:endParaRPr lang="en-US" b="0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324100" y="4274119"/>
            <a:ext cx="5257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01903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301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Single instruction multiple data (SIMD)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447800" y="2903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92480" y="289560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05600" y="5951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953000" y="5951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200400" y="5951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447800" y="5951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9600" y="59436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wd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430646" y="1263918"/>
            <a:ext cx="5714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4538"/>
            <a:r>
              <a:rPr lang="en-US" dirty="0" smtClean="0"/>
              <a:t>Syntax</a:t>
            </a:r>
            <a:r>
              <a:rPr lang="en-US" b="0" dirty="0" smtClean="0"/>
              <a:t>: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ld.w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wd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imm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744538"/>
            <a:r>
              <a:rPr lang="en-US" dirty="0" smtClean="0"/>
              <a:t>Semantics</a:t>
            </a:r>
            <a:r>
              <a:rPr lang="en-US" b="0" dirty="0" smtClean="0"/>
              <a:t>:	reads vector contents from memory</a:t>
            </a:r>
            <a:endParaRPr lang="en-US" b="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200400" y="3095655"/>
            <a:ext cx="766928" cy="114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3967328" y="2805108"/>
            <a:ext cx="609600" cy="58109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1899" y="2207567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SX(</a:t>
            </a:r>
            <a:r>
              <a:rPr lang="en-US" dirty="0" err="1" smtClean="0"/>
              <a:t>imm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Elbow Connector 4"/>
          <p:cNvCxnSpPr>
            <a:stCxn id="21" idx="3"/>
            <a:endCxn id="3" idx="0"/>
          </p:cNvCxnSpPr>
          <p:nvPr/>
        </p:nvCxnSpPr>
        <p:spPr bwMode="auto">
          <a:xfrm>
            <a:off x="3625311" y="2407622"/>
            <a:ext cx="646817" cy="39748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Connector 6"/>
          <p:cNvCxnSpPr>
            <a:stCxn id="3" idx="0"/>
            <a:endCxn id="3" idx="4"/>
          </p:cNvCxnSpPr>
          <p:nvPr/>
        </p:nvCxnSpPr>
        <p:spPr bwMode="auto">
          <a:xfrm>
            <a:off x="4272128" y="2805108"/>
            <a:ext cx="0" cy="5810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3" idx="2"/>
            <a:endCxn id="3" idx="6"/>
          </p:cNvCxnSpPr>
          <p:nvPr/>
        </p:nvCxnSpPr>
        <p:spPr bwMode="auto">
          <a:xfrm>
            <a:off x="3967328" y="3095655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569536" y="3092283"/>
            <a:ext cx="766928" cy="114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345477" y="2892228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[addr+0]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56" y="3298008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smtClean="0"/>
              <a:t>addr+4]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43856" y="3698118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smtClean="0"/>
              <a:t>addr+8]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9707" y="4101904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smtClean="0"/>
              <a:t>addr+12]</a:t>
            </a:r>
            <a:endParaRPr lang="en-US" dirty="0"/>
          </a:p>
        </p:txBody>
      </p:sp>
      <p:cxnSp>
        <p:nvCxnSpPr>
          <p:cNvPr id="11" name="Elbow Connector 10"/>
          <p:cNvCxnSpPr>
            <a:stCxn id="30" idx="3"/>
            <a:endCxn id="57" idx="0"/>
          </p:cNvCxnSpPr>
          <p:nvPr/>
        </p:nvCxnSpPr>
        <p:spPr bwMode="auto">
          <a:xfrm>
            <a:off x="7098077" y="3092283"/>
            <a:ext cx="483823" cy="28594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Elbow Connector 36"/>
          <p:cNvCxnSpPr>
            <a:stCxn id="31" idx="3"/>
            <a:endCxn id="58" idx="0"/>
          </p:cNvCxnSpPr>
          <p:nvPr/>
        </p:nvCxnSpPr>
        <p:spPr bwMode="auto">
          <a:xfrm flipH="1">
            <a:off x="5829300" y="3498063"/>
            <a:ext cx="1267156" cy="2453643"/>
          </a:xfrm>
          <a:prstGeom prst="bentConnector4">
            <a:avLst>
              <a:gd name="adj1" fmla="val -29555"/>
              <a:gd name="adj2" fmla="val 635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Elbow Connector 39"/>
          <p:cNvCxnSpPr>
            <a:stCxn id="32" idx="3"/>
            <a:endCxn id="59" idx="0"/>
          </p:cNvCxnSpPr>
          <p:nvPr/>
        </p:nvCxnSpPr>
        <p:spPr bwMode="auto">
          <a:xfrm flipH="1">
            <a:off x="4076700" y="3898173"/>
            <a:ext cx="3019756" cy="2053533"/>
          </a:xfrm>
          <a:prstGeom prst="bentConnector4">
            <a:avLst>
              <a:gd name="adj1" fmla="val -9503"/>
              <a:gd name="adj2" fmla="val 5108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Elbow Connector 40"/>
          <p:cNvCxnSpPr>
            <a:stCxn id="33" idx="3"/>
            <a:endCxn id="60" idx="0"/>
          </p:cNvCxnSpPr>
          <p:nvPr/>
        </p:nvCxnSpPr>
        <p:spPr bwMode="auto">
          <a:xfrm flipH="1">
            <a:off x="2324100" y="4301959"/>
            <a:ext cx="4768207" cy="1649747"/>
          </a:xfrm>
          <a:prstGeom prst="bentConnector4">
            <a:avLst>
              <a:gd name="adj1" fmla="val -3978"/>
              <a:gd name="adj2" fmla="val 318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542792" y="269554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50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301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Single instruction multiple data (SIMD)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447800" y="2903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92480" y="289560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05600" y="5951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953000" y="5951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200400" y="5951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447800" y="595170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9600" y="59436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wd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430646" y="1263918"/>
            <a:ext cx="5472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4538"/>
            <a:r>
              <a:rPr lang="en-US" dirty="0" smtClean="0"/>
              <a:t>Syntax</a:t>
            </a:r>
            <a:r>
              <a:rPr lang="en-US" b="0" dirty="0" smtClean="0"/>
              <a:t>:	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st.w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wd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imm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744538"/>
            <a:r>
              <a:rPr lang="en-US" dirty="0" smtClean="0"/>
              <a:t>Semantics</a:t>
            </a:r>
            <a:r>
              <a:rPr lang="en-US" b="0" dirty="0" smtClean="0"/>
              <a:t>:	stores vector contents to memory</a:t>
            </a:r>
            <a:endParaRPr lang="en-US" b="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200400" y="3095655"/>
            <a:ext cx="766928" cy="114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3967328" y="2805108"/>
            <a:ext cx="609600" cy="58109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1899" y="2207567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SX(</a:t>
            </a:r>
            <a:r>
              <a:rPr lang="en-US" dirty="0" err="1" smtClean="0"/>
              <a:t>imm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Elbow Connector 4"/>
          <p:cNvCxnSpPr>
            <a:stCxn id="21" idx="3"/>
            <a:endCxn id="3" idx="0"/>
          </p:cNvCxnSpPr>
          <p:nvPr/>
        </p:nvCxnSpPr>
        <p:spPr bwMode="auto">
          <a:xfrm>
            <a:off x="3625311" y="2407622"/>
            <a:ext cx="646817" cy="39748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Connector 6"/>
          <p:cNvCxnSpPr>
            <a:stCxn id="3" idx="0"/>
            <a:endCxn id="3" idx="4"/>
          </p:cNvCxnSpPr>
          <p:nvPr/>
        </p:nvCxnSpPr>
        <p:spPr bwMode="auto">
          <a:xfrm>
            <a:off x="4272128" y="2805108"/>
            <a:ext cx="0" cy="5810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3" idx="2"/>
            <a:endCxn id="3" idx="6"/>
          </p:cNvCxnSpPr>
          <p:nvPr/>
        </p:nvCxnSpPr>
        <p:spPr bwMode="auto">
          <a:xfrm>
            <a:off x="3967328" y="3095655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569536" y="3092283"/>
            <a:ext cx="766928" cy="114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345477" y="2892228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[addr+0]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3856" y="3298008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smtClean="0"/>
              <a:t>addr+4]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43856" y="3698118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smtClean="0"/>
              <a:t>addr+8]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9707" y="4101904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smtClean="0"/>
              <a:t>addr+12]</a:t>
            </a:r>
            <a:endParaRPr lang="en-US" dirty="0"/>
          </a:p>
        </p:txBody>
      </p:sp>
      <p:cxnSp>
        <p:nvCxnSpPr>
          <p:cNvPr id="11" name="Elbow Connector 10"/>
          <p:cNvCxnSpPr>
            <a:stCxn id="30" idx="3"/>
            <a:endCxn id="57" idx="0"/>
          </p:cNvCxnSpPr>
          <p:nvPr/>
        </p:nvCxnSpPr>
        <p:spPr bwMode="auto">
          <a:xfrm>
            <a:off x="7098077" y="3092283"/>
            <a:ext cx="483823" cy="28594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7" name="Elbow Connector 36"/>
          <p:cNvCxnSpPr>
            <a:stCxn id="31" idx="3"/>
            <a:endCxn id="58" idx="0"/>
          </p:cNvCxnSpPr>
          <p:nvPr/>
        </p:nvCxnSpPr>
        <p:spPr bwMode="auto">
          <a:xfrm flipH="1">
            <a:off x="5829300" y="3498063"/>
            <a:ext cx="1267156" cy="2453643"/>
          </a:xfrm>
          <a:prstGeom prst="bentConnector4">
            <a:avLst>
              <a:gd name="adj1" fmla="val -29555"/>
              <a:gd name="adj2" fmla="val 635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32" idx="3"/>
            <a:endCxn id="59" idx="0"/>
          </p:cNvCxnSpPr>
          <p:nvPr/>
        </p:nvCxnSpPr>
        <p:spPr bwMode="auto">
          <a:xfrm flipH="1">
            <a:off x="4076700" y="3898173"/>
            <a:ext cx="3019756" cy="2053533"/>
          </a:xfrm>
          <a:prstGeom prst="bentConnector4">
            <a:avLst>
              <a:gd name="adj1" fmla="val -9503"/>
              <a:gd name="adj2" fmla="val 5108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1" name="Elbow Connector 40"/>
          <p:cNvCxnSpPr>
            <a:stCxn id="33" idx="3"/>
            <a:endCxn id="60" idx="0"/>
          </p:cNvCxnSpPr>
          <p:nvPr/>
        </p:nvCxnSpPr>
        <p:spPr bwMode="auto">
          <a:xfrm flipH="1">
            <a:off x="2324100" y="4301959"/>
            <a:ext cx="4768207" cy="1649747"/>
          </a:xfrm>
          <a:prstGeom prst="bentConnector4">
            <a:avLst>
              <a:gd name="adj1" fmla="val -3978"/>
              <a:gd name="adj2" fmla="val 318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542792" y="269554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4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4908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Instruction- (and data-</a:t>
            </a:r>
            <a:r>
              <a:rPr lang="en-US" sz="2600"/>
              <a:t>) </a:t>
            </a:r>
            <a:r>
              <a:rPr lang="en-US" sz="2600" smtClean="0"/>
              <a:t>level parallelism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Exploit parallelism among instructions!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Deeper pipeline </a:t>
            </a:r>
            <a:r>
              <a:rPr lang="en-US" b="0" dirty="0" smtClean="0"/>
              <a:t>to allow more instructions to overlap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Break instruction to more stages 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Run at a faster clock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Multiple issue: </a:t>
            </a:r>
            <a:r>
              <a:rPr lang="en-US" b="0" dirty="0" smtClean="0"/>
              <a:t>launch multiple instructions at the same clock cycle</a:t>
            </a:r>
            <a:endParaRPr lang="en-US" dirty="0" smtClean="0"/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Static</a:t>
            </a:r>
            <a:r>
              <a:rPr lang="en-US" b="0" dirty="0" smtClean="0"/>
              <a:t>: scheduling done by the compiler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Dynamic</a:t>
            </a:r>
            <a:r>
              <a:rPr lang="en-US" b="0" dirty="0" smtClean="0"/>
              <a:t>: scheduling done at runtime by the processor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Single instruction multiple data </a:t>
            </a:r>
            <a:r>
              <a:rPr lang="en-US" b="0" dirty="0" smtClean="0"/>
              <a:t>(SIMD): vector operations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803275" algn="l"/>
                <a:tab pos="1081088" algn="l"/>
                <a:tab pos="1712913" algn="l"/>
              </a:tabLst>
            </a:pPr>
            <a:r>
              <a:rPr lang="en-US" b="0" dirty="0" smtClean="0"/>
              <a:t>Particularly useful when applying the same program to a stream of 	data such as in multimedia application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44975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8568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Deeper pipelines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Deeper pipelines</a:t>
            </a:r>
            <a:r>
              <a:rPr lang="en-US" b="0" dirty="0" smtClean="0"/>
              <a:t> and </a:t>
            </a:r>
            <a:r>
              <a:rPr lang="en-US" dirty="0" smtClean="0"/>
              <a:t>faster clocks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  <a:tab pos="2403475" algn="l"/>
                <a:tab pos="3141663" algn="l"/>
                <a:tab pos="4232275" algn="l"/>
                <a:tab pos="5773738" algn="l"/>
              </a:tabLst>
            </a:pPr>
            <a:r>
              <a:rPr lang="en-US" b="0" dirty="0" smtClean="0"/>
              <a:t>Example of Intel processors:</a:t>
            </a:r>
            <a:endParaRPr lang="en-US" b="0" dirty="0"/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  <a:tab pos="2403475" algn="l"/>
                <a:tab pos="3141663" algn="l"/>
                <a:tab pos="4232275" algn="l"/>
                <a:tab pos="5884863" algn="l"/>
                <a:tab pos="7485063" algn="l"/>
              </a:tabLst>
            </a:pPr>
            <a:r>
              <a:rPr lang="en-US" b="0" dirty="0" smtClean="0"/>
              <a:t>			</a:t>
            </a:r>
            <a:r>
              <a:rPr lang="en-US" dirty="0" smtClean="0"/>
              <a:t>486	Pentium	Pentium Pro	Pentium IV	Core</a:t>
            </a:r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803275" algn="l"/>
                <a:tab pos="1081088" algn="l"/>
                <a:tab pos="1712913" algn="l"/>
                <a:tab pos="2403475" algn="l"/>
                <a:tab pos="3141663" algn="l"/>
                <a:tab pos="4232275" algn="l"/>
                <a:tab pos="5884863" algn="l"/>
                <a:tab pos="7485063" algn="l"/>
              </a:tabLst>
            </a:pPr>
            <a:r>
              <a:rPr lang="en-US" b="0" dirty="0" smtClean="0"/>
              <a:t>	</a:t>
            </a:r>
            <a:r>
              <a:rPr lang="en-US" dirty="0" smtClean="0"/>
              <a:t>Year		</a:t>
            </a:r>
            <a:r>
              <a:rPr lang="en-US" b="0" dirty="0" smtClean="0"/>
              <a:t>’89	’93	’97	‘01-’04	‘06</a:t>
            </a:r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803275" algn="l"/>
                <a:tab pos="1081088" algn="l"/>
                <a:tab pos="1712913" algn="l"/>
                <a:tab pos="2403475" algn="l"/>
                <a:tab pos="3141663" algn="l"/>
                <a:tab pos="4232275" algn="l"/>
                <a:tab pos="5884863" algn="l"/>
                <a:tab pos="7485063" algn="l"/>
              </a:tabLst>
            </a:pPr>
            <a:r>
              <a:rPr lang="en-US" b="0" dirty="0"/>
              <a:t>	</a:t>
            </a:r>
            <a:r>
              <a:rPr lang="en-US" dirty="0" smtClean="0"/>
              <a:t>Stages</a:t>
            </a:r>
            <a:r>
              <a:rPr lang="en-US" b="0" dirty="0" smtClean="0"/>
              <a:t>		5	5	10	22-31	14</a:t>
            </a:r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803275" algn="l"/>
                <a:tab pos="1081088" algn="l"/>
                <a:tab pos="1712913" algn="l"/>
                <a:tab pos="2403475" algn="l"/>
                <a:tab pos="3141663" algn="l"/>
                <a:tab pos="4232275" algn="l"/>
                <a:tab pos="5884863" algn="l"/>
                <a:tab pos="7485063" algn="l"/>
              </a:tabLst>
            </a:pPr>
            <a:r>
              <a:rPr lang="en-US" b="0" dirty="0" smtClean="0"/>
              <a:t>	</a:t>
            </a:r>
            <a:r>
              <a:rPr lang="en-US" dirty="0" smtClean="0"/>
              <a:t>Clock</a:t>
            </a:r>
            <a:r>
              <a:rPr lang="en-US" b="0" dirty="0" smtClean="0"/>
              <a:t> [Hz]	25M   	60M	200M	2-3.6G	2.9G</a:t>
            </a:r>
          </a:p>
          <a:p>
            <a:pPr lvl="1"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803275" algn="l"/>
                <a:tab pos="1081088" algn="l"/>
                <a:tab pos="1712913" algn="l"/>
                <a:tab pos="2403475" algn="l"/>
                <a:tab pos="3141663" algn="l"/>
                <a:tab pos="4232275" algn="l"/>
                <a:tab pos="5884863" algn="l"/>
                <a:tab pos="7485063" algn="l"/>
              </a:tabLst>
            </a:pPr>
            <a:r>
              <a:rPr lang="en-US" b="0" dirty="0"/>
              <a:t>	</a:t>
            </a:r>
            <a:r>
              <a:rPr lang="en-US" dirty="0" smtClean="0"/>
              <a:t>Power</a:t>
            </a:r>
            <a:r>
              <a:rPr lang="en-US" b="0" dirty="0" smtClean="0"/>
              <a:t> [W]	5	10	30	75-100	75	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Large branch penalties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Fast clocks are power inefficient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Modern architectures favor multiple lower-frequency cores</a:t>
            </a:r>
          </a:p>
        </p:txBody>
      </p:sp>
    </p:spTree>
    <p:extLst>
      <p:ext uri="{BB962C8B-B14F-4D97-AF65-F5344CB8AC3E}">
        <p14:creationId xmlns:p14="http://schemas.microsoft.com/office/powerpoint/2010/main" val="2986832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4131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Static </a:t>
            </a:r>
            <a:r>
              <a:rPr lang="en-US" sz="2600" dirty="0"/>
              <a:t>m</a:t>
            </a:r>
            <a:r>
              <a:rPr lang="en-US" sz="2600" dirty="0" smtClean="0"/>
              <a:t>ultiple issue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Compiler packages instructions into </a:t>
            </a:r>
            <a:r>
              <a:rPr lang="en-US" dirty="0" smtClean="0"/>
              <a:t>issue slots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/>
              <a:t>Several instructions are launched in a single clock </a:t>
            </a:r>
            <a:r>
              <a:rPr lang="en-US" b="0" dirty="0" smtClean="0"/>
              <a:t>cycle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More hardware is typically required inside the CPU core</a:t>
            </a:r>
            <a:endParaRPr lang="en-US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Very long instruction word </a:t>
            </a:r>
            <a:r>
              <a:rPr lang="en-US" b="0" dirty="0" smtClean="0"/>
              <a:t>(VLIW) architectures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Common in DSP and embedded processors </a:t>
            </a:r>
          </a:p>
        </p:txBody>
      </p:sp>
    </p:spTree>
    <p:extLst>
      <p:ext uri="{BB962C8B-B14F-4D97-AF65-F5344CB8AC3E}">
        <p14:creationId xmlns:p14="http://schemas.microsoft.com/office/powerpoint/2010/main" val="12453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55411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Very long instruction word (VLIW)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Example: static two-issue MIPS (as in some </a:t>
            </a:r>
            <a:r>
              <a:rPr lang="en-US" b="0" dirty="0"/>
              <a:t>embedded MIPS </a:t>
            </a:r>
            <a:r>
              <a:rPr lang="en-US" b="0" dirty="0" smtClean="0"/>
              <a:t>variants)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One 64-bit </a:t>
            </a:r>
            <a:r>
              <a:rPr lang="en-US" dirty="0" smtClean="0"/>
              <a:t>instruction</a:t>
            </a:r>
            <a:r>
              <a:rPr lang="en-US" b="0" dirty="0" smtClean="0"/>
              <a:t> </a:t>
            </a:r>
            <a:r>
              <a:rPr lang="en-US" dirty="0" smtClean="0"/>
              <a:t>packet</a:t>
            </a:r>
            <a:r>
              <a:rPr lang="en-US" b="0" dirty="0" smtClean="0"/>
              <a:t> with two issue slots: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IMEM is 64-bit aligned 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Unused slots must be filled with </a:t>
            </a:r>
            <a:r>
              <a:rPr lang="en-US" b="0" dirty="0" err="1" smtClean="0"/>
              <a:t>nops</a:t>
            </a:r>
            <a:endParaRPr lang="en-US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27600" y="2390745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ALU/Branch instruction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6503" y="2390745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Load/Store instruction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11795" y="2362200"/>
            <a:ext cx="3288805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00600" y="2362200"/>
            <a:ext cx="3288805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0683" y="211532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0</a:t>
            </a:r>
            <a:endParaRPr lang="en-US" sz="14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735881" y="211323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31</a:t>
            </a:r>
            <a:endParaRPr lang="en-US" sz="1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460572" y="211323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32</a:t>
            </a:r>
            <a:endParaRPr lang="en-US" sz="1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429135" y="21079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63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5198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0799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Static two-issue pipeline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78700"/>
              </p:ext>
            </p:extLst>
          </p:nvPr>
        </p:nvGraphicFramePr>
        <p:xfrm>
          <a:off x="990600" y="2286000"/>
          <a:ext cx="7239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1295400"/>
                <a:gridCol w="685800"/>
                <a:gridCol w="762000"/>
                <a:gridCol w="685800"/>
                <a:gridCol w="685800"/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Instruction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Pipeline stages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ALU/branch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N+4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Load/store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N+8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ALU/branch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N+12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Load/store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N+16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ALU/branch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N+20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Load/store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80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3049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Regular one-issue pipeline (simplified)</a:t>
            </a:r>
            <a:endParaRPr lang="en-US" sz="2600" dirty="0"/>
          </a:p>
        </p:txBody>
      </p:sp>
      <p:sp>
        <p:nvSpPr>
          <p:cNvPr id="221" name="TextBox 220"/>
          <p:cNvSpPr txBox="1"/>
          <p:nvPr/>
        </p:nvSpPr>
        <p:spPr>
          <a:xfrm>
            <a:off x="3760834" y="2995303"/>
            <a:ext cx="62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222" name="Rectangle 221"/>
          <p:cNvSpPr/>
          <p:nvPr/>
        </p:nvSpPr>
        <p:spPr bwMode="auto">
          <a:xfrm>
            <a:off x="3666039" y="2924623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767424" y="31961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IMEM</a:t>
            </a:r>
            <a:endParaRPr lang="en-US" sz="18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1760250" y="3119593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60249" y="4090330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236" name="TextBox 235"/>
          <p:cNvSpPr txBox="1"/>
          <p:nvPr/>
        </p:nvSpPr>
        <p:spPr>
          <a:xfrm>
            <a:off x="2285433" y="4090330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237" name="Flowchart: Manual Operation 236"/>
          <p:cNvSpPr/>
          <p:nvPr/>
        </p:nvSpPr>
        <p:spPr bwMode="auto">
          <a:xfrm rot="16200000">
            <a:off x="191294" y="41334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7228895" y="31961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239" name="Rectangle 238"/>
          <p:cNvSpPr/>
          <p:nvPr/>
        </p:nvSpPr>
        <p:spPr bwMode="auto">
          <a:xfrm>
            <a:off x="7189661" y="3119593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982264" y="3785019"/>
            <a:ext cx="505268" cy="914400"/>
            <a:chOff x="331839" y="3023799"/>
            <a:chExt cx="505268" cy="914400"/>
          </a:xfrm>
        </p:grpSpPr>
        <p:sp>
          <p:nvSpPr>
            <p:cNvPr id="244" name="Rectangle 243"/>
            <p:cNvSpPr/>
            <p:nvPr/>
          </p:nvSpPr>
          <p:spPr bwMode="auto">
            <a:xfrm>
              <a:off x="331839" y="3023799"/>
              <a:ext cx="482992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331839" y="3296333"/>
              <a:ext cx="505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PC</a:t>
              </a:r>
              <a:endParaRPr lang="en-US" sz="1800" dirty="0"/>
            </a:p>
          </p:txBody>
        </p:sp>
      </p:grpSp>
      <p:cxnSp>
        <p:nvCxnSpPr>
          <p:cNvPr id="246" name="Straight Arrow Connector 245"/>
          <p:cNvCxnSpPr>
            <a:stCxn id="245" idx="3"/>
          </p:cNvCxnSpPr>
          <p:nvPr/>
        </p:nvCxnSpPr>
        <p:spPr bwMode="auto">
          <a:xfrm flipV="1">
            <a:off x="1487532" y="4240424"/>
            <a:ext cx="270826" cy="17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47" name="Group 246"/>
          <p:cNvGrpSpPr/>
          <p:nvPr/>
        </p:nvGrpSpPr>
        <p:grpSpPr>
          <a:xfrm>
            <a:off x="2009572" y="1993475"/>
            <a:ext cx="342900" cy="822931"/>
            <a:chOff x="6078550" y="3124201"/>
            <a:chExt cx="685800" cy="1447800"/>
          </a:xfrm>
        </p:grpSpPr>
        <p:grpSp>
          <p:nvGrpSpPr>
            <p:cNvPr id="248" name="Group 247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250" name="Flowchart: Manual Operation 249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" name="Isosceles Triangle 250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52" name="Straight Connector 251"/>
              <p:cNvCxnSpPr>
                <a:stCxn id="251" idx="4"/>
                <a:endCxn id="251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9" name="TextBox 248"/>
            <p:cNvSpPr txBox="1"/>
            <p:nvPr/>
          </p:nvSpPr>
          <p:spPr>
            <a:xfrm>
              <a:off x="6230668" y="3880125"/>
              <a:ext cx="319318" cy="38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+</a:t>
              </a:r>
              <a:endParaRPr lang="en-US" sz="1800" dirty="0"/>
            </a:p>
          </p:txBody>
        </p:sp>
      </p:grpSp>
      <p:cxnSp>
        <p:nvCxnSpPr>
          <p:cNvPr id="253" name="Elbow Connector 252"/>
          <p:cNvCxnSpPr>
            <a:stCxn id="250" idx="2"/>
          </p:cNvCxnSpPr>
          <p:nvPr/>
        </p:nvCxnSpPr>
        <p:spPr bwMode="auto">
          <a:xfrm flipH="1" flipV="1">
            <a:off x="359901" y="1837587"/>
            <a:ext cx="1992572" cy="567354"/>
          </a:xfrm>
          <a:prstGeom prst="bentConnector3">
            <a:avLst>
              <a:gd name="adj1" fmla="val -1131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Elbow Connector 253"/>
          <p:cNvCxnSpPr/>
          <p:nvPr/>
        </p:nvCxnSpPr>
        <p:spPr bwMode="auto">
          <a:xfrm rot="5400000" flipH="1" flipV="1">
            <a:off x="996470" y="3226209"/>
            <a:ext cx="1598185" cy="428019"/>
          </a:xfrm>
          <a:prstGeom prst="bentConnector3">
            <a:avLst>
              <a:gd name="adj1" fmla="val 9991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>
            <a:off x="1680889" y="2144846"/>
            <a:ext cx="31620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6" name="TextBox 255"/>
          <p:cNvSpPr txBox="1"/>
          <p:nvPr/>
        </p:nvSpPr>
        <p:spPr>
          <a:xfrm>
            <a:off x="1390600" y="1981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257" name="Elbow Connector 256"/>
          <p:cNvCxnSpPr/>
          <p:nvPr/>
        </p:nvCxnSpPr>
        <p:spPr bwMode="auto">
          <a:xfrm rot="16200000" flipH="1">
            <a:off x="-597683" y="2788980"/>
            <a:ext cx="2128966" cy="213797"/>
          </a:xfrm>
          <a:prstGeom prst="bentConnector3">
            <a:avLst>
              <a:gd name="adj1" fmla="val 100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8" name="Elbow Connector 257"/>
          <p:cNvCxnSpPr/>
          <p:nvPr/>
        </p:nvCxnSpPr>
        <p:spPr bwMode="auto">
          <a:xfrm rot="16200000" flipH="1">
            <a:off x="-1280099" y="2681081"/>
            <a:ext cx="3372802" cy="332554"/>
          </a:xfrm>
          <a:prstGeom prst="bentConnector3">
            <a:avLst>
              <a:gd name="adj1" fmla="val 999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9" name="Straight Arrow Connector 258"/>
          <p:cNvCxnSpPr>
            <a:stCxn id="237" idx="2"/>
            <a:endCxn id="245" idx="1"/>
          </p:cNvCxnSpPr>
          <p:nvPr/>
        </p:nvCxnSpPr>
        <p:spPr bwMode="auto">
          <a:xfrm>
            <a:off x="788135" y="4234947"/>
            <a:ext cx="194129" cy="72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0" name="Trapezoid 259"/>
          <p:cNvSpPr/>
          <p:nvPr/>
        </p:nvSpPr>
        <p:spPr bwMode="auto">
          <a:xfrm rot="16200000" flipH="1">
            <a:off x="1825989" y="4769852"/>
            <a:ext cx="2848422" cy="166722"/>
          </a:xfrm>
          <a:prstGeom prst="trapezoid">
            <a:avLst>
              <a:gd name="adj" fmla="val 560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1" name="Straight Arrow Connector 260"/>
          <p:cNvCxnSpPr>
            <a:stCxn id="236" idx="3"/>
          </p:cNvCxnSpPr>
          <p:nvPr/>
        </p:nvCxnSpPr>
        <p:spPr bwMode="auto">
          <a:xfrm flipV="1">
            <a:off x="2566920" y="4241321"/>
            <a:ext cx="245147" cy="28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2" name="Straight Arrow Connector 261"/>
          <p:cNvCxnSpPr/>
          <p:nvPr/>
        </p:nvCxnSpPr>
        <p:spPr bwMode="auto">
          <a:xfrm flipV="1">
            <a:off x="3335614" y="4131121"/>
            <a:ext cx="339643" cy="41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3" name="TextBox 262"/>
          <p:cNvSpPr txBox="1"/>
          <p:nvPr/>
        </p:nvSpPr>
        <p:spPr>
          <a:xfrm>
            <a:off x="3879930" y="5468779"/>
            <a:ext cx="4251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 smtClean="0"/>
              <a:t>SX</a:t>
            </a:r>
            <a:endParaRPr lang="en-US" sz="1400" dirty="0"/>
          </a:p>
        </p:txBody>
      </p:sp>
      <p:cxnSp>
        <p:nvCxnSpPr>
          <p:cNvPr id="265" name="Straight Arrow Connector 264"/>
          <p:cNvCxnSpPr/>
          <p:nvPr/>
        </p:nvCxnSpPr>
        <p:spPr bwMode="auto">
          <a:xfrm flipV="1">
            <a:off x="4476312" y="3795522"/>
            <a:ext cx="461027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7" name="Straight Arrow Connector 266"/>
          <p:cNvCxnSpPr/>
          <p:nvPr/>
        </p:nvCxnSpPr>
        <p:spPr bwMode="auto">
          <a:xfrm flipV="1">
            <a:off x="4476312" y="4216493"/>
            <a:ext cx="455400" cy="46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9" name="TextBox 268"/>
          <p:cNvSpPr txBox="1"/>
          <p:nvPr/>
        </p:nvSpPr>
        <p:spPr>
          <a:xfrm rot="5400000">
            <a:off x="4303073" y="2148981"/>
            <a:ext cx="4924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&lt;&lt;2</a:t>
            </a:r>
            <a:endParaRPr lang="en-US" sz="1400" dirty="0"/>
          </a:p>
        </p:txBody>
      </p:sp>
      <p:sp>
        <p:nvSpPr>
          <p:cNvPr id="270" name="Rectangle 269"/>
          <p:cNvSpPr/>
          <p:nvPr/>
        </p:nvSpPr>
        <p:spPr bwMode="auto">
          <a:xfrm rot="5400000">
            <a:off x="4337202" y="2169087"/>
            <a:ext cx="448942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2" name="Elbow Connector 271"/>
          <p:cNvCxnSpPr>
            <a:endCxn id="270" idx="3"/>
          </p:cNvCxnSpPr>
          <p:nvPr/>
        </p:nvCxnSpPr>
        <p:spPr bwMode="auto">
          <a:xfrm rot="5400000" flipH="1" flipV="1">
            <a:off x="3039620" y="4050163"/>
            <a:ext cx="3041497" cy="260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grpSp>
        <p:nvGrpSpPr>
          <p:cNvPr id="273" name="Group 272"/>
          <p:cNvGrpSpPr/>
          <p:nvPr/>
        </p:nvGrpSpPr>
        <p:grpSpPr>
          <a:xfrm>
            <a:off x="3682240" y="1999939"/>
            <a:ext cx="346670" cy="819461"/>
            <a:chOff x="6071010" y="3124201"/>
            <a:chExt cx="693340" cy="1447800"/>
          </a:xfrm>
        </p:grpSpPr>
        <p:grpSp>
          <p:nvGrpSpPr>
            <p:cNvPr id="274" name="Group 273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276" name="Flowchart: Manual Operation 275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" name="Isosceles Triangle 276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78" name="Straight Connector 277"/>
              <p:cNvCxnSpPr>
                <a:stCxn id="277" idx="4"/>
                <a:endCxn id="277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5" name="TextBox 274"/>
            <p:cNvSpPr txBox="1"/>
            <p:nvPr/>
          </p:nvSpPr>
          <p:spPr>
            <a:xfrm>
              <a:off x="6071010" y="3880125"/>
              <a:ext cx="638636" cy="652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+</a:t>
              </a:r>
              <a:endParaRPr lang="en-US" sz="1800" dirty="0"/>
            </a:p>
          </p:txBody>
        </p:sp>
      </p:grpSp>
      <p:cxnSp>
        <p:nvCxnSpPr>
          <p:cNvPr id="279" name="Elbow Connector 278"/>
          <p:cNvCxnSpPr/>
          <p:nvPr/>
        </p:nvCxnSpPr>
        <p:spPr bwMode="auto">
          <a:xfrm flipV="1">
            <a:off x="2580827" y="2404941"/>
            <a:ext cx="218348" cy="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80" name="Elbow Connector 279"/>
          <p:cNvCxnSpPr>
            <a:stCxn id="270" idx="1"/>
            <a:endCxn id="320" idx="1"/>
          </p:cNvCxnSpPr>
          <p:nvPr/>
        </p:nvCxnSpPr>
        <p:spPr bwMode="auto">
          <a:xfrm rot="16200000" flipH="1" flipV="1">
            <a:off x="4084987" y="1686569"/>
            <a:ext cx="81479" cy="871892"/>
          </a:xfrm>
          <a:prstGeom prst="bentConnector4">
            <a:avLst>
              <a:gd name="adj1" fmla="val -426093"/>
              <a:gd name="adj2" fmla="val 12621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1" name="Elbow Connector 280"/>
          <p:cNvCxnSpPr>
            <a:stCxn id="276" idx="2"/>
          </p:cNvCxnSpPr>
          <p:nvPr/>
        </p:nvCxnSpPr>
        <p:spPr bwMode="auto">
          <a:xfrm flipH="1" flipV="1">
            <a:off x="227480" y="1160957"/>
            <a:ext cx="3801431" cy="1248713"/>
          </a:xfrm>
          <a:prstGeom prst="bentConnector3">
            <a:avLst>
              <a:gd name="adj1" fmla="val -35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Arrow Connector 283"/>
          <p:cNvCxnSpPr/>
          <p:nvPr/>
        </p:nvCxnSpPr>
        <p:spPr bwMode="auto">
          <a:xfrm flipV="1">
            <a:off x="7996172" y="4241321"/>
            <a:ext cx="258639" cy="28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5" name="Straight Arrow Connector 284"/>
          <p:cNvCxnSpPr/>
          <p:nvPr/>
        </p:nvCxnSpPr>
        <p:spPr bwMode="auto">
          <a:xfrm>
            <a:off x="3332441" y="5572215"/>
            <a:ext cx="51851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6" name="TextBox 285"/>
          <p:cNvSpPr txBox="1"/>
          <p:nvPr/>
        </p:nvSpPr>
        <p:spPr>
          <a:xfrm>
            <a:off x="2594245" y="162575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IF/ID</a:t>
            </a:r>
            <a:endParaRPr lang="en-US" sz="1400" b="0" dirty="0"/>
          </a:p>
        </p:txBody>
      </p:sp>
      <p:sp>
        <p:nvSpPr>
          <p:cNvPr id="287" name="TextBox 286"/>
          <p:cNvSpPr txBox="1"/>
          <p:nvPr/>
        </p:nvSpPr>
        <p:spPr>
          <a:xfrm>
            <a:off x="4662203" y="1585436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ID/EX</a:t>
            </a:r>
            <a:endParaRPr lang="en-US" sz="1400" b="0" dirty="0"/>
          </a:p>
        </p:txBody>
      </p:sp>
      <p:sp>
        <p:nvSpPr>
          <p:cNvPr id="288" name="TextBox 287"/>
          <p:cNvSpPr txBox="1"/>
          <p:nvPr/>
        </p:nvSpPr>
        <p:spPr>
          <a:xfrm>
            <a:off x="6387210" y="1621144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EX/MEM</a:t>
            </a:r>
            <a:endParaRPr lang="en-US" sz="1400" b="0" dirty="0"/>
          </a:p>
        </p:txBody>
      </p:sp>
      <p:sp>
        <p:nvSpPr>
          <p:cNvPr id="289" name="TextBox 288"/>
          <p:cNvSpPr txBox="1"/>
          <p:nvPr/>
        </p:nvSpPr>
        <p:spPr>
          <a:xfrm>
            <a:off x="7845386" y="1611382"/>
            <a:ext cx="94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MEM/WB</a:t>
            </a:r>
            <a:endParaRPr lang="en-US" sz="1400" b="0" dirty="0"/>
          </a:p>
        </p:txBody>
      </p:sp>
      <p:sp>
        <p:nvSpPr>
          <p:cNvPr id="290" name="Rectangle 289"/>
          <p:cNvSpPr/>
          <p:nvPr/>
        </p:nvSpPr>
        <p:spPr bwMode="auto">
          <a:xfrm>
            <a:off x="2812608" y="1941936"/>
            <a:ext cx="164516" cy="4158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1" name="Straight Arrow Connector 290"/>
          <p:cNvCxnSpPr/>
          <p:nvPr/>
        </p:nvCxnSpPr>
        <p:spPr bwMode="auto">
          <a:xfrm>
            <a:off x="2968101" y="4241321"/>
            <a:ext cx="19873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2" name="Rectangle 291"/>
          <p:cNvSpPr/>
          <p:nvPr/>
        </p:nvSpPr>
        <p:spPr bwMode="auto">
          <a:xfrm>
            <a:off x="4925111" y="1932933"/>
            <a:ext cx="164516" cy="4158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3" name="Straight Arrow Connector 292"/>
          <p:cNvCxnSpPr>
            <a:stCxn id="303" idx="3"/>
            <a:endCxn id="297" idx="1"/>
          </p:cNvCxnSpPr>
          <p:nvPr/>
        </p:nvCxnSpPr>
        <p:spPr bwMode="auto">
          <a:xfrm>
            <a:off x="4387174" y="5569074"/>
            <a:ext cx="531865" cy="31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4" name="Straight Arrow Connector 293"/>
          <p:cNvCxnSpPr/>
          <p:nvPr/>
        </p:nvCxnSpPr>
        <p:spPr bwMode="auto">
          <a:xfrm flipV="1">
            <a:off x="3332441" y="3805661"/>
            <a:ext cx="339643" cy="41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5" name="Straight Arrow Connector 294"/>
          <p:cNvCxnSpPr/>
          <p:nvPr/>
        </p:nvCxnSpPr>
        <p:spPr bwMode="auto">
          <a:xfrm flipV="1">
            <a:off x="2965345" y="2674005"/>
            <a:ext cx="712509" cy="65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4919039" y="5447918"/>
            <a:ext cx="234360" cy="248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0" dirty="0" smtClean="0"/>
              <a:t> </a:t>
            </a:r>
            <a:endParaRPr lang="en-US" sz="1400" b="0" dirty="0"/>
          </a:p>
        </p:txBody>
      </p:sp>
      <p:sp>
        <p:nvSpPr>
          <p:cNvPr id="299" name="Rectangle 298"/>
          <p:cNvSpPr/>
          <p:nvPr/>
        </p:nvSpPr>
        <p:spPr bwMode="auto">
          <a:xfrm>
            <a:off x="6751549" y="1938556"/>
            <a:ext cx="164516" cy="4158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0" name="Straight Arrow Connector 299"/>
          <p:cNvCxnSpPr/>
          <p:nvPr/>
        </p:nvCxnSpPr>
        <p:spPr bwMode="auto">
          <a:xfrm flipV="1">
            <a:off x="6893256" y="4292233"/>
            <a:ext cx="296405" cy="56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1" name="Rectangle 300"/>
          <p:cNvSpPr/>
          <p:nvPr/>
        </p:nvSpPr>
        <p:spPr bwMode="auto">
          <a:xfrm>
            <a:off x="8244876" y="1941936"/>
            <a:ext cx="164516" cy="4158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8244721" y="5278575"/>
            <a:ext cx="14202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sp>
        <p:nvSpPr>
          <p:cNvPr id="303" name="Rectangle 302"/>
          <p:cNvSpPr/>
          <p:nvPr/>
        </p:nvSpPr>
        <p:spPr bwMode="auto">
          <a:xfrm>
            <a:off x="3851106" y="5449106"/>
            <a:ext cx="536068" cy="2399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3334094" y="35463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s</a:t>
            </a:r>
            <a:endParaRPr lang="en-US" sz="1400" b="0" dirty="0"/>
          </a:p>
        </p:txBody>
      </p:sp>
      <p:sp>
        <p:nvSpPr>
          <p:cNvPr id="305" name="TextBox 304"/>
          <p:cNvSpPr txBox="1"/>
          <p:nvPr/>
        </p:nvSpPr>
        <p:spPr>
          <a:xfrm>
            <a:off x="3351341" y="3893771"/>
            <a:ext cx="23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t</a:t>
            </a:r>
            <a:endParaRPr lang="en-US" sz="1400" b="0" dirty="0"/>
          </a:p>
        </p:txBody>
      </p:sp>
      <p:sp>
        <p:nvSpPr>
          <p:cNvPr id="308" name="TextBox 307"/>
          <p:cNvSpPr txBox="1"/>
          <p:nvPr/>
        </p:nvSpPr>
        <p:spPr>
          <a:xfrm>
            <a:off x="3189501" y="3422381"/>
            <a:ext cx="14202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310" name="Straight Arrow Connector 309"/>
          <p:cNvCxnSpPr/>
          <p:nvPr/>
        </p:nvCxnSpPr>
        <p:spPr bwMode="auto">
          <a:xfrm flipV="1">
            <a:off x="6904775" y="5068729"/>
            <a:ext cx="296405" cy="56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1" name="TextBox 310"/>
          <p:cNvSpPr txBox="1"/>
          <p:nvPr/>
        </p:nvSpPr>
        <p:spPr>
          <a:xfrm>
            <a:off x="3479726" y="5257800"/>
            <a:ext cx="383438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IM</a:t>
            </a:r>
            <a:endParaRPr lang="en-US" sz="1400" b="0" dirty="0"/>
          </a:p>
        </p:txBody>
      </p:sp>
      <p:sp>
        <p:nvSpPr>
          <p:cNvPr id="312" name="Flowchart: Manual Operation 311"/>
          <p:cNvSpPr/>
          <p:nvPr/>
        </p:nvSpPr>
        <p:spPr bwMode="auto">
          <a:xfrm rot="16200000">
            <a:off x="8417695" y="4341423"/>
            <a:ext cx="633985" cy="209024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13" name="Elbow Connector 312"/>
          <p:cNvCxnSpPr>
            <a:stCxn id="312" idx="2"/>
          </p:cNvCxnSpPr>
          <p:nvPr/>
        </p:nvCxnSpPr>
        <p:spPr bwMode="auto">
          <a:xfrm flipH="1">
            <a:off x="3542785" y="4445935"/>
            <a:ext cx="5296415" cy="1807144"/>
          </a:xfrm>
          <a:prstGeom prst="bentConnector3">
            <a:avLst>
              <a:gd name="adj1" fmla="val -267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Elbow Connector 313"/>
          <p:cNvCxnSpPr/>
          <p:nvPr/>
        </p:nvCxnSpPr>
        <p:spPr bwMode="auto">
          <a:xfrm rot="5400000" flipH="1" flipV="1">
            <a:off x="2910197" y="5489964"/>
            <a:ext cx="1375440" cy="154680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5" name="Straight Arrow Connector 314"/>
          <p:cNvCxnSpPr/>
          <p:nvPr/>
        </p:nvCxnSpPr>
        <p:spPr bwMode="auto">
          <a:xfrm>
            <a:off x="8400369" y="4241321"/>
            <a:ext cx="21366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6" name="Elbow Connector 315"/>
          <p:cNvCxnSpPr>
            <a:endCxn id="317" idx="1"/>
          </p:cNvCxnSpPr>
          <p:nvPr/>
        </p:nvCxnSpPr>
        <p:spPr bwMode="auto">
          <a:xfrm flipV="1">
            <a:off x="8386748" y="4655652"/>
            <a:ext cx="228067" cy="77681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7" name="TextBox 316"/>
          <p:cNvSpPr txBox="1"/>
          <p:nvPr/>
        </p:nvSpPr>
        <p:spPr>
          <a:xfrm>
            <a:off x="8614815" y="4501763"/>
            <a:ext cx="14202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318" name="Elbow Connector 317"/>
          <p:cNvCxnSpPr/>
          <p:nvPr/>
        </p:nvCxnSpPr>
        <p:spPr bwMode="auto">
          <a:xfrm rot="10800000" flipV="1">
            <a:off x="3422528" y="5882663"/>
            <a:ext cx="5009072" cy="498861"/>
          </a:xfrm>
          <a:prstGeom prst="bentConnector3">
            <a:avLst>
              <a:gd name="adj1" fmla="val -25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Elbow Connector 318"/>
          <p:cNvCxnSpPr/>
          <p:nvPr/>
        </p:nvCxnSpPr>
        <p:spPr bwMode="auto">
          <a:xfrm rot="5400000" flipH="1" flipV="1">
            <a:off x="2587679" y="5310485"/>
            <a:ext cx="1905887" cy="23619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0" name="TextBox 319"/>
          <p:cNvSpPr txBox="1"/>
          <p:nvPr/>
        </p:nvSpPr>
        <p:spPr>
          <a:xfrm>
            <a:off x="3689781" y="19632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36" name="Group 335"/>
          <p:cNvGrpSpPr/>
          <p:nvPr/>
        </p:nvGrpSpPr>
        <p:grpSpPr>
          <a:xfrm rot="16200000">
            <a:off x="5690530" y="4106187"/>
            <a:ext cx="1009498" cy="388168"/>
            <a:chOff x="5410201" y="2590797"/>
            <a:chExt cx="1447800" cy="685800"/>
          </a:xfrm>
        </p:grpSpPr>
        <p:sp>
          <p:nvSpPr>
            <p:cNvPr id="337" name="Flowchart: Manual Operation 336"/>
            <p:cNvSpPr/>
            <p:nvPr/>
          </p:nvSpPr>
          <p:spPr bwMode="auto">
            <a:xfrm>
              <a:off x="5410201" y="2590797"/>
              <a:ext cx="1447800" cy="685800"/>
            </a:xfrm>
            <a:prstGeom prst="flowChartManualOperati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8" name="Isosceles Triangle 337"/>
            <p:cNvSpPr/>
            <p:nvPr/>
          </p:nvSpPr>
          <p:spPr bwMode="auto">
            <a:xfrm rot="10800000">
              <a:off x="5905500" y="2590800"/>
              <a:ext cx="419100" cy="31177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39" name="Straight Connector 338"/>
            <p:cNvCxnSpPr>
              <a:stCxn id="338" idx="4"/>
              <a:endCxn id="338" idx="2"/>
            </p:cNvCxnSpPr>
            <p:nvPr/>
          </p:nvCxnSpPr>
          <p:spPr bwMode="auto">
            <a:xfrm>
              <a:off x="5905500" y="2590800"/>
              <a:ext cx="4191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40" name="Flowchart: Manual Operation 339"/>
          <p:cNvSpPr/>
          <p:nvPr/>
        </p:nvSpPr>
        <p:spPr bwMode="auto">
          <a:xfrm rot="16200000">
            <a:off x="5390444" y="4496816"/>
            <a:ext cx="633985" cy="209024"/>
          </a:xfrm>
          <a:prstGeom prst="flowChartManualOperat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1" name="Straight Arrow Connector 340"/>
          <p:cNvCxnSpPr>
            <a:stCxn id="340" idx="2"/>
          </p:cNvCxnSpPr>
          <p:nvPr/>
        </p:nvCxnSpPr>
        <p:spPr bwMode="auto">
          <a:xfrm>
            <a:off x="5811949" y="4601328"/>
            <a:ext cx="17900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2" name="Elbow Connector 341"/>
          <p:cNvCxnSpPr>
            <a:endCxn id="343" idx="1"/>
          </p:cNvCxnSpPr>
          <p:nvPr/>
        </p:nvCxnSpPr>
        <p:spPr bwMode="auto">
          <a:xfrm flipV="1">
            <a:off x="5150550" y="4809208"/>
            <a:ext cx="451028" cy="76267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3" name="TextBox 342"/>
          <p:cNvSpPr txBox="1"/>
          <p:nvPr/>
        </p:nvSpPr>
        <p:spPr>
          <a:xfrm>
            <a:off x="5601578" y="4655319"/>
            <a:ext cx="142027" cy="307777"/>
          </a:xfrm>
          <a:prstGeom prst="rect">
            <a:avLst/>
          </a:prstGeom>
          <a:noFill/>
          <a:ln w="9525"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344" name="Straight Arrow Connector 343"/>
          <p:cNvCxnSpPr>
            <a:stCxn id="337" idx="2"/>
          </p:cNvCxnSpPr>
          <p:nvPr/>
        </p:nvCxnSpPr>
        <p:spPr bwMode="auto">
          <a:xfrm>
            <a:off x="6389360" y="4300271"/>
            <a:ext cx="374692" cy="63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5" name="Elbow Connector 344"/>
          <p:cNvCxnSpPr/>
          <p:nvPr/>
        </p:nvCxnSpPr>
        <p:spPr bwMode="auto">
          <a:xfrm>
            <a:off x="5208377" y="4422740"/>
            <a:ext cx="1535468" cy="640912"/>
          </a:xfrm>
          <a:prstGeom prst="bentConnector3">
            <a:avLst>
              <a:gd name="adj1" fmla="val -4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346" name="Straight Arrow Connector 345"/>
          <p:cNvCxnSpPr/>
          <p:nvPr/>
        </p:nvCxnSpPr>
        <p:spPr bwMode="auto">
          <a:xfrm flipV="1">
            <a:off x="5077684" y="3980071"/>
            <a:ext cx="918902" cy="66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7" name="Straight Arrow Connector 346"/>
          <p:cNvCxnSpPr/>
          <p:nvPr/>
        </p:nvCxnSpPr>
        <p:spPr bwMode="auto">
          <a:xfrm>
            <a:off x="5085921" y="4415351"/>
            <a:ext cx="515657" cy="7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8" name="TextBox 347"/>
          <p:cNvSpPr txBox="1"/>
          <p:nvPr/>
        </p:nvSpPr>
        <p:spPr>
          <a:xfrm>
            <a:off x="6103917" y="3933920"/>
            <a:ext cx="3513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/>
              <a:t>A</a:t>
            </a:r>
          </a:p>
          <a:p>
            <a:pPr algn="ctr">
              <a:lnSpc>
                <a:spcPts val="1800"/>
              </a:lnSpc>
            </a:pPr>
            <a:r>
              <a:rPr lang="en-US" sz="1800" dirty="0" smtClean="0"/>
              <a:t>L</a:t>
            </a:r>
          </a:p>
          <a:p>
            <a:pPr algn="ctr">
              <a:lnSpc>
                <a:spcPts val="1800"/>
              </a:lnSpc>
            </a:pPr>
            <a:r>
              <a:rPr lang="en-US" sz="1800" dirty="0" smtClean="0"/>
              <a:t>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712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0799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Static two-issue pipeline</a:t>
            </a:r>
            <a:endParaRPr lang="en-US" sz="2600" dirty="0"/>
          </a:p>
        </p:txBody>
      </p:sp>
      <p:sp>
        <p:nvSpPr>
          <p:cNvPr id="221" name="TextBox 220"/>
          <p:cNvSpPr txBox="1"/>
          <p:nvPr/>
        </p:nvSpPr>
        <p:spPr>
          <a:xfrm>
            <a:off x="3760834" y="2995303"/>
            <a:ext cx="62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222" name="Rectangle 221"/>
          <p:cNvSpPr/>
          <p:nvPr/>
        </p:nvSpPr>
        <p:spPr bwMode="auto">
          <a:xfrm>
            <a:off x="3666039" y="2924623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 rot="16200000">
            <a:off x="5693379" y="2368066"/>
            <a:ext cx="1009498" cy="388168"/>
            <a:chOff x="5410201" y="2590797"/>
            <a:chExt cx="1447800" cy="685800"/>
          </a:xfrm>
        </p:grpSpPr>
        <p:sp>
          <p:nvSpPr>
            <p:cNvPr id="230" name="Flowchart: Manual Operation 229"/>
            <p:cNvSpPr/>
            <p:nvPr/>
          </p:nvSpPr>
          <p:spPr bwMode="auto">
            <a:xfrm>
              <a:off x="5410201" y="2590797"/>
              <a:ext cx="1447800" cy="685800"/>
            </a:xfrm>
            <a:prstGeom prst="flowChartManualOperati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Isosceles Triangle 230"/>
            <p:cNvSpPr/>
            <p:nvPr/>
          </p:nvSpPr>
          <p:spPr bwMode="auto">
            <a:xfrm rot="10800000">
              <a:off x="5905500" y="2590800"/>
              <a:ext cx="419100" cy="31177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32" name="Straight Connector 231"/>
            <p:cNvCxnSpPr>
              <a:stCxn id="231" idx="4"/>
              <a:endCxn id="231" idx="2"/>
            </p:cNvCxnSpPr>
            <p:nvPr/>
          </p:nvCxnSpPr>
          <p:spPr bwMode="auto">
            <a:xfrm>
              <a:off x="5905500" y="2590800"/>
              <a:ext cx="4191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33" name="TextBox 232"/>
          <p:cNvSpPr txBox="1"/>
          <p:nvPr/>
        </p:nvSpPr>
        <p:spPr>
          <a:xfrm>
            <a:off x="1767424" y="31961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IMEM</a:t>
            </a:r>
            <a:endParaRPr lang="en-US" sz="18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1760250" y="3119593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60249" y="4090330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236" name="TextBox 235"/>
          <p:cNvSpPr txBox="1"/>
          <p:nvPr/>
        </p:nvSpPr>
        <p:spPr>
          <a:xfrm>
            <a:off x="2285433" y="4090330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237" name="Flowchart: Manual Operation 236"/>
          <p:cNvSpPr/>
          <p:nvPr/>
        </p:nvSpPr>
        <p:spPr bwMode="auto">
          <a:xfrm rot="16200000">
            <a:off x="191294" y="41334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7228895" y="31961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239" name="Rectangle 238"/>
          <p:cNvSpPr/>
          <p:nvPr/>
        </p:nvSpPr>
        <p:spPr bwMode="auto">
          <a:xfrm>
            <a:off x="7189661" y="3119593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982264" y="3785019"/>
            <a:ext cx="505268" cy="914400"/>
            <a:chOff x="331839" y="3023799"/>
            <a:chExt cx="505268" cy="914400"/>
          </a:xfrm>
        </p:grpSpPr>
        <p:sp>
          <p:nvSpPr>
            <p:cNvPr id="244" name="Rectangle 243"/>
            <p:cNvSpPr/>
            <p:nvPr/>
          </p:nvSpPr>
          <p:spPr bwMode="auto">
            <a:xfrm>
              <a:off x="331839" y="3023799"/>
              <a:ext cx="482992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331839" y="3296333"/>
              <a:ext cx="505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PC</a:t>
              </a:r>
              <a:endParaRPr lang="en-US" sz="1800" dirty="0"/>
            </a:p>
          </p:txBody>
        </p:sp>
      </p:grpSp>
      <p:cxnSp>
        <p:nvCxnSpPr>
          <p:cNvPr id="246" name="Straight Arrow Connector 245"/>
          <p:cNvCxnSpPr>
            <a:stCxn id="245" idx="3"/>
          </p:cNvCxnSpPr>
          <p:nvPr/>
        </p:nvCxnSpPr>
        <p:spPr bwMode="auto">
          <a:xfrm flipV="1">
            <a:off x="1487532" y="4240424"/>
            <a:ext cx="270826" cy="17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47" name="Group 246"/>
          <p:cNvGrpSpPr/>
          <p:nvPr/>
        </p:nvGrpSpPr>
        <p:grpSpPr>
          <a:xfrm>
            <a:off x="2009572" y="1993475"/>
            <a:ext cx="342900" cy="822931"/>
            <a:chOff x="6078550" y="3124201"/>
            <a:chExt cx="685800" cy="1447800"/>
          </a:xfrm>
        </p:grpSpPr>
        <p:grpSp>
          <p:nvGrpSpPr>
            <p:cNvPr id="248" name="Group 247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250" name="Flowchart: Manual Operation 249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" name="Isosceles Triangle 250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52" name="Straight Connector 251"/>
              <p:cNvCxnSpPr>
                <a:stCxn id="251" idx="4"/>
                <a:endCxn id="251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9" name="TextBox 248"/>
            <p:cNvSpPr txBox="1"/>
            <p:nvPr/>
          </p:nvSpPr>
          <p:spPr>
            <a:xfrm>
              <a:off x="6230668" y="3880125"/>
              <a:ext cx="319318" cy="38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+</a:t>
              </a:r>
              <a:endParaRPr lang="en-US" sz="1800" dirty="0"/>
            </a:p>
          </p:txBody>
        </p:sp>
      </p:grpSp>
      <p:cxnSp>
        <p:nvCxnSpPr>
          <p:cNvPr id="253" name="Elbow Connector 252"/>
          <p:cNvCxnSpPr>
            <a:stCxn id="250" idx="2"/>
          </p:cNvCxnSpPr>
          <p:nvPr/>
        </p:nvCxnSpPr>
        <p:spPr bwMode="auto">
          <a:xfrm flipH="1" flipV="1">
            <a:off x="359901" y="1837587"/>
            <a:ext cx="1992572" cy="567354"/>
          </a:xfrm>
          <a:prstGeom prst="bentConnector3">
            <a:avLst>
              <a:gd name="adj1" fmla="val -1131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Elbow Connector 253"/>
          <p:cNvCxnSpPr/>
          <p:nvPr/>
        </p:nvCxnSpPr>
        <p:spPr bwMode="auto">
          <a:xfrm rot="5400000" flipH="1" flipV="1">
            <a:off x="996470" y="3226209"/>
            <a:ext cx="1598185" cy="428019"/>
          </a:xfrm>
          <a:prstGeom prst="bentConnector3">
            <a:avLst>
              <a:gd name="adj1" fmla="val 9991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>
            <a:off x="1680889" y="2144846"/>
            <a:ext cx="31620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6" name="TextBox 255"/>
          <p:cNvSpPr txBox="1"/>
          <p:nvPr/>
        </p:nvSpPr>
        <p:spPr>
          <a:xfrm>
            <a:off x="1390600" y="1981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257" name="Elbow Connector 256"/>
          <p:cNvCxnSpPr/>
          <p:nvPr/>
        </p:nvCxnSpPr>
        <p:spPr bwMode="auto">
          <a:xfrm rot="16200000" flipH="1">
            <a:off x="-597683" y="2788980"/>
            <a:ext cx="2128966" cy="213797"/>
          </a:xfrm>
          <a:prstGeom prst="bentConnector3">
            <a:avLst>
              <a:gd name="adj1" fmla="val 100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8" name="Elbow Connector 257"/>
          <p:cNvCxnSpPr/>
          <p:nvPr/>
        </p:nvCxnSpPr>
        <p:spPr bwMode="auto">
          <a:xfrm rot="16200000" flipH="1">
            <a:off x="-1280099" y="2681081"/>
            <a:ext cx="3372802" cy="332554"/>
          </a:xfrm>
          <a:prstGeom prst="bentConnector3">
            <a:avLst>
              <a:gd name="adj1" fmla="val 999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9" name="Straight Arrow Connector 258"/>
          <p:cNvCxnSpPr>
            <a:stCxn id="237" idx="2"/>
            <a:endCxn id="245" idx="1"/>
          </p:cNvCxnSpPr>
          <p:nvPr/>
        </p:nvCxnSpPr>
        <p:spPr bwMode="auto">
          <a:xfrm>
            <a:off x="788135" y="4234947"/>
            <a:ext cx="194129" cy="72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0" name="Trapezoid 259"/>
          <p:cNvSpPr/>
          <p:nvPr/>
        </p:nvSpPr>
        <p:spPr bwMode="auto">
          <a:xfrm rot="16200000" flipH="1">
            <a:off x="1825989" y="4769852"/>
            <a:ext cx="2848422" cy="166722"/>
          </a:xfrm>
          <a:prstGeom prst="trapezoid">
            <a:avLst>
              <a:gd name="adj" fmla="val 560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1" name="Straight Arrow Connector 260"/>
          <p:cNvCxnSpPr>
            <a:stCxn id="236" idx="3"/>
          </p:cNvCxnSpPr>
          <p:nvPr/>
        </p:nvCxnSpPr>
        <p:spPr bwMode="auto">
          <a:xfrm flipV="1">
            <a:off x="2566920" y="4241321"/>
            <a:ext cx="245147" cy="28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2" name="Straight Arrow Connector 261"/>
          <p:cNvCxnSpPr/>
          <p:nvPr/>
        </p:nvCxnSpPr>
        <p:spPr bwMode="auto">
          <a:xfrm flipV="1">
            <a:off x="3335614" y="4131121"/>
            <a:ext cx="339643" cy="41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3" name="TextBox 262"/>
          <p:cNvSpPr txBox="1"/>
          <p:nvPr/>
        </p:nvSpPr>
        <p:spPr>
          <a:xfrm rot="16200000">
            <a:off x="5202338" y="3474641"/>
            <a:ext cx="623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0" dirty="0" smtClean="0"/>
              <a:t>SXIM</a:t>
            </a:r>
            <a:endParaRPr lang="en-US" sz="1400" b="0" dirty="0"/>
          </a:p>
        </p:txBody>
      </p:sp>
      <p:sp>
        <p:nvSpPr>
          <p:cNvPr id="264" name="Flowchart: Manual Operation 263"/>
          <p:cNvSpPr/>
          <p:nvPr/>
        </p:nvSpPr>
        <p:spPr bwMode="auto">
          <a:xfrm rot="16200000">
            <a:off x="5393293" y="2758695"/>
            <a:ext cx="633985" cy="209024"/>
          </a:xfrm>
          <a:prstGeom prst="flowChartManualOperat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5" name="Straight Arrow Connector 264"/>
          <p:cNvCxnSpPr/>
          <p:nvPr/>
        </p:nvCxnSpPr>
        <p:spPr bwMode="auto">
          <a:xfrm flipV="1">
            <a:off x="4476312" y="3795522"/>
            <a:ext cx="461027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stCxn id="264" idx="2"/>
          </p:cNvCxnSpPr>
          <p:nvPr/>
        </p:nvCxnSpPr>
        <p:spPr bwMode="auto">
          <a:xfrm>
            <a:off x="5814798" y="2863207"/>
            <a:ext cx="17900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7" name="Straight Arrow Connector 266"/>
          <p:cNvCxnSpPr/>
          <p:nvPr/>
        </p:nvCxnSpPr>
        <p:spPr bwMode="auto">
          <a:xfrm flipV="1">
            <a:off x="4476312" y="4216493"/>
            <a:ext cx="455400" cy="46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8" name="Elbow Connector 267"/>
          <p:cNvCxnSpPr>
            <a:stCxn id="382" idx="3"/>
            <a:endCxn id="271" idx="1"/>
          </p:cNvCxnSpPr>
          <p:nvPr/>
        </p:nvCxnSpPr>
        <p:spPr bwMode="auto">
          <a:xfrm flipV="1">
            <a:off x="5096711" y="3071087"/>
            <a:ext cx="507716" cy="69088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9" name="TextBox 268"/>
          <p:cNvSpPr txBox="1"/>
          <p:nvPr/>
        </p:nvSpPr>
        <p:spPr>
          <a:xfrm rot="5400000">
            <a:off x="4303073" y="2148981"/>
            <a:ext cx="4924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&lt;&lt;2</a:t>
            </a:r>
            <a:endParaRPr lang="en-US" sz="1400" dirty="0"/>
          </a:p>
        </p:txBody>
      </p:sp>
      <p:sp>
        <p:nvSpPr>
          <p:cNvPr id="270" name="Rectangle 269"/>
          <p:cNvSpPr/>
          <p:nvPr/>
        </p:nvSpPr>
        <p:spPr bwMode="auto">
          <a:xfrm rot="5400000">
            <a:off x="4337202" y="2169087"/>
            <a:ext cx="448942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5604427" y="2917198"/>
            <a:ext cx="142027" cy="307777"/>
          </a:xfrm>
          <a:prstGeom prst="rect">
            <a:avLst/>
          </a:prstGeom>
          <a:noFill/>
          <a:ln w="9525"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272" name="Elbow Connector 271"/>
          <p:cNvCxnSpPr>
            <a:endCxn id="270" idx="3"/>
          </p:cNvCxnSpPr>
          <p:nvPr/>
        </p:nvCxnSpPr>
        <p:spPr bwMode="auto">
          <a:xfrm rot="5400000" flipH="1" flipV="1">
            <a:off x="3039620" y="4050163"/>
            <a:ext cx="3041497" cy="260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grpSp>
        <p:nvGrpSpPr>
          <p:cNvPr id="273" name="Group 272"/>
          <p:cNvGrpSpPr/>
          <p:nvPr/>
        </p:nvGrpSpPr>
        <p:grpSpPr>
          <a:xfrm>
            <a:off x="3682240" y="1999939"/>
            <a:ext cx="346670" cy="819461"/>
            <a:chOff x="6071010" y="3124201"/>
            <a:chExt cx="693340" cy="1447800"/>
          </a:xfrm>
        </p:grpSpPr>
        <p:grpSp>
          <p:nvGrpSpPr>
            <p:cNvPr id="274" name="Group 273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276" name="Flowchart: Manual Operation 275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" name="Isosceles Triangle 276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78" name="Straight Connector 277"/>
              <p:cNvCxnSpPr>
                <a:stCxn id="277" idx="4"/>
                <a:endCxn id="277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5" name="TextBox 274"/>
            <p:cNvSpPr txBox="1"/>
            <p:nvPr/>
          </p:nvSpPr>
          <p:spPr>
            <a:xfrm>
              <a:off x="6071010" y="3880125"/>
              <a:ext cx="638636" cy="652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+</a:t>
              </a:r>
              <a:endParaRPr lang="en-US" sz="1800" dirty="0"/>
            </a:p>
          </p:txBody>
        </p:sp>
      </p:grpSp>
      <p:cxnSp>
        <p:nvCxnSpPr>
          <p:cNvPr id="279" name="Elbow Connector 278"/>
          <p:cNvCxnSpPr/>
          <p:nvPr/>
        </p:nvCxnSpPr>
        <p:spPr bwMode="auto">
          <a:xfrm flipV="1">
            <a:off x="2580827" y="2404941"/>
            <a:ext cx="218348" cy="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80" name="Elbow Connector 279"/>
          <p:cNvCxnSpPr>
            <a:stCxn id="270" idx="1"/>
            <a:endCxn id="320" idx="1"/>
          </p:cNvCxnSpPr>
          <p:nvPr/>
        </p:nvCxnSpPr>
        <p:spPr bwMode="auto">
          <a:xfrm rot="16200000" flipH="1" flipV="1">
            <a:off x="4084987" y="1686569"/>
            <a:ext cx="81479" cy="871892"/>
          </a:xfrm>
          <a:prstGeom prst="bentConnector4">
            <a:avLst>
              <a:gd name="adj1" fmla="val -426093"/>
              <a:gd name="adj2" fmla="val 12621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1" name="Elbow Connector 280"/>
          <p:cNvCxnSpPr>
            <a:stCxn id="276" idx="2"/>
          </p:cNvCxnSpPr>
          <p:nvPr/>
        </p:nvCxnSpPr>
        <p:spPr bwMode="auto">
          <a:xfrm flipH="1" flipV="1">
            <a:off x="227480" y="1160957"/>
            <a:ext cx="3801431" cy="1248713"/>
          </a:xfrm>
          <a:prstGeom prst="bentConnector3">
            <a:avLst>
              <a:gd name="adj1" fmla="val -35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Arrow Connector 281"/>
          <p:cNvCxnSpPr>
            <a:stCxn id="230" idx="2"/>
          </p:cNvCxnSpPr>
          <p:nvPr/>
        </p:nvCxnSpPr>
        <p:spPr bwMode="auto">
          <a:xfrm>
            <a:off x="6392209" y="2562150"/>
            <a:ext cx="374692" cy="63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>
            <a:off x="5211226" y="2684619"/>
            <a:ext cx="1535468" cy="640912"/>
          </a:xfrm>
          <a:prstGeom prst="bentConnector3">
            <a:avLst>
              <a:gd name="adj1" fmla="val -4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84" name="Straight Arrow Connector 283"/>
          <p:cNvCxnSpPr/>
          <p:nvPr/>
        </p:nvCxnSpPr>
        <p:spPr bwMode="auto">
          <a:xfrm flipV="1">
            <a:off x="7996172" y="4241321"/>
            <a:ext cx="258639" cy="289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5" name="Straight Arrow Connector 284"/>
          <p:cNvCxnSpPr/>
          <p:nvPr/>
        </p:nvCxnSpPr>
        <p:spPr bwMode="auto">
          <a:xfrm>
            <a:off x="3332441" y="5572215"/>
            <a:ext cx="51851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6" name="TextBox 285"/>
          <p:cNvSpPr txBox="1"/>
          <p:nvPr/>
        </p:nvSpPr>
        <p:spPr>
          <a:xfrm>
            <a:off x="2594245" y="162575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IF/ID</a:t>
            </a:r>
            <a:endParaRPr lang="en-US" sz="1400" b="0" dirty="0"/>
          </a:p>
        </p:txBody>
      </p:sp>
      <p:sp>
        <p:nvSpPr>
          <p:cNvPr id="287" name="TextBox 286"/>
          <p:cNvSpPr txBox="1"/>
          <p:nvPr/>
        </p:nvSpPr>
        <p:spPr>
          <a:xfrm>
            <a:off x="4662203" y="1585436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ID/EX</a:t>
            </a:r>
            <a:endParaRPr lang="en-US" sz="1400" b="0" dirty="0"/>
          </a:p>
        </p:txBody>
      </p:sp>
      <p:sp>
        <p:nvSpPr>
          <p:cNvPr id="288" name="TextBox 287"/>
          <p:cNvSpPr txBox="1"/>
          <p:nvPr/>
        </p:nvSpPr>
        <p:spPr>
          <a:xfrm>
            <a:off x="6387210" y="1621144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EX/MEM</a:t>
            </a:r>
            <a:endParaRPr lang="en-US" sz="1400" b="0" dirty="0"/>
          </a:p>
        </p:txBody>
      </p:sp>
      <p:sp>
        <p:nvSpPr>
          <p:cNvPr id="289" name="TextBox 288"/>
          <p:cNvSpPr txBox="1"/>
          <p:nvPr/>
        </p:nvSpPr>
        <p:spPr>
          <a:xfrm>
            <a:off x="7845386" y="1611382"/>
            <a:ext cx="94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MEM/WB</a:t>
            </a:r>
            <a:endParaRPr lang="en-US" sz="1400" b="0" dirty="0"/>
          </a:p>
        </p:txBody>
      </p:sp>
      <p:sp>
        <p:nvSpPr>
          <p:cNvPr id="290" name="Rectangle 289"/>
          <p:cNvSpPr/>
          <p:nvPr/>
        </p:nvSpPr>
        <p:spPr bwMode="auto">
          <a:xfrm>
            <a:off x="2812608" y="1941936"/>
            <a:ext cx="164516" cy="4158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1" name="Straight Arrow Connector 290"/>
          <p:cNvCxnSpPr/>
          <p:nvPr/>
        </p:nvCxnSpPr>
        <p:spPr bwMode="auto">
          <a:xfrm>
            <a:off x="2968101" y="4241321"/>
            <a:ext cx="19873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2" name="Rectangle 291"/>
          <p:cNvSpPr/>
          <p:nvPr/>
        </p:nvSpPr>
        <p:spPr bwMode="auto">
          <a:xfrm>
            <a:off x="4925111" y="1932933"/>
            <a:ext cx="164516" cy="4158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3" name="Straight Arrow Connector 292"/>
          <p:cNvCxnSpPr>
            <a:stCxn id="303" idx="3"/>
            <a:endCxn id="297" idx="1"/>
          </p:cNvCxnSpPr>
          <p:nvPr/>
        </p:nvCxnSpPr>
        <p:spPr bwMode="auto">
          <a:xfrm>
            <a:off x="4387174" y="5569074"/>
            <a:ext cx="531865" cy="31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4" name="Straight Arrow Connector 293"/>
          <p:cNvCxnSpPr/>
          <p:nvPr/>
        </p:nvCxnSpPr>
        <p:spPr bwMode="auto">
          <a:xfrm flipV="1">
            <a:off x="3332441" y="3805661"/>
            <a:ext cx="339643" cy="41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5" name="Straight Arrow Connector 294"/>
          <p:cNvCxnSpPr/>
          <p:nvPr/>
        </p:nvCxnSpPr>
        <p:spPr bwMode="auto">
          <a:xfrm flipV="1">
            <a:off x="2965345" y="2674005"/>
            <a:ext cx="712509" cy="65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6" name="Straight Arrow Connector 295"/>
          <p:cNvCxnSpPr/>
          <p:nvPr/>
        </p:nvCxnSpPr>
        <p:spPr bwMode="auto">
          <a:xfrm flipV="1">
            <a:off x="5080533" y="2241950"/>
            <a:ext cx="918902" cy="66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7" name="TextBox 296"/>
          <p:cNvSpPr txBox="1"/>
          <p:nvPr/>
        </p:nvSpPr>
        <p:spPr>
          <a:xfrm>
            <a:off x="4919039" y="5447918"/>
            <a:ext cx="234360" cy="248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298" name="Straight Arrow Connector 297"/>
          <p:cNvCxnSpPr/>
          <p:nvPr/>
        </p:nvCxnSpPr>
        <p:spPr bwMode="auto">
          <a:xfrm>
            <a:off x="5088770" y="2677230"/>
            <a:ext cx="515657" cy="7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9" name="Rectangle 298"/>
          <p:cNvSpPr/>
          <p:nvPr/>
        </p:nvSpPr>
        <p:spPr bwMode="auto">
          <a:xfrm>
            <a:off x="6751549" y="1938556"/>
            <a:ext cx="164516" cy="4158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0" name="Straight Arrow Connector 299"/>
          <p:cNvCxnSpPr/>
          <p:nvPr/>
        </p:nvCxnSpPr>
        <p:spPr bwMode="auto">
          <a:xfrm flipV="1">
            <a:off x="6893256" y="4292233"/>
            <a:ext cx="296405" cy="569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1" name="Rectangle 300"/>
          <p:cNvSpPr/>
          <p:nvPr/>
        </p:nvSpPr>
        <p:spPr bwMode="auto">
          <a:xfrm>
            <a:off x="8244876" y="1941936"/>
            <a:ext cx="164516" cy="4158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8244721" y="5278575"/>
            <a:ext cx="14202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sp>
        <p:nvSpPr>
          <p:cNvPr id="303" name="Rectangle 302"/>
          <p:cNvSpPr/>
          <p:nvPr/>
        </p:nvSpPr>
        <p:spPr bwMode="auto">
          <a:xfrm>
            <a:off x="3851106" y="5449106"/>
            <a:ext cx="536068" cy="2399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3334094" y="35463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s</a:t>
            </a:r>
            <a:endParaRPr lang="en-US" sz="1400" b="0" dirty="0"/>
          </a:p>
        </p:txBody>
      </p:sp>
      <p:sp>
        <p:nvSpPr>
          <p:cNvPr id="305" name="TextBox 304"/>
          <p:cNvSpPr txBox="1"/>
          <p:nvPr/>
        </p:nvSpPr>
        <p:spPr>
          <a:xfrm>
            <a:off x="3351341" y="3893771"/>
            <a:ext cx="23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t</a:t>
            </a:r>
            <a:endParaRPr lang="en-US" sz="1400" b="0" dirty="0"/>
          </a:p>
        </p:txBody>
      </p:sp>
      <p:sp>
        <p:nvSpPr>
          <p:cNvPr id="308" name="TextBox 307"/>
          <p:cNvSpPr txBox="1"/>
          <p:nvPr/>
        </p:nvSpPr>
        <p:spPr>
          <a:xfrm>
            <a:off x="3189501" y="3422381"/>
            <a:ext cx="14202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310" name="Straight Arrow Connector 309"/>
          <p:cNvCxnSpPr/>
          <p:nvPr/>
        </p:nvCxnSpPr>
        <p:spPr bwMode="auto">
          <a:xfrm flipV="1">
            <a:off x="6904775" y="5068729"/>
            <a:ext cx="296405" cy="569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1" name="TextBox 310"/>
          <p:cNvSpPr txBox="1"/>
          <p:nvPr/>
        </p:nvSpPr>
        <p:spPr>
          <a:xfrm>
            <a:off x="3479726" y="5257800"/>
            <a:ext cx="383438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IM</a:t>
            </a:r>
            <a:endParaRPr lang="en-US" sz="1400" b="0" dirty="0"/>
          </a:p>
        </p:txBody>
      </p:sp>
      <p:cxnSp>
        <p:nvCxnSpPr>
          <p:cNvPr id="313" name="Elbow Connector 312"/>
          <p:cNvCxnSpPr/>
          <p:nvPr/>
        </p:nvCxnSpPr>
        <p:spPr bwMode="auto">
          <a:xfrm rot="10800000" flipV="1">
            <a:off x="3445446" y="2568512"/>
            <a:ext cx="4963947" cy="3820141"/>
          </a:xfrm>
          <a:prstGeom prst="bentConnector3">
            <a:avLst>
              <a:gd name="adj1" fmla="val -683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Elbow Connector 313"/>
          <p:cNvCxnSpPr/>
          <p:nvPr/>
        </p:nvCxnSpPr>
        <p:spPr bwMode="auto">
          <a:xfrm rot="5400000" flipH="1" flipV="1">
            <a:off x="2658264" y="5372507"/>
            <a:ext cx="1778179" cy="230897"/>
          </a:xfrm>
          <a:prstGeom prst="bentConnector3">
            <a:avLst>
              <a:gd name="adj1" fmla="val 9978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7" name="TextBox 316"/>
          <p:cNvSpPr txBox="1"/>
          <p:nvPr/>
        </p:nvSpPr>
        <p:spPr>
          <a:xfrm>
            <a:off x="8614815" y="4501763"/>
            <a:ext cx="14202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318" name="Elbow Connector 317"/>
          <p:cNvCxnSpPr/>
          <p:nvPr/>
        </p:nvCxnSpPr>
        <p:spPr bwMode="auto">
          <a:xfrm rot="10800000" flipV="1">
            <a:off x="3514507" y="4241320"/>
            <a:ext cx="4885865" cy="2017562"/>
          </a:xfrm>
          <a:prstGeom prst="bentConnector3">
            <a:avLst>
              <a:gd name="adj1" fmla="val -455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Elbow Connector 318"/>
          <p:cNvCxnSpPr/>
          <p:nvPr/>
        </p:nvCxnSpPr>
        <p:spPr bwMode="auto">
          <a:xfrm rot="5400000" flipH="1" flipV="1">
            <a:off x="2817987" y="5415271"/>
            <a:ext cx="1534328" cy="141289"/>
          </a:xfrm>
          <a:prstGeom prst="bentConnector3">
            <a:avLst>
              <a:gd name="adj1" fmla="val 10008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0" name="TextBox 319"/>
          <p:cNvSpPr txBox="1"/>
          <p:nvPr/>
        </p:nvSpPr>
        <p:spPr>
          <a:xfrm>
            <a:off x="3689781" y="19632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1" name="TextBox 320"/>
          <p:cNvSpPr txBox="1"/>
          <p:nvPr/>
        </p:nvSpPr>
        <p:spPr>
          <a:xfrm>
            <a:off x="6106766" y="2195799"/>
            <a:ext cx="3513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/>
              <a:t>A</a:t>
            </a:r>
          </a:p>
          <a:p>
            <a:pPr algn="ctr">
              <a:lnSpc>
                <a:spcPts val="1800"/>
              </a:lnSpc>
            </a:pPr>
            <a:r>
              <a:rPr lang="en-US" sz="1800" dirty="0" smtClean="0"/>
              <a:t>L</a:t>
            </a:r>
          </a:p>
          <a:p>
            <a:pPr algn="ctr">
              <a:lnSpc>
                <a:spcPts val="1800"/>
              </a:lnSpc>
            </a:pPr>
            <a:r>
              <a:rPr lang="en-US" sz="1800" dirty="0" smtClean="0"/>
              <a:t>U</a:t>
            </a:r>
            <a:endParaRPr lang="en-US" sz="1800" dirty="0"/>
          </a:p>
        </p:txBody>
      </p:sp>
      <p:cxnSp>
        <p:nvCxnSpPr>
          <p:cNvPr id="330" name="Straight Arrow Connector 329"/>
          <p:cNvCxnSpPr/>
          <p:nvPr/>
        </p:nvCxnSpPr>
        <p:spPr bwMode="auto">
          <a:xfrm flipV="1">
            <a:off x="2574253" y="4393721"/>
            <a:ext cx="245147" cy="289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1" name="Straight Arrow Connector 330"/>
          <p:cNvCxnSpPr/>
          <p:nvPr/>
        </p:nvCxnSpPr>
        <p:spPr bwMode="auto">
          <a:xfrm>
            <a:off x="2965345" y="4400268"/>
            <a:ext cx="198737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 flipV="1">
            <a:off x="3333381" y="3884806"/>
            <a:ext cx="339643" cy="41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3" name="Straight Arrow Connector 332"/>
          <p:cNvCxnSpPr/>
          <p:nvPr/>
        </p:nvCxnSpPr>
        <p:spPr bwMode="auto">
          <a:xfrm flipV="1">
            <a:off x="3333380" y="4224410"/>
            <a:ext cx="339643" cy="41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 flipV="1">
            <a:off x="4473002" y="3869525"/>
            <a:ext cx="461027" cy="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5" name="Straight Arrow Connector 334"/>
          <p:cNvCxnSpPr/>
          <p:nvPr/>
        </p:nvCxnSpPr>
        <p:spPr bwMode="auto">
          <a:xfrm flipV="1">
            <a:off x="4473002" y="4290496"/>
            <a:ext cx="455400" cy="460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6" name="Group 335"/>
          <p:cNvGrpSpPr/>
          <p:nvPr/>
        </p:nvGrpSpPr>
        <p:grpSpPr>
          <a:xfrm rot="16200000">
            <a:off x="5690530" y="4106187"/>
            <a:ext cx="1009498" cy="388168"/>
            <a:chOff x="5410201" y="2590797"/>
            <a:chExt cx="1447800" cy="685800"/>
          </a:xfrm>
        </p:grpSpPr>
        <p:sp>
          <p:nvSpPr>
            <p:cNvPr id="337" name="Flowchart: Manual Operation 336"/>
            <p:cNvSpPr/>
            <p:nvPr/>
          </p:nvSpPr>
          <p:spPr bwMode="auto">
            <a:xfrm>
              <a:off x="5410201" y="2590797"/>
              <a:ext cx="1447800" cy="685800"/>
            </a:xfrm>
            <a:prstGeom prst="flowChartManualOperation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8" name="Isosceles Triangle 337"/>
            <p:cNvSpPr/>
            <p:nvPr/>
          </p:nvSpPr>
          <p:spPr bwMode="auto">
            <a:xfrm rot="10800000">
              <a:off x="5905500" y="2590800"/>
              <a:ext cx="419100" cy="311773"/>
            </a:xfrm>
            <a:prstGeom prst="triangl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39" name="Straight Connector 338"/>
            <p:cNvCxnSpPr>
              <a:stCxn id="338" idx="4"/>
              <a:endCxn id="338" idx="2"/>
            </p:cNvCxnSpPr>
            <p:nvPr/>
          </p:nvCxnSpPr>
          <p:spPr bwMode="auto">
            <a:xfrm>
              <a:off x="5905500" y="2590800"/>
              <a:ext cx="4191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40" name="Flowchart: Manual Operation 339"/>
          <p:cNvSpPr/>
          <p:nvPr/>
        </p:nvSpPr>
        <p:spPr bwMode="auto">
          <a:xfrm rot="16200000">
            <a:off x="5390444" y="4496816"/>
            <a:ext cx="633985" cy="209024"/>
          </a:xfrm>
          <a:prstGeom prst="flowChartManualOperation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1" name="Straight Arrow Connector 340"/>
          <p:cNvCxnSpPr>
            <a:stCxn id="340" idx="2"/>
          </p:cNvCxnSpPr>
          <p:nvPr/>
        </p:nvCxnSpPr>
        <p:spPr bwMode="auto">
          <a:xfrm>
            <a:off x="5811949" y="4601328"/>
            <a:ext cx="17900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2" name="Elbow Connector 341"/>
          <p:cNvCxnSpPr>
            <a:stCxn id="379" idx="3"/>
            <a:endCxn id="343" idx="1"/>
          </p:cNvCxnSpPr>
          <p:nvPr/>
        </p:nvCxnSpPr>
        <p:spPr bwMode="auto">
          <a:xfrm flipV="1">
            <a:off x="5090632" y="4809208"/>
            <a:ext cx="510946" cy="104755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3" name="TextBox 342"/>
          <p:cNvSpPr txBox="1"/>
          <p:nvPr/>
        </p:nvSpPr>
        <p:spPr>
          <a:xfrm>
            <a:off x="5601578" y="4655319"/>
            <a:ext cx="142027" cy="307777"/>
          </a:xfrm>
          <a:prstGeom prst="rect">
            <a:avLst/>
          </a:prstGeom>
          <a:noFill/>
          <a:ln w="9525"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344" name="Straight Arrow Connector 343"/>
          <p:cNvCxnSpPr>
            <a:stCxn id="337" idx="2"/>
          </p:cNvCxnSpPr>
          <p:nvPr/>
        </p:nvCxnSpPr>
        <p:spPr bwMode="auto">
          <a:xfrm>
            <a:off x="6389360" y="4300271"/>
            <a:ext cx="374692" cy="636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5" name="Elbow Connector 344"/>
          <p:cNvCxnSpPr/>
          <p:nvPr/>
        </p:nvCxnSpPr>
        <p:spPr bwMode="auto">
          <a:xfrm>
            <a:off x="5208377" y="4422740"/>
            <a:ext cx="1535468" cy="640912"/>
          </a:xfrm>
          <a:prstGeom prst="bentConnector3">
            <a:avLst>
              <a:gd name="adj1" fmla="val -49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346" name="Straight Arrow Connector 345"/>
          <p:cNvCxnSpPr/>
          <p:nvPr/>
        </p:nvCxnSpPr>
        <p:spPr bwMode="auto">
          <a:xfrm flipV="1">
            <a:off x="5077684" y="3980071"/>
            <a:ext cx="918902" cy="664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7" name="Straight Arrow Connector 346"/>
          <p:cNvCxnSpPr/>
          <p:nvPr/>
        </p:nvCxnSpPr>
        <p:spPr bwMode="auto">
          <a:xfrm>
            <a:off x="5085921" y="4415351"/>
            <a:ext cx="515657" cy="738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8" name="TextBox 347"/>
          <p:cNvSpPr txBox="1"/>
          <p:nvPr/>
        </p:nvSpPr>
        <p:spPr>
          <a:xfrm>
            <a:off x="6120612" y="4388573"/>
            <a:ext cx="319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+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50" name="Straight Arrow Connector 349"/>
          <p:cNvCxnSpPr/>
          <p:nvPr/>
        </p:nvCxnSpPr>
        <p:spPr bwMode="auto">
          <a:xfrm>
            <a:off x="6935126" y="2558967"/>
            <a:ext cx="1287542" cy="95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1" name="TextBox 370"/>
          <p:cNvSpPr txBox="1"/>
          <p:nvPr/>
        </p:nvSpPr>
        <p:spPr>
          <a:xfrm>
            <a:off x="3893422" y="5410571"/>
            <a:ext cx="425117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SX</a:t>
            </a:r>
            <a:endParaRPr lang="en-US" sz="1400" dirty="0"/>
          </a:p>
        </p:txBody>
      </p:sp>
      <p:sp>
        <p:nvSpPr>
          <p:cNvPr id="372" name="TextBox 371"/>
          <p:cNvSpPr txBox="1"/>
          <p:nvPr/>
        </p:nvSpPr>
        <p:spPr>
          <a:xfrm rot="16200000">
            <a:off x="5188847" y="5226211"/>
            <a:ext cx="623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0" dirty="0" smtClean="0">
                <a:solidFill>
                  <a:srgbClr val="FF0000"/>
                </a:solidFill>
              </a:rPr>
              <a:t>SXIM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373" name="Straight Arrow Connector 372"/>
          <p:cNvCxnSpPr/>
          <p:nvPr/>
        </p:nvCxnSpPr>
        <p:spPr bwMode="auto">
          <a:xfrm>
            <a:off x="3339799" y="5850239"/>
            <a:ext cx="518510" cy="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4" name="Straight Arrow Connector 373"/>
          <p:cNvCxnSpPr/>
          <p:nvPr/>
        </p:nvCxnSpPr>
        <p:spPr bwMode="auto">
          <a:xfrm>
            <a:off x="4394532" y="5847098"/>
            <a:ext cx="531865" cy="314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5" name="TextBox 374"/>
          <p:cNvSpPr txBox="1"/>
          <p:nvPr/>
        </p:nvSpPr>
        <p:spPr>
          <a:xfrm>
            <a:off x="3900780" y="5688595"/>
            <a:ext cx="425117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SX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6" name="Rectangle 375"/>
          <p:cNvSpPr/>
          <p:nvPr/>
        </p:nvSpPr>
        <p:spPr bwMode="auto">
          <a:xfrm>
            <a:off x="3857460" y="5727130"/>
            <a:ext cx="536068" cy="23993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4948605" y="5702874"/>
            <a:ext cx="142027" cy="307777"/>
          </a:xfrm>
          <a:prstGeom prst="rect">
            <a:avLst/>
          </a:prstGeom>
          <a:noFill/>
          <a:ln w="9525"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sp>
        <p:nvSpPr>
          <p:cNvPr id="382" name="TextBox 381"/>
          <p:cNvSpPr txBox="1"/>
          <p:nvPr/>
        </p:nvSpPr>
        <p:spPr>
          <a:xfrm>
            <a:off x="4954684" y="3608082"/>
            <a:ext cx="142027" cy="307777"/>
          </a:xfrm>
          <a:prstGeom prst="rect">
            <a:avLst/>
          </a:prstGeom>
          <a:noFill/>
          <a:ln w="9525"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3287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IZE" val="10"/>
  <p:tag name="MAGPC" val="200"/>
  <p:tag name="PREAMBLE" val="\documentclass{article}&#10;\pagestyle{empty}&#10;\usepackage{xspace,amssymb,amsfonts,amsmath}&#10;\usepackage{color}&#10;\usepackage{TeX4PPT}&#10;"/>
  <p:tag name="DEFAULTFONTSIZE" val="10"/>
  <p:tag name="DEFAULTWIDTH" val="620"/>
  <p:tag name="DEFAULTHEIGHT" val="378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1655574</TotalTime>
  <Words>704</Words>
  <Application>Microsoft Office PowerPoint</Application>
  <PresentationFormat>On-screen Show (4:3)</PresentationFormat>
  <Paragraphs>375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Wingdings</vt:lpstr>
      <vt:lpstr>Courier New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Alex Bronstein</cp:lastModifiedBy>
  <cp:revision>5634</cp:revision>
  <dcterms:created xsi:type="dcterms:W3CDTF">2004-06-07T10:36:30Z</dcterms:created>
  <dcterms:modified xsi:type="dcterms:W3CDTF">2017-06-25T06:17:58Z</dcterms:modified>
</cp:coreProperties>
</file>