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7" r:id="rId3"/>
    <p:sldId id="259" r:id="rId4"/>
    <p:sldId id="281" r:id="rId5"/>
    <p:sldId id="284" r:id="rId6"/>
    <p:sldId id="285" r:id="rId7"/>
    <p:sldId id="286" r:id="rId8"/>
    <p:sldId id="283" r:id="rId9"/>
    <p:sldId id="261" r:id="rId10"/>
    <p:sldId id="262" r:id="rId11"/>
    <p:sldId id="293" r:id="rId12"/>
    <p:sldId id="294" r:id="rId13"/>
    <p:sldId id="295" r:id="rId14"/>
    <p:sldId id="299" r:id="rId15"/>
    <p:sldId id="296" r:id="rId16"/>
    <p:sldId id="271" r:id="rId17"/>
    <p:sldId id="287" r:id="rId18"/>
    <p:sldId id="263" r:id="rId19"/>
    <p:sldId id="276" r:id="rId20"/>
    <p:sldId id="264" r:id="rId21"/>
    <p:sldId id="291" r:id="rId22"/>
    <p:sldId id="265" r:id="rId23"/>
    <p:sldId id="266" r:id="rId24"/>
    <p:sldId id="275" r:id="rId25"/>
    <p:sldId id="274" r:id="rId26"/>
    <p:sldId id="298" r:id="rId27"/>
    <p:sldId id="272" r:id="rId28"/>
    <p:sldId id="288" r:id="rId29"/>
    <p:sldId id="289" r:id="rId30"/>
    <p:sldId id="268" r:id="rId31"/>
    <p:sldId id="269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anna" initials="A" lastIdx="4" clrIdx="0">
    <p:extLst>
      <p:ext uri="{19B8F6BF-5375-455C-9EA6-DF929625EA0E}">
        <p15:presenceInfo xmlns:p15="http://schemas.microsoft.com/office/powerpoint/2012/main" userId="Aria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C3B"/>
    <a:srgbClr val="DB1921"/>
    <a:srgbClr val="3B509D"/>
    <a:srgbClr val="DA2127"/>
    <a:srgbClr val="DD202E"/>
    <a:srgbClr val="EE00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151" autoAdjust="0"/>
  </p:normalViewPr>
  <p:slideViewPr>
    <p:cSldViewPr snapToGrid="0">
      <p:cViewPr varScale="1">
        <p:scale>
          <a:sx n="51" d="100"/>
          <a:sy n="51" d="100"/>
        </p:scale>
        <p:origin x="1220" y="52"/>
      </p:cViewPr>
      <p:guideLst/>
    </p:cSldViewPr>
  </p:slideViewPr>
  <p:outlineViewPr>
    <p:cViewPr>
      <p:scale>
        <a:sx n="33" d="100"/>
        <a:sy n="33" d="100"/>
      </p:scale>
      <p:origin x="0" y="-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20BBA-3B4C-4A12-B438-F4D72A972178}" type="datetimeFigureOut">
              <a:rPr lang="en-US" smtClean="0"/>
              <a:t>22-Sep-19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D311A-7752-4E75-865C-3BF78D20C2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PROBLEM:</a:t>
            </a:r>
          </a:p>
          <a:p>
            <a:r>
              <a:rPr lang="it-IT" dirty="0"/>
              <a:t>Suppose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given</a:t>
            </a:r>
            <a:r>
              <a:rPr lang="it-IT" dirty="0"/>
              <a:t> a </a:t>
            </a:r>
            <a:r>
              <a:rPr lang="it-IT" dirty="0" err="1"/>
              <a:t>partial</a:t>
            </a:r>
            <a:r>
              <a:rPr lang="it-IT" dirty="0"/>
              <a:t> 3D query and a full </a:t>
            </a:r>
            <a:r>
              <a:rPr lang="it-IT" dirty="0" err="1"/>
              <a:t>shape</a:t>
            </a:r>
            <a:r>
              <a:rPr lang="it-IT" dirty="0"/>
              <a:t>, </a:t>
            </a:r>
            <a:r>
              <a:rPr lang="it-IT" dirty="0" err="1"/>
              <a:t>our</a:t>
            </a:r>
            <a:r>
              <a:rPr lang="it-IT" dirty="0"/>
              <a:t> goal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find</a:t>
            </a:r>
            <a:r>
              <a:rPr lang="it-IT" dirty="0"/>
              <a:t> the </a:t>
            </a:r>
            <a:r>
              <a:rPr lang="it-IT" dirty="0" err="1"/>
              <a:t>mask</a:t>
            </a:r>
            <a:r>
              <a:rPr lang="it-IT" dirty="0"/>
              <a:t> of the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 on the full </a:t>
            </a:r>
            <a:r>
              <a:rPr lang="it-IT" dirty="0" err="1"/>
              <a:t>shape</a:t>
            </a:r>
            <a:endParaRPr lang="it-IT" dirty="0"/>
          </a:p>
          <a:p>
            <a:r>
              <a:rPr lang="it-IT" dirty="0"/>
              <a:t>INTERESTING</a:t>
            </a:r>
          </a:p>
          <a:p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common </a:t>
            </a:r>
            <a:r>
              <a:rPr lang="it-IT" dirty="0" err="1"/>
              <a:t>problem</a:t>
            </a:r>
            <a:r>
              <a:rPr lang="it-IT" dirty="0"/>
              <a:t> in </a:t>
            </a:r>
            <a:r>
              <a:rPr lang="en-US" dirty="0"/>
              <a:t>applications that involve for example  3D scan and it also appears often in bioinformatics</a:t>
            </a:r>
          </a:p>
          <a:p>
            <a:r>
              <a:rPr lang="en-US" dirty="0"/>
              <a:t>DEFORMABLE SHAPES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2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</a:t>
            </a:r>
            <a:r>
              <a:rPr lang="it-IT" dirty="0" err="1"/>
              <a:t>minimize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norm</a:t>
            </a:r>
            <a:r>
              <a:rPr lang="it-IT" dirty="0"/>
              <a:t> over the </a:t>
            </a:r>
            <a:r>
              <a:rPr lang="it-IT" dirty="0" err="1"/>
              <a:t>space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, </a:t>
            </a:r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zero the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identifies</a:t>
            </a:r>
            <a:r>
              <a:rPr lang="it-IT" dirty="0"/>
              <a:t> the </a:t>
            </a:r>
            <a:r>
              <a:rPr lang="it-IT" dirty="0" err="1"/>
              <a:t>missing</a:t>
            </a:r>
            <a:r>
              <a:rPr lang="it-IT" dirty="0"/>
              <a:t> part on the full </a:t>
            </a:r>
            <a:r>
              <a:rPr lang="it-IT" dirty="0" err="1"/>
              <a:t>shape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33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Weithget</a:t>
            </a:r>
            <a:r>
              <a:rPr lang="it-IT" dirty="0"/>
              <a:t> </a:t>
            </a:r>
            <a:r>
              <a:rPr lang="it-IT" dirty="0" err="1"/>
              <a:t>norm</a:t>
            </a:r>
            <a:r>
              <a:rPr lang="it-IT" dirty="0"/>
              <a:t> to balance the </a:t>
            </a:r>
            <a:r>
              <a:rPr lang="it-IT" dirty="0" err="1"/>
              <a:t>contribution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pair</a:t>
            </a:r>
            <a:r>
              <a:rPr lang="it-IT" dirty="0"/>
              <a:t> of </a:t>
            </a:r>
            <a:r>
              <a:rPr lang="it-IT" dirty="0" err="1"/>
              <a:t>eigenvalues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6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force the </a:t>
            </a:r>
            <a:r>
              <a:rPr lang="it-IT" dirty="0" err="1"/>
              <a:t>potential</a:t>
            </a:r>
            <a:r>
              <a:rPr lang="it-IT" dirty="0"/>
              <a:t> to be a step </a:t>
            </a:r>
            <a:r>
              <a:rPr lang="it-IT" dirty="0" err="1"/>
              <a:t>function</a:t>
            </a:r>
            <a:r>
              <a:rPr lang="it-IT" dirty="0"/>
              <a:t> with a </a:t>
            </a:r>
            <a:r>
              <a:rPr lang="it-IT" dirty="0" err="1"/>
              <a:t>saturation</a:t>
            </a:r>
            <a:r>
              <a:rPr lang="it-IT" dirty="0"/>
              <a:t> </a:t>
            </a:r>
            <a:r>
              <a:rPr lang="it-IT" dirty="0" err="1"/>
              <a:t>function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Some qualitative </a:t>
            </a:r>
            <a:r>
              <a:rPr lang="it-IT" dirty="0" err="1"/>
              <a:t>results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07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72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it</a:t>
            </a:r>
            <a:r>
              <a:rPr lang="it-IT" dirty="0"/>
              <a:t> makes an </a:t>
            </a:r>
            <a:r>
              <a:rPr lang="it-IT" dirty="0" err="1"/>
              <a:t>extensive</a:t>
            </a:r>
            <a:r>
              <a:rPr lang="it-IT" dirty="0"/>
              <a:t> use of </a:t>
            </a:r>
            <a:r>
              <a:rPr lang="it-IT" dirty="0" err="1"/>
              <a:t>descriptors</a:t>
            </a:r>
            <a:r>
              <a:rPr lang="it-IT" dirty="0"/>
              <a:t>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computes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correspondences</a:t>
            </a:r>
            <a:r>
              <a:rPr lang="it-IT" dirty="0"/>
              <a:t> </a:t>
            </a:r>
            <a:r>
              <a:rPr lang="it-IT" dirty="0" err="1"/>
              <a:t>togheter</a:t>
            </a:r>
            <a:r>
              <a:rPr lang="it-IT" dirty="0"/>
              <a:t> with the </a:t>
            </a:r>
            <a:r>
              <a:rPr lang="it-IT" dirty="0" err="1"/>
              <a:t>masks</a:t>
            </a:r>
            <a:r>
              <a:rPr lang="it-IT" dirty="0"/>
              <a:t>, so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computationally</a:t>
            </a:r>
            <a:r>
              <a:rPr lang="it-IT" dirty="0"/>
              <a:t> more </a:t>
            </a:r>
            <a:r>
              <a:rPr lang="it-IT" dirty="0" err="1"/>
              <a:t>expensive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31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looks more </a:t>
            </a:r>
            <a:r>
              <a:rPr lang="it-IT" dirty="0" err="1"/>
              <a:t>clean</a:t>
            </a:r>
            <a:r>
              <a:rPr lang="it-IT" dirty="0"/>
              <a:t> </a:t>
            </a:r>
            <a:r>
              <a:rPr lang="it-IT" dirty="0" err="1"/>
              <a:t>bc</a:t>
            </a:r>
            <a:r>
              <a:rPr lang="it-IT" dirty="0"/>
              <a:t>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use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ev</a:t>
            </a:r>
            <a:r>
              <a:rPr lang="it-IT" dirty="0"/>
              <a:t> act like a </a:t>
            </a:r>
            <a:r>
              <a:rPr lang="it-IT" dirty="0" err="1"/>
              <a:t>regularization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pfm</a:t>
            </a:r>
            <a:r>
              <a:rPr lang="it-IT" dirty="0"/>
              <a:t> </a:t>
            </a:r>
            <a:r>
              <a:rPr lang="it-IT" dirty="0" err="1"/>
              <a:t>messes</a:t>
            </a:r>
            <a:r>
              <a:rPr lang="it-IT" dirty="0"/>
              <a:t> up with SIMMETRIES of the </a:t>
            </a:r>
            <a:r>
              <a:rPr lang="it-IT" dirty="0" err="1"/>
              <a:t>shapes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7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Baseline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naive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bag</a:t>
            </a:r>
            <a:r>
              <a:rPr lang="it-IT" dirty="0"/>
              <a:t> of features,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basically</a:t>
            </a:r>
            <a:r>
              <a:rPr lang="it-IT" dirty="0"/>
              <a:t> </a:t>
            </a:r>
            <a:r>
              <a:rPr lang="it-IT" dirty="0" err="1"/>
              <a:t>uses</a:t>
            </a:r>
            <a:r>
              <a:rPr lang="it-IT" dirty="0"/>
              <a:t> </a:t>
            </a:r>
            <a:r>
              <a:rPr lang="it-IT" dirty="0" err="1"/>
              <a:t>nearest</a:t>
            </a:r>
            <a:r>
              <a:rPr lang="it-IT" dirty="0"/>
              <a:t> </a:t>
            </a:r>
            <a:r>
              <a:rPr lang="it-IT" dirty="0" err="1"/>
              <a:t>neighbour</a:t>
            </a:r>
            <a:r>
              <a:rPr lang="it-IT" dirty="0"/>
              <a:t> in the </a:t>
            </a:r>
            <a:r>
              <a:rPr lang="it-IT" dirty="0" err="1"/>
              <a:t>space</a:t>
            </a:r>
            <a:r>
              <a:rPr lang="it-IT" dirty="0"/>
              <a:t> of the </a:t>
            </a:r>
            <a:r>
              <a:rPr lang="it-IT" dirty="0" err="1"/>
              <a:t>descriptors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22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tried</a:t>
            </a:r>
            <a:r>
              <a:rPr lang="it-IT" dirty="0"/>
              <a:t> to </a:t>
            </a:r>
            <a:r>
              <a:rPr lang="it-IT" dirty="0" err="1"/>
              <a:t>remesh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templates to a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. In the plot </a:t>
            </a:r>
            <a:r>
              <a:rPr lang="it-IT" dirty="0" err="1"/>
              <a:t>continous</a:t>
            </a:r>
            <a:r>
              <a:rPr lang="it-IT" dirty="0"/>
              <a:t> line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on the </a:t>
            </a:r>
            <a:r>
              <a:rPr lang="it-IT" dirty="0" err="1"/>
              <a:t>remeshed</a:t>
            </a:r>
            <a:r>
              <a:rPr lang="it-IT" dirty="0"/>
              <a:t> dataset and the dot lines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with the </a:t>
            </a:r>
            <a:r>
              <a:rPr lang="it-IT" dirty="0" err="1"/>
              <a:t>original</a:t>
            </a:r>
            <a:r>
              <a:rPr lang="it-IT" dirty="0"/>
              <a:t> dataset</a:t>
            </a:r>
          </a:p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case the </a:t>
            </a:r>
            <a:r>
              <a:rPr lang="it-IT" dirty="0" err="1"/>
              <a:t>two</a:t>
            </a:r>
            <a:r>
              <a:rPr lang="it-IT" dirty="0"/>
              <a:t> green lines </a:t>
            </a:r>
            <a:r>
              <a:rPr lang="it-IT" dirty="0" err="1"/>
              <a:t>overlap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pfm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plotted</a:t>
            </a:r>
            <a:r>
              <a:rPr lang="it-IT" dirty="0"/>
              <a:t> in </a:t>
            </a:r>
            <a:r>
              <a:rPr lang="it-IT" dirty="0" err="1"/>
              <a:t>orange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robust</a:t>
            </a:r>
            <a:r>
              <a:rPr lang="it-IT" dirty="0"/>
              <a:t> to the </a:t>
            </a:r>
            <a:r>
              <a:rPr lang="it-IT" dirty="0" err="1"/>
              <a:t>change</a:t>
            </a:r>
            <a:r>
              <a:rPr lang="it-IT" dirty="0"/>
              <a:t> of vertex </a:t>
            </a:r>
            <a:r>
              <a:rPr lang="it-IT" dirty="0" err="1"/>
              <a:t>density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9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With </a:t>
            </a:r>
            <a:r>
              <a:rPr lang="it-IT" dirty="0" err="1"/>
              <a:t>eigenfunctions</a:t>
            </a:r>
            <a:r>
              <a:rPr lang="it-IT" dirty="0"/>
              <a:t> i can </a:t>
            </a:r>
            <a:r>
              <a:rPr lang="it-IT" dirty="0" err="1"/>
              <a:t>identify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part </a:t>
            </a:r>
            <a:r>
              <a:rPr lang="it-IT" dirty="0" err="1"/>
              <a:t>individually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1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address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task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tool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laplacian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on </a:t>
            </a:r>
            <a:r>
              <a:rPr lang="it-IT" dirty="0" err="1"/>
              <a:t>shapes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lb operator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88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case of </a:t>
            </a:r>
            <a:r>
              <a:rPr lang="it-IT" dirty="0" err="1"/>
              <a:t>partiality</a:t>
            </a:r>
            <a:r>
              <a:rPr lang="it-IT" dirty="0"/>
              <a:t> in the </a:t>
            </a:r>
            <a:r>
              <a:rPr lang="it-IT" dirty="0" err="1"/>
              <a:t>plane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look for a </a:t>
            </a:r>
            <a:r>
              <a:rPr lang="it-IT" dirty="0" err="1"/>
              <a:t>potential</a:t>
            </a:r>
            <a:r>
              <a:rPr lang="it-IT" dirty="0"/>
              <a:t> on a 2D </a:t>
            </a:r>
            <a:r>
              <a:rPr lang="it-IT" dirty="0" err="1"/>
              <a:t>grid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76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a </a:t>
            </a:r>
            <a:r>
              <a:rPr lang="it-IT" dirty="0" err="1"/>
              <a:t>previous</a:t>
            </a:r>
            <a:r>
              <a:rPr lang="it-IT" dirty="0"/>
              <a:t> work 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tried</a:t>
            </a:r>
            <a:r>
              <a:rPr lang="it-IT" dirty="0"/>
              <a:t> to do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deforming</a:t>
            </a:r>
            <a:r>
              <a:rPr lang="it-IT" dirty="0"/>
              <a:t> a mesh.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limiting</a:t>
            </a:r>
            <a:r>
              <a:rPr lang="it-IT" dirty="0"/>
              <a:t> first of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to </a:t>
            </a:r>
            <a:r>
              <a:rPr lang="it-IT" dirty="0" err="1"/>
              <a:t>give</a:t>
            </a:r>
            <a:r>
              <a:rPr lang="it-IT" dirty="0"/>
              <a:t> the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topology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input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deforming</a:t>
            </a:r>
            <a:r>
              <a:rPr lang="it-IT" dirty="0"/>
              <a:t> meshes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computationally</a:t>
            </a:r>
            <a:r>
              <a:rPr lang="it-IT" dirty="0"/>
              <a:t> </a:t>
            </a:r>
            <a:r>
              <a:rPr lang="it-IT" dirty="0" err="1"/>
              <a:t>expensive</a:t>
            </a:r>
            <a:r>
              <a:rPr lang="it-IT" dirty="0"/>
              <a:t>.</a:t>
            </a:r>
            <a:br>
              <a:rPr lang="it-IT" dirty="0"/>
            </a:br>
            <a:endParaRPr lang="it-IT" dirty="0"/>
          </a:p>
          <a:p>
            <a:r>
              <a:rPr lang="it-IT" dirty="0"/>
              <a:t>FINALE AD EFFETTO</a:t>
            </a:r>
            <a:br>
              <a:rPr lang="it-IT" dirty="0"/>
            </a:br>
            <a:r>
              <a:rPr lang="it-IT" dirty="0"/>
              <a:t>Questo ci porta più vicino ad applicazioni </a:t>
            </a:r>
            <a:r>
              <a:rPr lang="it-IT" dirty="0" err="1"/>
              <a:t>fantascentifiche</a:t>
            </a:r>
            <a:r>
              <a:rPr lang="it-IT" dirty="0"/>
              <a:t> come quella di riconoscere la forma degli oggetti dal suono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66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 </a:t>
            </a:r>
            <a:r>
              <a:rPr lang="it-IT" dirty="0" err="1"/>
              <a:t>think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one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thing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work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turned</a:t>
            </a:r>
            <a:r>
              <a:rPr lang="it-IT" dirty="0"/>
              <a:t> out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spectra</a:t>
            </a:r>
            <a:r>
              <a:rPr lang="it-IT" dirty="0"/>
              <a:t> </a:t>
            </a:r>
            <a:r>
              <a:rPr lang="it-IT" dirty="0" err="1"/>
              <a:t>encode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 of the </a:t>
            </a:r>
            <a:r>
              <a:rPr lang="it-IT" dirty="0" err="1"/>
              <a:t>geometry</a:t>
            </a:r>
            <a:r>
              <a:rPr lang="it-IT" dirty="0"/>
              <a:t> of the </a:t>
            </a:r>
            <a:r>
              <a:rPr lang="it-IT" dirty="0" err="1"/>
              <a:t>shapes</a:t>
            </a:r>
            <a:r>
              <a:rPr lang="it-IT" dirty="0"/>
              <a:t> and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endParaRPr lang="it-IT" dirty="0"/>
          </a:p>
          <a:p>
            <a:r>
              <a:rPr lang="it-IT" dirty="0" err="1"/>
              <a:t>Surprising</a:t>
            </a:r>
            <a:r>
              <a:rPr lang="it-IT" dirty="0"/>
              <a:t> </a:t>
            </a:r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talking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a </a:t>
            </a:r>
            <a:r>
              <a:rPr lang="it-IT" dirty="0" err="1"/>
              <a:t>bunch</a:t>
            </a:r>
            <a:r>
              <a:rPr lang="it-IT" dirty="0"/>
              <a:t> of </a:t>
            </a:r>
            <a:r>
              <a:rPr lang="it-IT" dirty="0" err="1"/>
              <a:t>numbers</a:t>
            </a:r>
            <a:endParaRPr lang="it-IT" dirty="0"/>
          </a:p>
          <a:p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usefull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, for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included</a:t>
            </a:r>
            <a:r>
              <a:rPr lang="it-IT" dirty="0"/>
              <a:t> in learning pipelines</a:t>
            </a:r>
          </a:p>
          <a:p>
            <a:r>
              <a:rPr lang="it-IT" dirty="0"/>
              <a:t>One of </a:t>
            </a:r>
            <a:r>
              <a:rPr lang="it-IT" dirty="0" err="1"/>
              <a:t>our</a:t>
            </a:r>
            <a:r>
              <a:rPr lang="it-IT" dirty="0"/>
              <a:t> goals for future works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robustness</a:t>
            </a:r>
            <a:r>
              <a:rPr lang="it-IT" dirty="0"/>
              <a:t> to </a:t>
            </a:r>
            <a:r>
              <a:rPr lang="it-IT" dirty="0" err="1"/>
              <a:t>noise</a:t>
            </a:r>
            <a:r>
              <a:rPr lang="it-IT" dirty="0"/>
              <a:t> to use the </a:t>
            </a:r>
            <a:r>
              <a:rPr lang="it-IT" dirty="0" err="1"/>
              <a:t>method</a:t>
            </a:r>
            <a:r>
              <a:rPr lang="it-IT" dirty="0"/>
              <a:t> on </a:t>
            </a:r>
            <a:r>
              <a:rPr lang="it-IT" dirty="0" err="1"/>
              <a:t>real</a:t>
            </a:r>
            <a:r>
              <a:rPr lang="it-IT" dirty="0"/>
              <a:t> dataset.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75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think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one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thing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work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turned</a:t>
            </a:r>
            <a:r>
              <a:rPr lang="it-IT" dirty="0"/>
              <a:t> out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spectra</a:t>
            </a:r>
            <a:r>
              <a:rPr lang="it-IT" dirty="0"/>
              <a:t> </a:t>
            </a:r>
            <a:r>
              <a:rPr lang="it-IT" dirty="0" err="1"/>
              <a:t>encode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 of the </a:t>
            </a:r>
            <a:r>
              <a:rPr lang="it-IT" dirty="0" err="1"/>
              <a:t>geometry</a:t>
            </a:r>
            <a:r>
              <a:rPr lang="it-IT" dirty="0"/>
              <a:t> of the </a:t>
            </a:r>
            <a:r>
              <a:rPr lang="it-IT" dirty="0" err="1"/>
              <a:t>shapes</a:t>
            </a:r>
            <a:r>
              <a:rPr lang="it-IT" dirty="0"/>
              <a:t> and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endParaRPr lang="it-IT" dirty="0"/>
          </a:p>
          <a:p>
            <a:r>
              <a:rPr lang="it-IT" dirty="0" err="1"/>
              <a:t>Surprising</a:t>
            </a:r>
            <a:r>
              <a:rPr lang="it-IT" dirty="0"/>
              <a:t> </a:t>
            </a:r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talking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a </a:t>
            </a:r>
            <a:r>
              <a:rPr lang="it-IT" dirty="0" err="1"/>
              <a:t>bunch</a:t>
            </a:r>
            <a:r>
              <a:rPr lang="it-IT" dirty="0"/>
              <a:t> of </a:t>
            </a:r>
            <a:r>
              <a:rPr lang="it-IT" dirty="0" err="1"/>
              <a:t>numbers</a:t>
            </a:r>
            <a:endParaRPr lang="it-IT" dirty="0"/>
          </a:p>
          <a:p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usefull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, for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included</a:t>
            </a:r>
            <a:r>
              <a:rPr lang="it-IT" dirty="0"/>
              <a:t> in learning pipelines</a:t>
            </a:r>
          </a:p>
          <a:p>
            <a:r>
              <a:rPr lang="it-IT" dirty="0"/>
              <a:t>One of </a:t>
            </a:r>
            <a:r>
              <a:rPr lang="it-IT" dirty="0" err="1"/>
              <a:t>our</a:t>
            </a:r>
            <a:r>
              <a:rPr lang="it-IT" dirty="0"/>
              <a:t> goals for future works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robustness</a:t>
            </a:r>
            <a:r>
              <a:rPr lang="it-IT" dirty="0"/>
              <a:t> to </a:t>
            </a:r>
            <a:r>
              <a:rPr lang="it-IT" dirty="0" err="1"/>
              <a:t>noise</a:t>
            </a:r>
            <a:r>
              <a:rPr lang="it-IT" dirty="0"/>
              <a:t> to use the </a:t>
            </a:r>
            <a:r>
              <a:rPr lang="it-IT" dirty="0" err="1"/>
              <a:t>method</a:t>
            </a:r>
            <a:r>
              <a:rPr lang="it-IT" dirty="0"/>
              <a:t> on </a:t>
            </a:r>
            <a:r>
              <a:rPr lang="it-IT" dirty="0" err="1"/>
              <a:t>real</a:t>
            </a:r>
            <a:r>
              <a:rPr lang="it-IT" dirty="0"/>
              <a:t> dataset.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09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br>
              <a:rPr lang="it-IT" dirty="0"/>
            </a:b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use </a:t>
            </a:r>
            <a:r>
              <a:rPr lang="it-IT" dirty="0" err="1"/>
              <a:t>only</a:t>
            </a:r>
            <a:r>
              <a:rPr lang="it-IT" dirty="0"/>
              <a:t> the </a:t>
            </a:r>
            <a:r>
              <a:rPr lang="it-IT" dirty="0" err="1"/>
              <a:t>lowest</a:t>
            </a:r>
            <a:r>
              <a:rPr lang="it-IT" dirty="0"/>
              <a:t> part of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eigenvalues</a:t>
            </a:r>
            <a:r>
              <a:rPr lang="it-IT" dirty="0"/>
              <a:t> and </a:t>
            </a:r>
            <a:r>
              <a:rPr lang="it-IT" dirty="0" err="1"/>
              <a:t>eigenfunctions</a:t>
            </a:r>
            <a:r>
              <a:rPr lang="it-IT" dirty="0"/>
              <a:t> </a:t>
            </a:r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connected</a:t>
            </a:r>
            <a:r>
              <a:rPr lang="it-IT" dirty="0"/>
              <a:t> : In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ev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by the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eigenfunction</a:t>
            </a:r>
            <a:r>
              <a:rPr lang="it-IT" dirty="0"/>
              <a:t> in </a:t>
            </a:r>
            <a:r>
              <a:rPr lang="it-IT" dirty="0" err="1"/>
              <a:t>term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relation</a:t>
            </a:r>
          </a:p>
          <a:p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Invariant</a:t>
            </a:r>
            <a:r>
              <a:rPr lang="it-IT" dirty="0"/>
              <a:t> to </a:t>
            </a:r>
            <a:r>
              <a:rPr lang="it-IT" dirty="0" err="1"/>
              <a:t>isometric</a:t>
            </a:r>
            <a:r>
              <a:rPr lang="it-IT" dirty="0"/>
              <a:t> </a:t>
            </a:r>
            <a:r>
              <a:rPr lang="it-IT" dirty="0" err="1"/>
              <a:t>trasformation</a:t>
            </a:r>
            <a:r>
              <a:rPr lang="it-IT" dirty="0"/>
              <a:t> like </a:t>
            </a:r>
            <a:r>
              <a:rPr lang="it-IT" dirty="0" err="1"/>
              <a:t>changes</a:t>
            </a:r>
            <a:r>
              <a:rPr lang="it-IT" dirty="0"/>
              <a:t> in the pose</a:t>
            </a:r>
          </a:p>
          <a:p>
            <a:r>
              <a:rPr lang="it-IT" dirty="0"/>
              <a:t>- </a:t>
            </a:r>
            <a:r>
              <a:rPr lang="it-IT" dirty="0" err="1"/>
              <a:t>Ideally</a:t>
            </a:r>
            <a:r>
              <a:rPr lang="it-IT" dirty="0"/>
              <a:t> </a:t>
            </a:r>
            <a:r>
              <a:rPr lang="it-IT" dirty="0" err="1"/>
              <a:t>invariant</a:t>
            </a:r>
            <a:r>
              <a:rPr lang="it-IT" dirty="0"/>
              <a:t> to the </a:t>
            </a:r>
            <a:r>
              <a:rPr lang="it-IT" dirty="0" err="1"/>
              <a:t>discretization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0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INTERESTED IN THIS OPERATOR </a:t>
            </a:r>
            <a:r>
              <a:rPr lang="it-IT" dirty="0" err="1"/>
              <a:t>bc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step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hamiltonian</a:t>
            </a:r>
            <a:r>
              <a:rPr lang="it-IT" dirty="0"/>
              <a:t> </a:t>
            </a:r>
            <a:r>
              <a:rPr lang="it-IT" dirty="0" err="1"/>
              <a:t>eigenfunctions</a:t>
            </a:r>
            <a:r>
              <a:rPr lang="it-IT" dirty="0"/>
              <a:t> are </a:t>
            </a:r>
            <a:r>
              <a:rPr lang="it-IT" dirty="0" err="1"/>
              <a:t>entirely</a:t>
            </a:r>
            <a:r>
              <a:rPr lang="it-IT" dirty="0"/>
              <a:t> </a:t>
            </a:r>
            <a:r>
              <a:rPr lang="it-IT" dirty="0" err="1"/>
              <a:t>localized</a:t>
            </a:r>
            <a:r>
              <a:rPr lang="it-IT" dirty="0"/>
              <a:t> in the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v </a:t>
            </a:r>
            <a:r>
              <a:rPr lang="it-IT" dirty="0" err="1"/>
              <a:t>is</a:t>
            </a:r>
            <a:r>
              <a:rPr lang="it-IT" dirty="0"/>
              <a:t> zero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4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consequence</a:t>
            </a:r>
            <a:r>
              <a:rPr lang="it-IT" dirty="0"/>
              <a:t>, in the </a:t>
            </a:r>
            <a:r>
              <a:rPr lang="it-IT" dirty="0" err="1"/>
              <a:t>partial</a:t>
            </a:r>
            <a:r>
              <a:rPr lang="it-IT" dirty="0"/>
              <a:t> setting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consider</a:t>
            </a:r>
            <a:r>
              <a:rPr lang="it-IT" dirty="0"/>
              <a:t> a step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indicates</a:t>
            </a:r>
            <a:r>
              <a:rPr lang="it-IT" dirty="0"/>
              <a:t> the </a:t>
            </a:r>
            <a:r>
              <a:rPr lang="it-IT" dirty="0" err="1"/>
              <a:t>missing</a:t>
            </a:r>
            <a:r>
              <a:rPr lang="it-IT" dirty="0"/>
              <a:t> part on the full </a:t>
            </a:r>
            <a:r>
              <a:rPr lang="it-IT" dirty="0" err="1"/>
              <a:t>shape</a:t>
            </a:r>
            <a:r>
              <a:rPr lang="it-IT" dirty="0"/>
              <a:t>,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eigenfunctions</a:t>
            </a:r>
            <a:r>
              <a:rPr lang="it-IT" dirty="0"/>
              <a:t> are the </a:t>
            </a:r>
            <a:r>
              <a:rPr lang="it-IT" dirty="0" err="1"/>
              <a:t>same</a:t>
            </a:r>
            <a:r>
              <a:rPr lang="it-IT" dirty="0"/>
              <a:t> on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shape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think</a:t>
            </a:r>
            <a:r>
              <a:rPr lang="it-IT" dirty="0"/>
              <a:t> of LOOKING FOR IT IN AN OPTIMIZATION PROBLEM, </a:t>
            </a:r>
            <a:r>
              <a:rPr lang="it-IT" dirty="0" err="1"/>
              <a:t>minimizing</a:t>
            </a:r>
            <a:r>
              <a:rPr lang="it-IT" dirty="0"/>
              <a:t> the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spectra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76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3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DD311A-7752-4E75-865C-3BF78D20C2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30116F-32B8-4489-80F3-CB27764E0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5335E5-1C95-4A63-A5F2-E9A5C67F8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7949C2-121D-4781-AB72-889B0EA1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335306-8D1A-42F8-A4F7-969062C4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314CB8-CA45-4971-904C-A46CD385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39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85D993-11A6-45F5-A0D5-6663273E3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C2295C-B5F8-4753-83A5-3AAF5C6F7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E9AA58-9293-471D-8FBA-2049D9A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4BB1-EA82-40A0-9FC9-257F5BDD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FE3E58-4A40-499B-B778-79C2BDB4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77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4AA3A6-3528-4E66-B5E2-EFCE4AE8D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5EA83C-9453-413D-9D77-EA08BE7FF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75DB5F-432A-4623-8751-CFD1206B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9F7074-D11D-40FA-AEB3-60BECE0A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255E2D-4F23-42A4-A0AE-B1AF985B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64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70952C-4A9F-4F60-9272-2E96954A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8A863E-0633-425A-B69D-F20163475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AA6FE0-3C82-4C5C-BB09-A31D8177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9C49C9-4BE3-4C3F-B23F-736A370B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AC18B3-D1F3-4C65-B1A7-06D33571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3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2B9B4-0775-428F-9A47-6FCD4589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5C7BA8-3D91-425F-890C-182936EF3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C3BA5A-9C57-4DE3-9FD6-FE12F212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B90F0E-9461-49E7-9836-C5873E98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F8E5B7-CDD4-45E1-A1B1-ECD2FFB3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6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04998-BF3F-4A2A-9C74-B5FF04FB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9AE736-5E76-4A19-A5CA-EF802EEAB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5C1BE7-FDA5-45AD-813C-A8E376F50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6CA175-0339-4F55-BB74-43985135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049C4D-8247-413F-9DB8-B3CC36EB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821907-AF6F-4EF3-A60E-D331DF02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2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3B678-3100-41E1-8564-09C6348E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04FF51-5A50-4C5E-8A4D-5743B41B8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152B64-E8DF-49F9-BCED-10A7AF1DC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3512ED9-B792-4973-839E-AB8A1768C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A3B355C-E0F2-435F-A061-C117D7A23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94391E-EB53-4431-A8FF-5772A295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82688A-5539-41C9-A810-126017B2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73368C3-8E2A-4495-8862-7699B5B3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5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9CE0D-AD05-4CC8-A5E7-D611D4EF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A43711-683B-41BD-B169-D55F5651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7F6FF8-AAB2-49F0-BBC2-3DEBC929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B61816-2D50-4AC3-80F5-A79C35AB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1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3C2276A-BC4C-43AC-8831-B23B36C5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CF1DFB-1409-4933-B950-C57D1C6E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6E2630-FC1F-4596-8625-CCFCCA046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3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ACC7C-C63D-48BF-9303-AE643DA6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E98053-65F1-462F-9D37-C14D421D0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97E241-4D3E-4031-BC7B-96CBFBDC5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7928F4-3DFA-4599-953B-0BDE10D9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B8C8A6-A07C-4B24-A167-C3C4780B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B514B1-788F-4F37-876D-9C39952B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9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159E4-1574-4B38-9C3B-EB9F6F7A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4077575-A7FD-4271-8A8B-6B780DCA2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E54367-FCA5-46E1-8252-88A69FDB5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52BEF2-6410-4079-9D09-4E82CDDA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02D31A-4AF3-4A81-8352-3C9C0A9C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5F7F55-7071-4714-8E77-7EEA357D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6DB1F8-0862-49E7-AF5C-343E7A9E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252425-FBF7-417B-8FBC-2B31BAA10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3EE76A-DE21-40FF-998F-B48A4BE57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0AC27-385E-4F66-8CD4-324EB400C89D}" type="datetimeFigureOut">
              <a:rPr lang="en-US" smtClean="0"/>
              <a:t>22-Sep-19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7AC3B5-DE49-44FC-831D-AEF39008B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1C9BDF-F8B7-4908-BD99-C7FB0D172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304A-D063-4730-B98A-61E556CF483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3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11" Type="http://schemas.openxmlformats.org/officeDocument/2006/relationships/image" Target="../media/image27.svg"/><Relationship Id="rId5" Type="http://schemas.openxmlformats.org/officeDocument/2006/relationships/image" Target="../media/image40.png"/><Relationship Id="rId15" Type="http://schemas.openxmlformats.org/officeDocument/2006/relationships/image" Target="../media/image31.sv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26" Type="http://schemas.openxmlformats.org/officeDocument/2006/relationships/image" Target="../media/image31.svg"/><Relationship Id="rId3" Type="http://schemas.openxmlformats.org/officeDocument/2006/relationships/image" Target="../media/image46.png"/><Relationship Id="rId21" Type="http://schemas.openxmlformats.org/officeDocument/2006/relationships/image" Target="../media/image26.png"/><Relationship Id="rId7" Type="http://schemas.openxmlformats.org/officeDocument/2006/relationships/image" Target="../media/image63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30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24" Type="http://schemas.openxmlformats.org/officeDocument/2006/relationships/image" Target="../media/image29.svg"/><Relationship Id="rId32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10" Type="http://schemas.openxmlformats.org/officeDocument/2006/relationships/image" Target="../media/image66.png"/><Relationship Id="rId19" Type="http://schemas.openxmlformats.org/officeDocument/2006/relationships/image" Target="../media/image58.png"/><Relationship Id="rId31" Type="http://schemas.openxmlformats.org/officeDocument/2006/relationships/image" Target="../media/image37.png"/><Relationship Id="rId4" Type="http://schemas.openxmlformats.org/officeDocument/2006/relationships/image" Target="../media/image47.png"/><Relationship Id="rId9" Type="http://schemas.openxmlformats.org/officeDocument/2006/relationships/image" Target="../media/image65.png"/><Relationship Id="rId14" Type="http://schemas.openxmlformats.org/officeDocument/2006/relationships/image" Target="../media/image53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Relationship Id="rId8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6C72A-22EF-4227-B7B6-22F7323AB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429" y="166837"/>
            <a:ext cx="11627142" cy="2578581"/>
          </a:xfrm>
        </p:spPr>
        <p:txBody>
          <a:bodyPr>
            <a:normAutofit fontScale="90000"/>
          </a:bodyPr>
          <a:lstStyle/>
          <a:p>
            <a:r>
              <a:rPr lang="en-US" dirty="0"/>
              <a:t>Correspondence</a:t>
            </a:r>
            <a:r>
              <a:rPr lang="it-IT" dirty="0"/>
              <a:t>-Free </a:t>
            </a:r>
            <a:r>
              <a:rPr lang="en-US" dirty="0"/>
              <a:t>Region</a:t>
            </a:r>
            <a:r>
              <a:rPr lang="it-IT" dirty="0"/>
              <a:t> </a:t>
            </a:r>
            <a:r>
              <a:rPr lang="en-US" dirty="0"/>
              <a:t>Localization</a:t>
            </a:r>
            <a:r>
              <a:rPr lang="it-IT" dirty="0"/>
              <a:t> for Partial </a:t>
            </a:r>
            <a:r>
              <a:rPr lang="en-US" dirty="0"/>
              <a:t>Shape</a:t>
            </a:r>
            <a:r>
              <a:rPr lang="it-IT" dirty="0"/>
              <a:t> Similarity via </a:t>
            </a:r>
            <a:r>
              <a:rPr lang="en-US" dirty="0"/>
              <a:t>Hamiltonian</a:t>
            </a:r>
            <a:r>
              <a:rPr lang="it-IT" dirty="0"/>
              <a:t> Spectrum Alignment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A4C97E-99FB-4917-A1B4-E63D0335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285" y="4611660"/>
            <a:ext cx="2313440" cy="439637"/>
          </a:xfrm>
        </p:spPr>
        <p:txBody>
          <a:bodyPr>
            <a:normAutofit fontScale="92500"/>
          </a:bodyPr>
          <a:lstStyle/>
          <a:p>
            <a:r>
              <a:rPr lang="it-IT" b="1" dirty="0"/>
              <a:t>Arianna Rampini</a:t>
            </a:r>
            <a:r>
              <a:rPr lang="it-IT" b="1" baseline="30000" dirty="0"/>
              <a:t>1</a:t>
            </a:r>
            <a:endParaRPr lang="en-US" b="1" dirty="0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A28A3631-DF9B-4DD7-904E-B2C9EA185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8433" y="3005945"/>
            <a:ext cx="1104900" cy="1552575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572547C6-64E6-43CB-B32A-AD4343018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9787" y="3005945"/>
            <a:ext cx="1209564" cy="1552575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553442E1-2DA0-4CDA-9A62-F256D8342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1917" y="5266408"/>
            <a:ext cx="2758796" cy="825281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28C79098-7D07-4499-95DD-45BA0EDBF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82630" y="5266408"/>
            <a:ext cx="1894957" cy="82904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93191C1-E2B2-4B86-80B2-F98C75317B32}"/>
              </a:ext>
            </a:extLst>
          </p:cNvPr>
          <p:cNvSpPr txBox="1"/>
          <p:nvPr/>
        </p:nvSpPr>
        <p:spPr>
          <a:xfrm>
            <a:off x="1263066" y="6322296"/>
            <a:ext cx="9665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September 17th, 2019, International Conference on 3D Vision 2019, Québec City, Canada</a:t>
            </a:r>
            <a:endParaRPr lang="en-US" sz="2000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13A4BEE0-4FEF-44AE-AF7E-52016B5F0D0E}"/>
              </a:ext>
            </a:extLst>
          </p:cNvPr>
          <p:cNvSpPr txBox="1">
            <a:spLocks/>
          </p:cNvSpPr>
          <p:nvPr/>
        </p:nvSpPr>
        <p:spPr>
          <a:xfrm>
            <a:off x="6780481" y="4611660"/>
            <a:ext cx="2090578" cy="43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Alex Bronstein</a:t>
            </a:r>
            <a:r>
              <a:rPr lang="it-IT" baseline="30000" dirty="0"/>
              <a:t>3</a:t>
            </a:r>
            <a:endParaRPr lang="it-IT" dirty="0"/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18E386FC-F385-49F1-8404-32C2A2C5B40E}"/>
              </a:ext>
            </a:extLst>
          </p:cNvPr>
          <p:cNvSpPr txBox="1">
            <a:spLocks/>
          </p:cNvSpPr>
          <p:nvPr/>
        </p:nvSpPr>
        <p:spPr>
          <a:xfrm>
            <a:off x="8739503" y="4611660"/>
            <a:ext cx="2510133" cy="43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Emanuele Rodolà</a:t>
            </a:r>
            <a:r>
              <a:rPr lang="it-IT" baseline="30000" dirty="0"/>
              <a:t>1</a:t>
            </a:r>
            <a:endParaRPr lang="en-US" dirty="0"/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304E6916-EEE6-4AAF-A5E7-A16CED4A71A5}"/>
              </a:ext>
            </a:extLst>
          </p:cNvPr>
          <p:cNvSpPr txBox="1">
            <a:spLocks/>
          </p:cNvSpPr>
          <p:nvPr/>
        </p:nvSpPr>
        <p:spPr>
          <a:xfrm>
            <a:off x="4529049" y="4611660"/>
            <a:ext cx="2382986" cy="43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Maks</a:t>
            </a:r>
            <a:r>
              <a:rPr lang="it-IT" dirty="0"/>
              <a:t> Ovsjanikov</a:t>
            </a:r>
            <a:r>
              <a:rPr lang="it-IT" baseline="30000" dirty="0"/>
              <a:t>2</a:t>
            </a:r>
            <a:endParaRPr lang="en-US" dirty="0"/>
          </a:p>
        </p:txBody>
      </p:sp>
      <p:sp>
        <p:nvSpPr>
          <p:cNvPr id="19" name="Sottotitolo 2">
            <a:extLst>
              <a:ext uri="{FF2B5EF4-FFF2-40B4-BE49-F238E27FC236}">
                <a16:creationId xmlns:a16="http://schemas.microsoft.com/office/drawing/2014/main" id="{AEF07269-08E5-4A91-B981-2DCDF891CE72}"/>
              </a:ext>
            </a:extLst>
          </p:cNvPr>
          <p:cNvSpPr txBox="1">
            <a:spLocks/>
          </p:cNvSpPr>
          <p:nvPr/>
        </p:nvSpPr>
        <p:spPr>
          <a:xfrm>
            <a:off x="2920171" y="4611660"/>
            <a:ext cx="1740432" cy="43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Irene Tallini</a:t>
            </a:r>
            <a:r>
              <a:rPr lang="it-IT" baseline="30000" dirty="0"/>
              <a:t>1</a:t>
            </a:r>
            <a:endParaRPr lang="en-US" dirty="0"/>
          </a:p>
        </p:txBody>
      </p:sp>
      <p:pic>
        <p:nvPicPr>
          <p:cNvPr id="1026" name="Picture 2" descr="Image result for technion israel logo">
            <a:extLst>
              <a:ext uri="{FF2B5EF4-FFF2-40B4-BE49-F238E27FC236}">
                <a16:creationId xmlns:a16="http://schemas.microsoft.com/office/drawing/2014/main" id="{BD4E4E0E-C368-410B-983A-44AE83777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504" y="5266408"/>
            <a:ext cx="2090578" cy="8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5E521F-6B50-45FE-994E-7886B0CD5487}"/>
              </a:ext>
            </a:extLst>
          </p:cNvPr>
          <p:cNvSpPr txBox="1"/>
          <p:nvPr/>
        </p:nvSpPr>
        <p:spPr>
          <a:xfrm>
            <a:off x="951645" y="5266408"/>
            <a:ext cx="34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8D1A168-05B0-4C99-9CA7-A86C28DBC646}"/>
              </a:ext>
            </a:extLst>
          </p:cNvPr>
          <p:cNvSpPr txBox="1"/>
          <p:nvPr/>
        </p:nvSpPr>
        <p:spPr>
          <a:xfrm>
            <a:off x="5201968" y="5266406"/>
            <a:ext cx="280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2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50861B-17FA-4E69-8B61-130C9FDFF6D6}"/>
              </a:ext>
            </a:extLst>
          </p:cNvPr>
          <p:cNvSpPr txBox="1"/>
          <p:nvPr/>
        </p:nvSpPr>
        <p:spPr>
          <a:xfrm>
            <a:off x="8458842" y="5266407"/>
            <a:ext cx="280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E9F44A-CB96-4EE0-A5F2-506DC0EDD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4055" y="3005945"/>
            <a:ext cx="1189774" cy="15525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7CF33A4-6F3C-4DF8-BFEC-5689090F3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90" y="3005945"/>
            <a:ext cx="1082406" cy="15525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31A8B0-8286-4369-82A8-BC5A062A26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68" y="2972263"/>
            <a:ext cx="1261089" cy="15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5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problem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FBE8875-2863-4F46-BBBF-44DFFAA8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338" y="1702346"/>
            <a:ext cx="5515324" cy="75959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94235DE-ACE0-4F70-884C-506F62DEF38B}"/>
              </a:ext>
            </a:extLst>
          </p:cNvPr>
          <p:cNvSpPr/>
          <p:nvPr/>
        </p:nvSpPr>
        <p:spPr>
          <a:xfrm>
            <a:off x="3216165" y="1608083"/>
            <a:ext cx="1660635" cy="8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C02BBB6-D96A-42EA-B68C-4474945E49A7}"/>
              </a:ext>
            </a:extLst>
          </p:cNvPr>
          <p:cNvSpPr/>
          <p:nvPr/>
        </p:nvSpPr>
        <p:spPr>
          <a:xfrm>
            <a:off x="7404538" y="1608083"/>
            <a:ext cx="1660635" cy="8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FBE8875-2863-4F46-BBBF-44DFFAA8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338" y="1702346"/>
            <a:ext cx="5515324" cy="75959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B01E745-E214-4366-A297-D6F37500AD7A}"/>
              </a:ext>
            </a:extLst>
          </p:cNvPr>
          <p:cNvSpPr/>
          <p:nvPr/>
        </p:nvSpPr>
        <p:spPr>
          <a:xfrm>
            <a:off x="3237187" y="1608083"/>
            <a:ext cx="1208690" cy="8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0A0ED9-4DB4-4B92-8A07-D6A00DA0B1B0}"/>
              </a:ext>
            </a:extLst>
          </p:cNvPr>
          <p:cNvSpPr/>
          <p:nvPr/>
        </p:nvSpPr>
        <p:spPr>
          <a:xfrm>
            <a:off x="7630511" y="1481959"/>
            <a:ext cx="1439918" cy="8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06FC68E-7CC9-4E97-9918-37B49F30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5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problem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FBE8875-2863-4F46-BBBF-44DFFAA8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338" y="1702346"/>
            <a:ext cx="5515324" cy="75959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0FB5314-DFD6-4B84-B044-1A0003D6DF66}"/>
              </a:ext>
            </a:extLst>
          </p:cNvPr>
          <p:cNvSpPr/>
          <p:nvPr/>
        </p:nvSpPr>
        <p:spPr>
          <a:xfrm>
            <a:off x="3237187" y="1608083"/>
            <a:ext cx="1198180" cy="8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0951B0-128A-4756-9B33-82141523559F}"/>
              </a:ext>
            </a:extLst>
          </p:cNvPr>
          <p:cNvSpPr/>
          <p:nvPr/>
        </p:nvSpPr>
        <p:spPr>
          <a:xfrm>
            <a:off x="8366235" y="1427987"/>
            <a:ext cx="662152" cy="8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B30EB93-DFD8-4185-B2E1-1424C0B8F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5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problem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FBE8875-2863-4F46-BBBF-44DFFAA8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338" y="1702346"/>
            <a:ext cx="5515324" cy="759595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405EB1D-B90B-4965-942C-B8CF4886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5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problem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FBE8875-2863-4F46-BBBF-44DFFAA8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338" y="1702346"/>
            <a:ext cx="5515324" cy="759595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2B99BF92-3487-4FD3-B140-3EF78C579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3292" y="2892547"/>
            <a:ext cx="4705416" cy="611438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405EB1D-B90B-4965-942C-B8CF4886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5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problem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FBE8875-2863-4F46-BBBF-44DFFAA83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338" y="1702346"/>
            <a:ext cx="5515324" cy="759595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2B99BF92-3487-4FD3-B140-3EF78C579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3292" y="2892547"/>
            <a:ext cx="4705416" cy="6114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AEEB36-2D9C-4AA1-A2A9-69E054924110}"/>
              </a:ext>
            </a:extLst>
          </p:cNvPr>
          <p:cNvSpPr txBox="1"/>
          <p:nvPr/>
        </p:nvSpPr>
        <p:spPr>
          <a:xfrm>
            <a:off x="950368" y="3997651"/>
            <a:ext cx="852487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Implementation</a:t>
            </a:r>
            <a:r>
              <a:rPr lang="it-IT" sz="2400" dirty="0"/>
              <a:t> </a:t>
            </a:r>
            <a:r>
              <a:rPr lang="it-IT" sz="2400" dirty="0" err="1"/>
              <a:t>details</a:t>
            </a:r>
            <a:r>
              <a:rPr lang="it-IT" sz="2400" dirty="0"/>
              <a:t>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Optimize</a:t>
            </a:r>
            <a:r>
              <a:rPr lang="it-IT" sz="2400" dirty="0"/>
              <a:t> over                with </a:t>
            </a:r>
            <a:r>
              <a:rPr lang="it-IT" sz="2400" dirty="0" err="1"/>
              <a:t>saturation</a:t>
            </a:r>
            <a:r>
              <a:rPr lang="it-IT" sz="2400" dirty="0"/>
              <a:t>        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Trust </a:t>
            </a:r>
            <a:r>
              <a:rPr lang="it-IT" sz="2400" dirty="0" err="1"/>
              <a:t>Region</a:t>
            </a:r>
            <a:endParaRPr lang="it-IT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Initialization</a:t>
            </a:r>
            <a:r>
              <a:rPr lang="it-IT" sz="2400" dirty="0"/>
              <a:t>: </a:t>
            </a:r>
            <a:r>
              <a:rPr lang="it-IT" sz="2400" dirty="0" err="1"/>
              <a:t>multistart</a:t>
            </a:r>
            <a:endParaRPr lang="en-US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9AB5F746-AB2D-4449-B587-7A8FA680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5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Optimization problem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51DFAE8-A62A-4364-8F07-896AF8A7B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399" y="4710919"/>
            <a:ext cx="912593" cy="3025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AD4F90A-A6B6-4C32-B65D-76E84C49B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51063"/>
            <a:ext cx="2917972" cy="4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va">
            <a:hlinkClick r:id="" action="ppaction://media"/>
            <a:extLst>
              <a:ext uri="{FF2B5EF4-FFF2-40B4-BE49-F238E27FC236}">
                <a16:creationId xmlns:a16="http://schemas.microsoft.com/office/drawing/2014/main" id="{BE3F0AE8-48B1-47C2-9DF9-AF404762C8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53A1D83-F30A-444E-8C8C-A5C8B292F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9" y="810400"/>
            <a:ext cx="10676181" cy="59127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Examples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CAA29A-DAE8-4FCA-962F-C20C0A32702F}"/>
              </a:ext>
            </a:extLst>
          </p:cNvPr>
          <p:cNvSpPr txBox="1"/>
          <p:nvPr/>
        </p:nvSpPr>
        <p:spPr>
          <a:xfrm>
            <a:off x="901835" y="2956676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0.90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A40AB7-9062-49B1-88B1-87AF3C70CD94}"/>
              </a:ext>
            </a:extLst>
          </p:cNvPr>
          <p:cNvSpPr txBox="1"/>
          <p:nvPr/>
        </p:nvSpPr>
        <p:spPr>
          <a:xfrm>
            <a:off x="8344858" y="2956676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0.95</a:t>
            </a:r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A90058-167F-4873-9F53-862D13E3B869}"/>
              </a:ext>
            </a:extLst>
          </p:cNvPr>
          <p:cNvSpPr txBox="1"/>
          <p:nvPr/>
        </p:nvSpPr>
        <p:spPr>
          <a:xfrm>
            <a:off x="4551383" y="2950116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0.85</a:t>
            </a:r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1D323C-EF6C-4C83-86CE-436147A58371}"/>
              </a:ext>
            </a:extLst>
          </p:cNvPr>
          <p:cNvSpPr txBox="1"/>
          <p:nvPr/>
        </p:nvSpPr>
        <p:spPr>
          <a:xfrm>
            <a:off x="910308" y="5678268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0.96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7A9416-0DDA-4B2B-B71B-45947942591A}"/>
              </a:ext>
            </a:extLst>
          </p:cNvPr>
          <p:cNvSpPr txBox="1"/>
          <p:nvPr/>
        </p:nvSpPr>
        <p:spPr>
          <a:xfrm>
            <a:off x="4551384" y="5678268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0.99</a:t>
            </a:r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9DCA56-BAB2-4F3F-9469-24A209B15270}"/>
              </a:ext>
            </a:extLst>
          </p:cNvPr>
          <p:cNvSpPr txBox="1"/>
          <p:nvPr/>
        </p:nvSpPr>
        <p:spPr>
          <a:xfrm>
            <a:off x="8344858" y="5678268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79A42E-9F7C-4ED2-A915-CB5373A79532}"/>
              </a:ext>
            </a:extLst>
          </p:cNvPr>
          <p:cNvSpPr txBox="1"/>
          <p:nvPr/>
        </p:nvSpPr>
        <p:spPr>
          <a:xfrm>
            <a:off x="927129" y="1980302"/>
            <a:ext cx="10337743" cy="314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it-IT" sz="2800" dirty="0" err="1"/>
              <a:t>Correspondence</a:t>
            </a:r>
            <a:r>
              <a:rPr lang="it-IT" sz="2800" dirty="0"/>
              <a:t>-free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it-IT" sz="2800" dirty="0" err="1"/>
              <a:t>Invariance</a:t>
            </a:r>
            <a:r>
              <a:rPr lang="it-IT" sz="2800" dirty="0"/>
              <a:t> to </a:t>
            </a:r>
            <a:r>
              <a:rPr lang="it-IT" sz="2800" dirty="0" err="1"/>
              <a:t>isometries</a:t>
            </a:r>
            <a:r>
              <a:rPr lang="it-IT" sz="2800" dirty="0"/>
              <a:t> 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it-IT" sz="2800" dirty="0"/>
              <a:t>No </a:t>
            </a:r>
            <a:r>
              <a:rPr lang="it-IT" sz="2800" dirty="0" err="1"/>
              <a:t>descriptors</a:t>
            </a:r>
            <a:r>
              <a:rPr lang="it-IT" sz="2800" dirty="0"/>
              <a:t> in the </a:t>
            </a:r>
            <a:r>
              <a:rPr lang="it-IT" sz="2800" dirty="0" err="1"/>
              <a:t>optimization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086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 of the art: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Functional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Maps (PFM)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AF9039-5A9F-48E9-9B2C-90E78B7C4CA3}"/>
              </a:ext>
            </a:extLst>
          </p:cNvPr>
          <p:cNvSpPr/>
          <p:nvPr/>
        </p:nvSpPr>
        <p:spPr>
          <a:xfrm>
            <a:off x="10204065" y="2548952"/>
            <a:ext cx="587278" cy="34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3094FD-D603-4B2F-A4B2-B6C6B2596784}"/>
              </a:ext>
            </a:extLst>
          </p:cNvPr>
          <p:cNvSpPr txBox="1"/>
          <p:nvPr/>
        </p:nvSpPr>
        <p:spPr>
          <a:xfrm>
            <a:off x="508933" y="6305550"/>
            <a:ext cx="578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Rodolà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Partial Functional Correspondence (CGF 2017)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6F232E-8059-4DF2-8D6E-3D9F3B49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" y="2522738"/>
            <a:ext cx="11309131" cy="20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Goal: Partial Shape Similarity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A89A74F6-8BDD-4C66-8E23-B644806F1A07}"/>
              </a:ext>
            </a:extLst>
          </p:cNvPr>
          <p:cNvGrpSpPr/>
          <p:nvPr/>
        </p:nvGrpSpPr>
        <p:grpSpPr>
          <a:xfrm>
            <a:off x="1842147" y="3995653"/>
            <a:ext cx="8003212" cy="2430958"/>
            <a:chOff x="1361508" y="3922078"/>
            <a:chExt cx="8003212" cy="2430958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845099CC-F7FD-4EB8-A9AB-A45CE1F7CC04}"/>
                </a:ext>
              </a:extLst>
            </p:cNvPr>
            <p:cNvGrpSpPr/>
            <p:nvPr/>
          </p:nvGrpSpPr>
          <p:grpSpPr>
            <a:xfrm>
              <a:off x="1361508" y="3922078"/>
              <a:ext cx="4274975" cy="1937442"/>
              <a:chOff x="1298447" y="3922078"/>
              <a:chExt cx="4274975" cy="1937442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A3645E12-4AF7-421C-BB7D-152E1FCE7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4356" y="3922078"/>
                <a:ext cx="2689066" cy="1937442"/>
              </a:xfrm>
              <a:prstGeom prst="rect">
                <a:avLst/>
              </a:prstGeom>
            </p:spPr>
          </p:pic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DD8C6FE9-BF8E-40DA-9784-5B09B820E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8447" y="3922080"/>
                <a:ext cx="1577584" cy="1937440"/>
              </a:xfrm>
              <a:prstGeom prst="rect">
                <a:avLst/>
              </a:prstGeom>
            </p:spPr>
          </p:pic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DA41E09-E3CB-4FAD-9693-608C41B99BE9}"/>
                </a:ext>
              </a:extLst>
            </p:cNvPr>
            <p:cNvSpPr txBox="1"/>
            <p:nvPr/>
          </p:nvSpPr>
          <p:spPr>
            <a:xfrm>
              <a:off x="4009802" y="5952926"/>
              <a:ext cx="1452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Full </a:t>
              </a:r>
              <a:r>
                <a:rPr lang="it-IT" sz="2000" dirty="0" err="1"/>
                <a:t>shape</a:t>
              </a:r>
              <a:endParaRPr lang="en-US" sz="2000" dirty="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CD25B03-F399-456A-A1F3-191730FE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445" y="3922078"/>
              <a:ext cx="2693275" cy="1937442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756B3F5-DDB9-4D26-A03C-1B6073604593}"/>
                </a:ext>
              </a:extLst>
            </p:cNvPr>
            <p:cNvSpPr txBox="1"/>
            <p:nvPr/>
          </p:nvSpPr>
          <p:spPr>
            <a:xfrm>
              <a:off x="1361508" y="5952926"/>
              <a:ext cx="1780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/>
                <a:t>Partial</a:t>
              </a:r>
              <a:r>
                <a:rPr lang="it-IT" sz="2000" dirty="0"/>
                <a:t> </a:t>
              </a:r>
              <a:r>
                <a:rPr lang="it-IT" sz="2000" dirty="0" err="1"/>
                <a:t>shape</a:t>
              </a:r>
              <a:endParaRPr lang="en-US" sz="2000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0C6DC06-E2A7-494F-8931-518AD400ADB7}"/>
                </a:ext>
              </a:extLst>
            </p:cNvPr>
            <p:cNvSpPr txBox="1"/>
            <p:nvPr/>
          </p:nvSpPr>
          <p:spPr>
            <a:xfrm>
              <a:off x="7901974" y="5952926"/>
              <a:ext cx="10103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>
                  <a:solidFill>
                    <a:srgbClr val="359C3B"/>
                  </a:solidFill>
                </a:rPr>
                <a:t>Mask</a:t>
              </a:r>
              <a:endParaRPr lang="en-US" sz="2000" dirty="0">
                <a:solidFill>
                  <a:srgbClr val="359C3B"/>
                </a:solidFill>
              </a:endParaRP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9995495C-CABB-4279-9928-16BB4CA2846B}"/>
                </a:ext>
              </a:extLst>
            </p:cNvPr>
            <p:cNvCxnSpPr>
              <a:cxnSpLocks/>
            </p:cNvCxnSpPr>
            <p:nvPr/>
          </p:nvCxnSpPr>
          <p:spPr>
            <a:xfrm>
              <a:off x="5948863" y="4808874"/>
              <a:ext cx="88464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3E4A9E05-DC08-46BB-A841-CB8D37154DAE}"/>
              </a:ext>
            </a:extLst>
          </p:cNvPr>
          <p:cNvGrpSpPr/>
          <p:nvPr/>
        </p:nvGrpSpPr>
        <p:grpSpPr>
          <a:xfrm>
            <a:off x="6270427" y="1603946"/>
            <a:ext cx="4986900" cy="1756863"/>
            <a:chOff x="6493753" y="1603946"/>
            <a:chExt cx="4986900" cy="1756863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B021C14-F296-4E38-9929-C0BF2707ECAB}"/>
                </a:ext>
              </a:extLst>
            </p:cNvPr>
            <p:cNvSpPr txBox="1"/>
            <p:nvPr/>
          </p:nvSpPr>
          <p:spPr>
            <a:xfrm>
              <a:off x="8884599" y="2999172"/>
              <a:ext cx="2596054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it-IT" dirty="0">
                  <a:solidFill>
                    <a:srgbClr val="DB1921"/>
                  </a:solidFill>
                </a:rPr>
                <a:t>Interface</a:t>
              </a:r>
              <a:r>
                <a:rPr lang="it-IT" dirty="0">
                  <a:solidFill>
                    <a:srgbClr val="FF0000"/>
                  </a:solidFill>
                </a:rPr>
                <a:t> </a:t>
              </a:r>
              <a:r>
                <a:rPr lang="it-IT" dirty="0"/>
                <a:t>/</a:t>
              </a:r>
              <a:r>
                <a:rPr lang="it-IT" dirty="0">
                  <a:solidFill>
                    <a:srgbClr val="FF0000"/>
                  </a:solidFill>
                </a:rPr>
                <a:t> </a:t>
              </a:r>
              <a:r>
                <a:rPr lang="it-IT" dirty="0">
                  <a:solidFill>
                    <a:srgbClr val="3B509D"/>
                  </a:solidFill>
                </a:rPr>
                <a:t>Non-</a:t>
              </a:r>
              <a:r>
                <a:rPr lang="it-IT" dirty="0" err="1">
                  <a:solidFill>
                    <a:srgbClr val="3B509D"/>
                  </a:solidFill>
                </a:rPr>
                <a:t>interface</a:t>
              </a:r>
              <a:endParaRPr lang="en-US" dirty="0">
                <a:solidFill>
                  <a:srgbClr val="3B509D"/>
                </a:solidFill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0D72B76-FFE2-4881-8F27-2D77A06E45E2}"/>
                </a:ext>
              </a:extLst>
            </p:cNvPr>
            <p:cNvSpPr txBox="1"/>
            <p:nvPr/>
          </p:nvSpPr>
          <p:spPr>
            <a:xfrm>
              <a:off x="6493753" y="2991477"/>
              <a:ext cx="12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Protein</a:t>
              </a:r>
              <a:r>
                <a:rPr lang="it-IT" dirty="0"/>
                <a:t> A</a:t>
              </a:r>
              <a:endParaRPr lang="en-US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07043E3-2878-4B7E-A7C5-0491AA7B277E}"/>
                </a:ext>
              </a:extLst>
            </p:cNvPr>
            <p:cNvSpPr txBox="1"/>
            <p:nvPr/>
          </p:nvSpPr>
          <p:spPr>
            <a:xfrm>
              <a:off x="7600136" y="2991477"/>
              <a:ext cx="12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Protein</a:t>
              </a:r>
              <a:r>
                <a:rPr lang="it-IT" dirty="0"/>
                <a:t> B</a:t>
              </a:r>
              <a:endParaRPr lang="en-US" dirty="0"/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8F2DC32-A489-4B44-9648-E07B4732489C}"/>
                </a:ext>
              </a:extLst>
            </p:cNvPr>
            <p:cNvGrpSpPr/>
            <p:nvPr/>
          </p:nvGrpSpPr>
          <p:grpSpPr>
            <a:xfrm>
              <a:off x="7557433" y="1603946"/>
              <a:ext cx="3211747" cy="1253031"/>
              <a:chOff x="6646921" y="1186889"/>
              <a:chExt cx="3573027" cy="1501094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EAF74279-1103-4988-9E64-4AA34A865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6921" y="1186889"/>
                <a:ext cx="3573027" cy="1501094"/>
              </a:xfrm>
              <a:prstGeom prst="rect">
                <a:avLst/>
              </a:prstGeom>
            </p:spPr>
          </p:pic>
          <p:sp>
            <p:nvSpPr>
              <p:cNvPr id="18" name="Rettangolo con angoli arrotondati 17">
                <a:extLst>
                  <a:ext uri="{FF2B5EF4-FFF2-40B4-BE49-F238E27FC236}">
                    <a16:creationId xmlns:a16="http://schemas.microsoft.com/office/drawing/2014/main" id="{B1959BD1-9C33-4009-BA41-D71FFAEA5922}"/>
                  </a:ext>
                </a:extLst>
              </p:cNvPr>
              <p:cNvSpPr/>
              <p:nvPr/>
            </p:nvSpPr>
            <p:spPr>
              <a:xfrm>
                <a:off x="7944703" y="1690552"/>
                <a:ext cx="977462" cy="282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33B87926-D1FA-4B0C-ABB1-F5C8D0BA44C2}"/>
                </a:ext>
              </a:extLst>
            </p:cNvPr>
            <p:cNvCxnSpPr>
              <a:cxnSpLocks/>
            </p:cNvCxnSpPr>
            <p:nvPr/>
          </p:nvCxnSpPr>
          <p:spPr>
            <a:xfrm>
              <a:off x="8873428" y="2218071"/>
              <a:ext cx="5517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4148C563-A817-4379-AF32-05CD2A09E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989" r="62102" b="-989"/>
            <a:stretch/>
          </p:blipFill>
          <p:spPr>
            <a:xfrm>
              <a:off x="7553286" y="1633386"/>
              <a:ext cx="1217184" cy="1253031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B7A05D28-D887-4D37-9471-85478E2F9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6277" y="1873466"/>
              <a:ext cx="649132" cy="686582"/>
            </a:xfrm>
            <a:prstGeom prst="rect">
              <a:avLst/>
            </a:prstGeom>
          </p:spPr>
        </p:pic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3477D3A0-5B95-4915-9B8B-B38147E1854D}"/>
              </a:ext>
            </a:extLst>
          </p:cNvPr>
          <p:cNvGrpSpPr/>
          <p:nvPr/>
        </p:nvGrpSpPr>
        <p:grpSpPr>
          <a:xfrm>
            <a:off x="934673" y="1466266"/>
            <a:ext cx="4401081" cy="1894543"/>
            <a:chOff x="1130073" y="1466266"/>
            <a:chExt cx="4401081" cy="1894543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925C799-2A1B-4045-99B1-6C45871A2F11}"/>
                </a:ext>
              </a:extLst>
            </p:cNvPr>
            <p:cNvSpPr txBox="1"/>
            <p:nvPr/>
          </p:nvSpPr>
          <p:spPr>
            <a:xfrm>
              <a:off x="2725014" y="2991477"/>
              <a:ext cx="704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Scan</a:t>
              </a:r>
              <a:endParaRPr lang="en-US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BC61579-9595-42F4-8D51-43756FF7CD8D}"/>
                </a:ext>
              </a:extLst>
            </p:cNvPr>
            <p:cNvSpPr txBox="1"/>
            <p:nvPr/>
          </p:nvSpPr>
          <p:spPr>
            <a:xfrm>
              <a:off x="1130073" y="2991477"/>
              <a:ext cx="12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Template</a:t>
              </a:r>
              <a:endParaRPr lang="en-US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A949106-49B5-432E-BF82-3BD77DE0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862" y="1479070"/>
              <a:ext cx="2972353" cy="1502782"/>
            </a:xfrm>
            <a:prstGeom prst="rect">
              <a:avLst/>
            </a:prstGeom>
          </p:spPr>
        </p:pic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E6BDC161-3FDB-47F1-A71F-E740E417B2C9}"/>
                </a:ext>
              </a:extLst>
            </p:cNvPr>
            <p:cNvSpPr/>
            <p:nvPr/>
          </p:nvSpPr>
          <p:spPr>
            <a:xfrm>
              <a:off x="3468518" y="2522480"/>
              <a:ext cx="977462" cy="282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9A8098EF-9EF7-408D-BFF2-D87D858F456B}"/>
                </a:ext>
              </a:extLst>
            </p:cNvPr>
            <p:cNvCxnSpPr>
              <a:cxnSpLocks/>
            </p:cNvCxnSpPr>
            <p:nvPr/>
          </p:nvCxnSpPr>
          <p:spPr>
            <a:xfrm>
              <a:off x="3662960" y="2218071"/>
              <a:ext cx="5517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D00DC39-D522-49A1-8DEE-142BEF48748E}"/>
                </a:ext>
              </a:extLst>
            </p:cNvPr>
            <p:cNvSpPr txBox="1"/>
            <p:nvPr/>
          </p:nvSpPr>
          <p:spPr>
            <a:xfrm>
              <a:off x="4217363" y="2991477"/>
              <a:ext cx="131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Registration</a:t>
              </a:r>
              <a:endParaRPr lang="en-US" dirty="0"/>
            </a:p>
          </p:txBody>
        </p: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B4DC725D-6A4C-42BA-9CED-40AC7D610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884" b="289"/>
            <a:stretch/>
          </p:blipFill>
          <p:spPr>
            <a:xfrm>
              <a:off x="1212620" y="1479070"/>
              <a:ext cx="1014042" cy="1498444"/>
            </a:xfrm>
            <a:prstGeom prst="rect">
              <a:avLst/>
            </a:prstGeom>
          </p:spPr>
        </p:pic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458ACEC2-E961-42C1-93B8-F7CE9A3D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501" y="1466266"/>
              <a:ext cx="1068452" cy="1502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74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Qualitative comparisons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71DF62-6AA7-46A7-BBC2-7D7DC9EAA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1" y="933353"/>
            <a:ext cx="10631277" cy="567319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DEBFC5-E125-480B-9556-52604169F332}"/>
              </a:ext>
            </a:extLst>
          </p:cNvPr>
          <p:cNvSpPr txBox="1"/>
          <p:nvPr/>
        </p:nvSpPr>
        <p:spPr>
          <a:xfrm>
            <a:off x="2641661" y="6416595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0.39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E0F9C17-8464-4ED6-9515-C83263CA265B}"/>
              </a:ext>
            </a:extLst>
          </p:cNvPr>
          <p:cNvSpPr txBox="1"/>
          <p:nvPr/>
        </p:nvSpPr>
        <p:spPr>
          <a:xfrm>
            <a:off x="8187235" y="6467014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0.48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2F096E-6EFB-480A-8A95-51022ED926A6}"/>
              </a:ext>
            </a:extLst>
          </p:cNvPr>
          <p:cNvSpPr txBox="1"/>
          <p:nvPr/>
        </p:nvSpPr>
        <p:spPr>
          <a:xfrm>
            <a:off x="4533598" y="6416595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0.79</a:t>
            </a:r>
            <a:endParaRPr lang="en-US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205251-4B81-4F5E-98E8-9983CC85D83F}"/>
              </a:ext>
            </a:extLst>
          </p:cNvPr>
          <p:cNvSpPr txBox="1"/>
          <p:nvPr/>
        </p:nvSpPr>
        <p:spPr>
          <a:xfrm>
            <a:off x="10079172" y="6416595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0.77</a:t>
            </a:r>
            <a:endParaRPr lang="en-US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20FD2A-9E4A-4DEA-A131-C7686E6D5317}"/>
              </a:ext>
            </a:extLst>
          </p:cNvPr>
          <p:cNvSpPr txBox="1"/>
          <p:nvPr/>
        </p:nvSpPr>
        <p:spPr>
          <a:xfrm>
            <a:off x="2641659" y="3139387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0.38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92C175-A2A0-4A52-9FCE-D0BCF087B8E9}"/>
              </a:ext>
            </a:extLst>
          </p:cNvPr>
          <p:cNvSpPr txBox="1"/>
          <p:nvPr/>
        </p:nvSpPr>
        <p:spPr>
          <a:xfrm>
            <a:off x="4533597" y="3139387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0.96</a:t>
            </a:r>
            <a:endParaRPr lang="en-US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38A871-D6E1-4C29-993F-836D9F09A7AF}"/>
              </a:ext>
            </a:extLst>
          </p:cNvPr>
          <p:cNvSpPr txBox="1"/>
          <p:nvPr/>
        </p:nvSpPr>
        <p:spPr>
          <a:xfrm>
            <a:off x="8187234" y="3126835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0.62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4E5E737-9DF1-4EBC-B854-E5320479132A}"/>
              </a:ext>
            </a:extLst>
          </p:cNvPr>
          <p:cNvSpPr txBox="1"/>
          <p:nvPr/>
        </p:nvSpPr>
        <p:spPr>
          <a:xfrm>
            <a:off x="10079172" y="3126835"/>
            <a:ext cx="6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0.96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64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Extensive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evaluation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BCBDA1-CAC3-482F-A3F8-CF58C1915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45" y="1378678"/>
            <a:ext cx="9340910" cy="473443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EAF9039-5A9F-48E9-9B2C-90E78B7C4CA3}"/>
              </a:ext>
            </a:extLst>
          </p:cNvPr>
          <p:cNvSpPr/>
          <p:nvPr/>
        </p:nvSpPr>
        <p:spPr>
          <a:xfrm>
            <a:off x="10204065" y="2548952"/>
            <a:ext cx="587278" cy="34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3094FD-D603-4B2F-A4B2-B6C6B2596784}"/>
              </a:ext>
            </a:extLst>
          </p:cNvPr>
          <p:cNvSpPr txBox="1"/>
          <p:nvPr/>
        </p:nvSpPr>
        <p:spPr>
          <a:xfrm>
            <a:off x="508933" y="6305550"/>
            <a:ext cx="578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Rodolà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Partial Functional Correspondence (CGF 2017)</a:t>
            </a:r>
          </a:p>
        </p:txBody>
      </p:sp>
    </p:spTree>
    <p:extLst>
      <p:ext uri="{BB962C8B-B14F-4D97-AF65-F5344CB8AC3E}">
        <p14:creationId xmlns:p14="http://schemas.microsoft.com/office/powerpoint/2010/main" val="33097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Advantages: Robustness to sampling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0B9B78B9-A40F-4A85-98AB-9D091E57E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7" y="1040890"/>
            <a:ext cx="10612272" cy="5444832"/>
          </a:xfrm>
          <a:prstGeom prst="rect">
            <a:avLst/>
          </a:prstGeom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946AB177-650B-4E3F-A671-4D583A93414A}"/>
              </a:ext>
            </a:extLst>
          </p:cNvPr>
          <p:cNvCxnSpPr>
            <a:cxnSpLocks/>
          </p:cNvCxnSpPr>
          <p:nvPr/>
        </p:nvCxnSpPr>
        <p:spPr>
          <a:xfrm>
            <a:off x="4616069" y="1163328"/>
            <a:ext cx="0" cy="5552501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CE6BFE9-30EE-4345-8ECC-58D8126097FA}"/>
              </a:ext>
            </a:extLst>
          </p:cNvPr>
          <p:cNvSpPr txBox="1"/>
          <p:nvPr/>
        </p:nvSpPr>
        <p:spPr>
          <a:xfrm>
            <a:off x="10345982" y="1819937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Target</a:t>
            </a:r>
            <a:endParaRPr lang="en-US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2C7BD85-8C79-4C23-A9FF-2B74CBF9B513}"/>
              </a:ext>
            </a:extLst>
          </p:cNvPr>
          <p:cNvSpPr txBox="1"/>
          <p:nvPr/>
        </p:nvSpPr>
        <p:spPr>
          <a:xfrm>
            <a:off x="1169953" y="1140043"/>
            <a:ext cx="157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10000 vertices</a:t>
            </a:r>
            <a:endParaRPr lang="en-US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CCD319D-FBFF-45C4-90B6-55CD000E6235}"/>
              </a:ext>
            </a:extLst>
          </p:cNvPr>
          <p:cNvSpPr txBox="1"/>
          <p:nvPr/>
        </p:nvSpPr>
        <p:spPr>
          <a:xfrm>
            <a:off x="5150393" y="1140043"/>
            <a:ext cx="157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5000 vertices</a:t>
            </a:r>
            <a:endParaRPr lang="en-US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A91E78D-BA14-4FC9-9FF1-9DA843F9DB8E}"/>
              </a:ext>
            </a:extLst>
          </p:cNvPr>
          <p:cNvSpPr txBox="1"/>
          <p:nvPr/>
        </p:nvSpPr>
        <p:spPr>
          <a:xfrm>
            <a:off x="1277959" y="6336165"/>
            <a:ext cx="7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PFM</a:t>
            </a:r>
            <a:endParaRPr lang="en-US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BAC2A7D-C1E8-49CD-89E1-A6C4ED4E4F1D}"/>
              </a:ext>
            </a:extLst>
          </p:cNvPr>
          <p:cNvSpPr txBox="1"/>
          <p:nvPr/>
        </p:nvSpPr>
        <p:spPr>
          <a:xfrm>
            <a:off x="5150393" y="6336165"/>
            <a:ext cx="7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PFM</a:t>
            </a:r>
            <a:endParaRPr lang="en-US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84754EC-33F7-4B8E-9C9E-EA18D0D208EF}"/>
              </a:ext>
            </a:extLst>
          </p:cNvPr>
          <p:cNvSpPr txBox="1"/>
          <p:nvPr/>
        </p:nvSpPr>
        <p:spPr>
          <a:xfrm>
            <a:off x="3171024" y="6336165"/>
            <a:ext cx="7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Ours</a:t>
            </a:r>
            <a:endParaRPr lang="en-US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D195F4E-012E-4A49-914D-CB39A9C38043}"/>
              </a:ext>
            </a:extLst>
          </p:cNvPr>
          <p:cNvSpPr txBox="1"/>
          <p:nvPr/>
        </p:nvSpPr>
        <p:spPr>
          <a:xfrm>
            <a:off x="7069159" y="6336165"/>
            <a:ext cx="7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Ours</a:t>
            </a:r>
            <a:endParaRPr lang="en-US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AFA4C0D1-4F29-4499-9022-BBFE9BAFE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49" y="3756753"/>
            <a:ext cx="2356609" cy="29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Advantages: Disconnected parts simultaneously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2DDBE5A-0512-461A-8390-29EACF54D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3" y="3643905"/>
            <a:ext cx="2627110" cy="27844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5128A31-F267-41BD-A318-9C58D61F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62" y="1364653"/>
            <a:ext cx="1175852" cy="20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Advantages: Disconnected parts simultaneously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2DDBE5A-0512-461A-8390-29EACF54D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3" y="3643905"/>
            <a:ext cx="2627110" cy="27844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5128A31-F267-41BD-A318-9C58D61F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62" y="1364653"/>
            <a:ext cx="1175852" cy="20643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CB28E2-3B15-4011-9A89-54683351C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3" y="3643905"/>
            <a:ext cx="2627110" cy="27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9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Advantages: Disconnected parts simultaneously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2DDBE5A-0512-461A-8390-29EACF54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" y="3643905"/>
            <a:ext cx="2627110" cy="27844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5128A31-F267-41BD-A318-9C58D61F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2" y="1364653"/>
            <a:ext cx="1175852" cy="20643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1132EA-98B9-40FC-9F4E-C7E51901C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" y="3643905"/>
            <a:ext cx="2627110" cy="27844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D0D3BE-12F8-48D2-9E0F-77A756257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429" y="1492427"/>
            <a:ext cx="9387535" cy="45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0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Advantages: Disconnected parts simultaneously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2DDBE5A-0512-461A-8390-29EACF54D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" y="3643905"/>
            <a:ext cx="2627110" cy="27844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5128A31-F267-41BD-A318-9C58D61F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2" y="1364653"/>
            <a:ext cx="1175852" cy="20643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1132EA-98B9-40FC-9F4E-C7E51901C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" y="3643905"/>
            <a:ext cx="2627110" cy="27844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0B6D85C-F50A-43BD-AE75-6B72B0684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2" y="1364653"/>
            <a:ext cx="1175853" cy="206434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FA82CD-6BC4-492A-A462-D52A79220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" y="3643905"/>
            <a:ext cx="2627110" cy="27844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D0D3BE-12F8-48D2-9E0F-77A756257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429" y="1492427"/>
            <a:ext cx="9387535" cy="45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35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Advantages: Disconnected parts simultaneously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D1525D-8E42-4960-A63D-26A0BB605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55" y="1025555"/>
            <a:ext cx="2501290" cy="28271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DE24008-0B2E-4FBC-A600-16C7CA2ED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87" y="1406954"/>
            <a:ext cx="1175852" cy="20643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8D7125C-D89C-48CE-8EEA-073B057EE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55" y="3997808"/>
            <a:ext cx="2501290" cy="282714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FCCB391-8DC1-48EF-966C-42735816B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53" y="1942341"/>
            <a:ext cx="1732822" cy="152896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7C305E0-C570-4B58-A9C7-AB1256C5C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72" y="3698990"/>
            <a:ext cx="2667370" cy="291111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C0576A3-241B-46C3-9282-55CB525B6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8" y="3698990"/>
            <a:ext cx="2627110" cy="27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9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Hearing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shape of the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drum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25DE53-98F7-4672-81F3-8ED741735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92" y="1835349"/>
            <a:ext cx="7873016" cy="31873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FC41F6-1472-42EC-8F52-3C1C3596BCCE}"/>
              </a:ext>
            </a:extLst>
          </p:cNvPr>
          <p:cNvSpPr txBox="1"/>
          <p:nvPr/>
        </p:nvSpPr>
        <p:spPr>
          <a:xfrm>
            <a:off x="1692163" y="5321520"/>
            <a:ext cx="419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Eigenvalues</a:t>
            </a:r>
            <a:r>
              <a:rPr lang="it-IT" sz="2000" dirty="0"/>
              <a:t> of the </a:t>
            </a:r>
            <a:r>
              <a:rPr lang="it-IT" sz="2000" dirty="0" err="1"/>
              <a:t>Hamiltonian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38400C-F860-4B4B-AE55-366C99485659}"/>
              </a:ext>
            </a:extLst>
          </p:cNvPr>
          <p:cNvSpPr txBox="1"/>
          <p:nvPr/>
        </p:nvSpPr>
        <p:spPr>
          <a:xfrm>
            <a:off x="6516414" y="5321520"/>
            <a:ext cx="375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Eigenvalues</a:t>
            </a:r>
            <a:r>
              <a:rPr lang="it-IT" sz="2000" dirty="0"/>
              <a:t> of the </a:t>
            </a:r>
            <a:r>
              <a:rPr lang="it-IT" sz="2000" dirty="0" err="1"/>
              <a:t>Laplacian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DDC579-13C0-48C3-B149-7BBE894C7D9C}"/>
              </a:ext>
            </a:extLst>
          </p:cNvPr>
          <p:cNvSpPr txBox="1"/>
          <p:nvPr/>
        </p:nvSpPr>
        <p:spPr>
          <a:xfrm>
            <a:off x="508933" y="6305550"/>
            <a:ext cx="529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M., “Can one hear the shape of the drum?” (1966)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3F4D09E-02CB-4E0C-9B2D-2D2B104A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73" y="4964803"/>
            <a:ext cx="346163" cy="4001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3CE5F5-AC8E-4DE9-B01A-3FFF0240D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171" y="4950356"/>
            <a:ext cx="341043" cy="4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Hearing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shape of the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drum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25DE53-98F7-4672-81F3-8ED74173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92" y="1835349"/>
            <a:ext cx="7873016" cy="31873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BC3883-D80E-4587-8194-3EC762F4C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92" y="1835349"/>
            <a:ext cx="7873016" cy="31873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FC41F6-1472-42EC-8F52-3C1C3596BCCE}"/>
              </a:ext>
            </a:extLst>
          </p:cNvPr>
          <p:cNvSpPr txBox="1"/>
          <p:nvPr/>
        </p:nvSpPr>
        <p:spPr>
          <a:xfrm>
            <a:off x="1692163" y="5321520"/>
            <a:ext cx="419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Eigenvalues</a:t>
            </a:r>
            <a:r>
              <a:rPr lang="it-IT" sz="2000" dirty="0"/>
              <a:t> of the </a:t>
            </a:r>
            <a:r>
              <a:rPr lang="it-IT" sz="2000" dirty="0" err="1"/>
              <a:t>Hamiltonian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38400C-F860-4B4B-AE55-366C99485659}"/>
              </a:ext>
            </a:extLst>
          </p:cNvPr>
          <p:cNvSpPr txBox="1"/>
          <p:nvPr/>
        </p:nvSpPr>
        <p:spPr>
          <a:xfrm>
            <a:off x="6516414" y="5321520"/>
            <a:ext cx="375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Eigenvalues</a:t>
            </a:r>
            <a:r>
              <a:rPr lang="it-IT" sz="2000" dirty="0"/>
              <a:t> of the </a:t>
            </a:r>
            <a:r>
              <a:rPr lang="it-IT" sz="2000" dirty="0" err="1"/>
              <a:t>Laplacian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DDC579-13C0-48C3-B149-7BBE894C7D9C}"/>
              </a:ext>
            </a:extLst>
          </p:cNvPr>
          <p:cNvSpPr txBox="1"/>
          <p:nvPr/>
        </p:nvSpPr>
        <p:spPr>
          <a:xfrm>
            <a:off x="508933" y="6305550"/>
            <a:ext cx="529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M., “Can one hear the shape of the drum?” (1966)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3F4D09E-02CB-4E0C-9B2D-2D2B104A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73" y="4964803"/>
            <a:ext cx="346163" cy="4001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3CE5F5-AC8E-4DE9-B01A-3FFF0240D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909" y="4950356"/>
            <a:ext cx="346305" cy="4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1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Laplace-Beltrami operator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5210A5E9-2408-4829-BD39-6D14C08F8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656" y="3129692"/>
            <a:ext cx="4030688" cy="5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with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Isospectralization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9B7A86-1A77-4D44-AFF2-431302D07A45}"/>
              </a:ext>
            </a:extLst>
          </p:cNvPr>
          <p:cNvSpPr txBox="1"/>
          <p:nvPr/>
        </p:nvSpPr>
        <p:spPr>
          <a:xfrm>
            <a:off x="508933" y="6305550"/>
            <a:ext cx="894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 et al.,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Isospectralization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or how to hear shape, style and correspondence (CVPR 2019)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11A20B6-3337-47CF-B54E-0CCB4377BCB2}"/>
              </a:ext>
            </a:extLst>
          </p:cNvPr>
          <p:cNvGrpSpPr/>
          <p:nvPr/>
        </p:nvGrpSpPr>
        <p:grpSpPr>
          <a:xfrm>
            <a:off x="641133" y="1360519"/>
            <a:ext cx="10762593" cy="4680473"/>
            <a:chOff x="57807" y="1360519"/>
            <a:chExt cx="10762593" cy="468047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9504B1B-CC3D-4572-B24C-CDC74E3F1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1760410"/>
              <a:ext cx="9448800" cy="4280582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3382A26-E04F-4338-A9B6-41A0B4569F10}"/>
                </a:ext>
              </a:extLst>
            </p:cNvPr>
            <p:cNvSpPr txBox="1"/>
            <p:nvPr/>
          </p:nvSpPr>
          <p:spPr>
            <a:xfrm>
              <a:off x="4866291" y="1360519"/>
              <a:ext cx="2196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Isosp</a:t>
              </a:r>
              <a:r>
                <a:rPr lang="it-IT" dirty="0"/>
                <a:t>.                   </a:t>
              </a:r>
              <a:r>
                <a:rPr lang="it-IT" b="1" dirty="0" err="1"/>
                <a:t>Ours</a:t>
              </a:r>
              <a:endParaRPr lang="en-US" b="1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6A7AF54-722D-41B3-815F-BBDBC42E3374}"/>
                </a:ext>
              </a:extLst>
            </p:cNvPr>
            <p:cNvSpPr txBox="1"/>
            <p:nvPr/>
          </p:nvSpPr>
          <p:spPr>
            <a:xfrm>
              <a:off x="1607220" y="1360519"/>
              <a:ext cx="2196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Isosp</a:t>
              </a:r>
              <a:r>
                <a:rPr lang="it-IT" dirty="0"/>
                <a:t>.                   </a:t>
              </a:r>
              <a:r>
                <a:rPr lang="en-US" b="1" dirty="0"/>
                <a:t>Ours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DD888E2-DC10-403F-932F-ED88985507B8}"/>
                </a:ext>
              </a:extLst>
            </p:cNvPr>
            <p:cNvSpPr txBox="1"/>
            <p:nvPr/>
          </p:nvSpPr>
          <p:spPr>
            <a:xfrm>
              <a:off x="8250622" y="1360519"/>
              <a:ext cx="2196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Isosp</a:t>
              </a:r>
              <a:r>
                <a:rPr lang="it-IT" dirty="0"/>
                <a:t>.                   </a:t>
              </a:r>
              <a:r>
                <a:rPr lang="it-IT" b="1" dirty="0" err="1"/>
                <a:t>Ours</a:t>
              </a:r>
              <a:endParaRPr lang="en-US" b="1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9ED5BD-6822-48B7-A2B2-CFC30BD440A2}"/>
                </a:ext>
              </a:extLst>
            </p:cNvPr>
            <p:cNvSpPr txBox="1"/>
            <p:nvPr/>
          </p:nvSpPr>
          <p:spPr>
            <a:xfrm>
              <a:off x="57807" y="2354317"/>
              <a:ext cx="1424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Initialization</a:t>
              </a:r>
              <a:endParaRPr lang="en-US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8C47163-86DC-4FF2-AD76-459C7163A688}"/>
                </a:ext>
              </a:extLst>
            </p:cNvPr>
            <p:cNvSpPr txBox="1"/>
            <p:nvPr/>
          </p:nvSpPr>
          <p:spPr>
            <a:xfrm>
              <a:off x="365235" y="5323489"/>
              <a:ext cx="80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Target</a:t>
              </a:r>
              <a:endParaRPr lang="en-US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6432EEF-2854-4C70-B416-D9B60E564691}"/>
                </a:ext>
              </a:extLst>
            </p:cNvPr>
            <p:cNvSpPr txBox="1"/>
            <p:nvPr/>
          </p:nvSpPr>
          <p:spPr>
            <a:xfrm>
              <a:off x="365235" y="3838903"/>
              <a:ext cx="80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Result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42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future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directions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0F840A-11BB-4273-9C83-A6E1DE28D792}"/>
              </a:ext>
            </a:extLst>
          </p:cNvPr>
          <p:cNvSpPr txBox="1"/>
          <p:nvPr/>
        </p:nvSpPr>
        <p:spPr>
          <a:xfrm>
            <a:off x="1093076" y="1487620"/>
            <a:ext cx="976699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New </a:t>
            </a:r>
            <a:r>
              <a:rPr lang="it-IT" sz="2800" dirty="0" err="1"/>
              <a:t>approach</a:t>
            </a:r>
            <a:r>
              <a:rPr lang="it-IT" sz="2800" dirty="0"/>
              <a:t> for </a:t>
            </a:r>
            <a:r>
              <a:rPr lang="it-IT" sz="2800" dirty="0" err="1"/>
              <a:t>partial</a:t>
            </a:r>
            <a:r>
              <a:rPr lang="it-IT" sz="2800" dirty="0"/>
              <a:t> </a:t>
            </a:r>
            <a:r>
              <a:rPr lang="it-IT" sz="2800" dirty="0" err="1"/>
              <a:t>shape</a:t>
            </a:r>
            <a:r>
              <a:rPr lang="it-IT" sz="2800" dirty="0"/>
              <a:t> </a:t>
            </a:r>
            <a:r>
              <a:rPr lang="it-IT" sz="2800" dirty="0" err="1"/>
              <a:t>similarity</a:t>
            </a:r>
            <a:endParaRPr lang="it-IT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Short </a:t>
            </a:r>
            <a:r>
              <a:rPr lang="it-IT" sz="2800" dirty="0" err="1"/>
              <a:t>sequences</a:t>
            </a:r>
            <a:r>
              <a:rPr lang="it-IT" sz="2800" dirty="0"/>
              <a:t> of </a:t>
            </a:r>
            <a:r>
              <a:rPr lang="it-IT" sz="2800" dirty="0" err="1"/>
              <a:t>eigenvalues</a:t>
            </a:r>
            <a:r>
              <a:rPr lang="it-IT" sz="2800" dirty="0"/>
              <a:t> </a:t>
            </a:r>
            <a:r>
              <a:rPr lang="it-IT" sz="2800" dirty="0" err="1"/>
              <a:t>encode</a:t>
            </a:r>
            <a:r>
              <a:rPr lang="it-IT" sz="2800" dirty="0"/>
              <a:t> the </a:t>
            </a:r>
            <a:r>
              <a:rPr lang="it-IT" sz="2800" dirty="0" err="1"/>
              <a:t>geometry</a:t>
            </a:r>
            <a:r>
              <a:rPr lang="it-IT" sz="2800" dirty="0"/>
              <a:t> of </a:t>
            </a:r>
            <a:r>
              <a:rPr lang="it-IT" sz="2800" dirty="0" err="1"/>
              <a:t>shapes</a:t>
            </a:r>
            <a:endParaRPr lang="it-IT" sz="2800" dirty="0"/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 err="1"/>
              <a:t>Improve</a:t>
            </a:r>
            <a:r>
              <a:rPr lang="it-IT" sz="2800" dirty="0"/>
              <a:t> </a:t>
            </a:r>
            <a:r>
              <a:rPr lang="it-IT" sz="2800" dirty="0" err="1"/>
              <a:t>robustness</a:t>
            </a:r>
            <a:r>
              <a:rPr lang="it-IT" sz="2800" dirty="0"/>
              <a:t> to </a:t>
            </a:r>
            <a:r>
              <a:rPr lang="it-IT" sz="2800" dirty="0" err="1"/>
              <a:t>noise</a:t>
            </a:r>
            <a:endParaRPr lang="it-IT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Learning pipeline</a:t>
            </a:r>
          </a:p>
        </p:txBody>
      </p:sp>
    </p:spTree>
    <p:extLst>
      <p:ext uri="{BB962C8B-B14F-4D97-AF65-F5344CB8AC3E}">
        <p14:creationId xmlns:p14="http://schemas.microsoft.com/office/powerpoint/2010/main" val="26192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future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directions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EEE5AC-2AB0-439A-A7A4-0FB44D5C1D7A}"/>
              </a:ext>
            </a:extLst>
          </p:cNvPr>
          <p:cNvSpPr txBox="1"/>
          <p:nvPr/>
        </p:nvSpPr>
        <p:spPr>
          <a:xfrm>
            <a:off x="3499945" y="4960890"/>
            <a:ext cx="5192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/>
              <a:t>Thank </a:t>
            </a:r>
            <a:r>
              <a:rPr lang="it-IT" sz="6600" dirty="0" err="1"/>
              <a:t>you</a:t>
            </a:r>
            <a:r>
              <a:rPr lang="it-IT" sz="6600" dirty="0"/>
              <a:t>!</a:t>
            </a:r>
            <a:endParaRPr lang="en-US" sz="6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825905-7BFF-4A68-BBCE-23A8B0E78912}"/>
              </a:ext>
            </a:extLst>
          </p:cNvPr>
          <p:cNvSpPr txBox="1"/>
          <p:nvPr/>
        </p:nvSpPr>
        <p:spPr>
          <a:xfrm>
            <a:off x="1093076" y="1487620"/>
            <a:ext cx="976699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New </a:t>
            </a:r>
            <a:r>
              <a:rPr lang="it-IT" sz="2800" dirty="0" err="1"/>
              <a:t>approach</a:t>
            </a:r>
            <a:r>
              <a:rPr lang="it-IT" sz="2800" dirty="0"/>
              <a:t> for </a:t>
            </a:r>
            <a:r>
              <a:rPr lang="it-IT" sz="2800" dirty="0" err="1"/>
              <a:t>partial</a:t>
            </a:r>
            <a:r>
              <a:rPr lang="it-IT" sz="2800" dirty="0"/>
              <a:t> </a:t>
            </a:r>
            <a:r>
              <a:rPr lang="it-IT" sz="2800" dirty="0" err="1"/>
              <a:t>shape</a:t>
            </a:r>
            <a:r>
              <a:rPr lang="it-IT" sz="2800" dirty="0"/>
              <a:t> </a:t>
            </a:r>
            <a:r>
              <a:rPr lang="it-IT" sz="2800" dirty="0" err="1"/>
              <a:t>similarity</a:t>
            </a:r>
            <a:endParaRPr lang="it-IT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Short </a:t>
            </a:r>
            <a:r>
              <a:rPr lang="it-IT" sz="2800" dirty="0" err="1"/>
              <a:t>sequences</a:t>
            </a:r>
            <a:r>
              <a:rPr lang="it-IT" sz="2800" dirty="0"/>
              <a:t> of </a:t>
            </a:r>
            <a:r>
              <a:rPr lang="it-IT" sz="2800" dirty="0" err="1"/>
              <a:t>eigenvalues</a:t>
            </a:r>
            <a:r>
              <a:rPr lang="it-IT" sz="2800" dirty="0"/>
              <a:t> </a:t>
            </a:r>
            <a:r>
              <a:rPr lang="it-IT" sz="2800" dirty="0" err="1"/>
              <a:t>encode</a:t>
            </a:r>
            <a:r>
              <a:rPr lang="it-IT" sz="2800" dirty="0"/>
              <a:t> the </a:t>
            </a:r>
            <a:r>
              <a:rPr lang="it-IT" sz="2800" dirty="0" err="1"/>
              <a:t>geometry</a:t>
            </a:r>
            <a:r>
              <a:rPr lang="it-IT" sz="2800" dirty="0"/>
              <a:t> of </a:t>
            </a:r>
            <a:r>
              <a:rPr lang="it-IT" sz="2800" dirty="0" err="1"/>
              <a:t>shapes</a:t>
            </a:r>
            <a:endParaRPr lang="it-IT" sz="2800" dirty="0"/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800" dirty="0" err="1"/>
              <a:t>Improve</a:t>
            </a:r>
            <a:r>
              <a:rPr lang="it-IT" sz="2800" dirty="0"/>
              <a:t> </a:t>
            </a:r>
            <a:r>
              <a:rPr lang="it-IT" sz="2800" dirty="0" err="1"/>
              <a:t>robustness</a:t>
            </a:r>
            <a:r>
              <a:rPr lang="it-IT" sz="2800" dirty="0"/>
              <a:t> to </a:t>
            </a:r>
            <a:r>
              <a:rPr lang="it-IT" sz="2800" dirty="0" err="1"/>
              <a:t>noise</a:t>
            </a:r>
            <a:endParaRPr lang="it-IT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Learning pipeline</a:t>
            </a:r>
          </a:p>
        </p:txBody>
      </p:sp>
    </p:spTree>
    <p:extLst>
      <p:ext uri="{BB962C8B-B14F-4D97-AF65-F5344CB8AC3E}">
        <p14:creationId xmlns:p14="http://schemas.microsoft.com/office/powerpoint/2010/main" val="14627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Laplace-Beltrami operator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5210A5E9-2408-4829-BD39-6D14C08F8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656" y="1947682"/>
            <a:ext cx="4030688" cy="598617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5C0D52C9-962E-4411-A812-9E13F3ED6DCC}"/>
              </a:ext>
            </a:extLst>
          </p:cNvPr>
          <p:cNvGrpSpPr/>
          <p:nvPr/>
        </p:nvGrpSpPr>
        <p:grpSpPr>
          <a:xfrm>
            <a:off x="510165" y="3495357"/>
            <a:ext cx="11171671" cy="2293275"/>
            <a:chOff x="309181" y="4362485"/>
            <a:chExt cx="11171671" cy="22932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8827079-F991-4C88-9BB0-46DC14B3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958" y="4427024"/>
              <a:ext cx="3034171" cy="1787655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503B32D-B3CD-41BD-8EA8-32A580AB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087" y="4427023"/>
              <a:ext cx="763956" cy="1787656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043AD261-0AD8-4FE0-8678-69A3FFDD0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001" y="4427024"/>
              <a:ext cx="763955" cy="1787655"/>
            </a:xfrm>
            <a:prstGeom prst="rect">
              <a:avLst/>
            </a:prstGeom>
          </p:spPr>
        </p:pic>
        <p:pic>
          <p:nvPicPr>
            <p:cNvPr id="26" name="Elemento grafico 25">
              <a:extLst>
                <a:ext uri="{FF2B5EF4-FFF2-40B4-BE49-F238E27FC236}">
                  <a16:creationId xmlns:a16="http://schemas.microsoft.com/office/drawing/2014/main" id="{9FC0E978-D784-44D0-A757-2C3318EA1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93812" y="6273587"/>
              <a:ext cx="320456" cy="320456"/>
            </a:xfrm>
            <a:prstGeom prst="rect">
              <a:avLst/>
            </a:prstGeom>
          </p:spPr>
        </p:pic>
        <p:pic>
          <p:nvPicPr>
            <p:cNvPr id="28" name="Elemento grafico 27">
              <a:extLst>
                <a:ext uri="{FF2B5EF4-FFF2-40B4-BE49-F238E27FC236}">
                  <a16:creationId xmlns:a16="http://schemas.microsoft.com/office/drawing/2014/main" id="{8C8F5C8C-2908-41A2-8FD3-0A70DE22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55669" y="6267449"/>
              <a:ext cx="320456" cy="320456"/>
            </a:xfrm>
            <a:prstGeom prst="rect">
              <a:avLst/>
            </a:prstGeom>
          </p:spPr>
        </p:pic>
        <p:pic>
          <p:nvPicPr>
            <p:cNvPr id="30" name="Elemento grafico 29">
              <a:extLst>
                <a:ext uri="{FF2B5EF4-FFF2-40B4-BE49-F238E27FC236}">
                  <a16:creationId xmlns:a16="http://schemas.microsoft.com/office/drawing/2014/main" id="{C40DD165-CD96-459D-BFF1-8A36305F4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6606" y="6267449"/>
              <a:ext cx="295805" cy="320456"/>
            </a:xfrm>
            <a:prstGeom prst="rect">
              <a:avLst/>
            </a:prstGeom>
          </p:spPr>
        </p:pic>
        <p:pic>
          <p:nvPicPr>
            <p:cNvPr id="32" name="Elemento grafico 31">
              <a:extLst>
                <a:ext uri="{FF2B5EF4-FFF2-40B4-BE49-F238E27FC236}">
                  <a16:creationId xmlns:a16="http://schemas.microsoft.com/office/drawing/2014/main" id="{7CDC200C-D019-4218-B186-034A45C8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09257" y="6267450"/>
              <a:ext cx="468357" cy="320455"/>
            </a:xfrm>
            <a:prstGeom prst="rect">
              <a:avLst/>
            </a:prstGeom>
          </p:spPr>
        </p:pic>
        <p:pic>
          <p:nvPicPr>
            <p:cNvPr id="34" name="Elemento grafico 33">
              <a:extLst>
                <a:ext uri="{FF2B5EF4-FFF2-40B4-BE49-F238E27FC236}">
                  <a16:creationId xmlns:a16="http://schemas.microsoft.com/office/drawing/2014/main" id="{04DD9E4B-CD5B-4FD3-AE38-9E6E96D1B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627644" y="6267449"/>
              <a:ext cx="468356" cy="320454"/>
            </a:xfrm>
            <a:prstGeom prst="rect">
              <a:avLst/>
            </a:prstGeom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10C55D8-0CBF-417D-A56A-90CD1D703933}"/>
                </a:ext>
              </a:extLst>
            </p:cNvPr>
            <p:cNvSpPr txBox="1"/>
            <p:nvPr/>
          </p:nvSpPr>
          <p:spPr>
            <a:xfrm>
              <a:off x="4579210" y="4970241"/>
              <a:ext cx="396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/>
                <a:t>…</a:t>
              </a:r>
              <a:endParaRPr lang="en-US" sz="3200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886B45A-357F-4611-9BF2-82A12B966A53}"/>
                </a:ext>
              </a:extLst>
            </p:cNvPr>
            <p:cNvSpPr txBox="1"/>
            <p:nvPr/>
          </p:nvSpPr>
          <p:spPr>
            <a:xfrm>
              <a:off x="6589902" y="5028463"/>
              <a:ext cx="396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/>
                <a:t>…</a:t>
              </a:r>
              <a:endParaRPr lang="en-US" sz="3200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BB199DB-2FCF-4222-A9E1-1DECF16A5B44}"/>
                </a:ext>
              </a:extLst>
            </p:cNvPr>
            <p:cNvSpPr txBox="1"/>
            <p:nvPr/>
          </p:nvSpPr>
          <p:spPr>
            <a:xfrm>
              <a:off x="9046370" y="4362485"/>
              <a:ext cx="2249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/>
                <a:t>Laplacian</a:t>
              </a:r>
              <a:r>
                <a:rPr lang="it-IT" sz="2000" b="1" dirty="0"/>
                <a:t> </a:t>
              </a:r>
              <a:r>
                <a:rPr lang="it-IT" sz="2000" b="1" dirty="0" err="1"/>
                <a:t>spectrum</a:t>
              </a:r>
              <a:endParaRPr lang="en-US" sz="2000" b="1" dirty="0"/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123AA4E-6BA0-418B-9C22-9D9113731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9181" y="4600987"/>
              <a:ext cx="537696" cy="854951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F7973A92-D84F-46A5-A62D-9EF0D66F120B}"/>
                </a:ext>
              </a:extLst>
            </p:cNvPr>
            <p:cNvGrpSpPr/>
            <p:nvPr/>
          </p:nvGrpSpPr>
          <p:grpSpPr>
            <a:xfrm>
              <a:off x="8976826" y="4760546"/>
              <a:ext cx="2504026" cy="1895214"/>
              <a:chOff x="8976826" y="4760546"/>
              <a:chExt cx="2504026" cy="1895214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0BE853C-304C-4C84-B4D1-824D37048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44085" y="6322670"/>
                <a:ext cx="253783" cy="333090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6EDF689F-4682-49F0-A65C-93B14BD8E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76826" y="5373491"/>
                <a:ext cx="369088" cy="315128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5094E668-53E3-49CC-B8A7-E96A8BD4D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5914" y="4760546"/>
                <a:ext cx="1862254" cy="1583229"/>
              </a:xfrm>
              <a:prstGeom prst="rect">
                <a:avLst/>
              </a:prstGeom>
            </p:spPr>
          </p:pic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FC0D9CA0-2DDD-4C17-A1DA-98EBD505A6F9}"/>
                  </a:ext>
                </a:extLst>
              </p:cNvPr>
              <p:cNvSpPr/>
              <p:nvPr/>
            </p:nvSpPr>
            <p:spPr>
              <a:xfrm>
                <a:off x="9345914" y="4760546"/>
                <a:ext cx="1949670" cy="908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5F1CD69-AB35-49E1-8307-DA4FBE3064A8}"/>
                  </a:ext>
                </a:extLst>
              </p:cNvPr>
              <p:cNvSpPr/>
              <p:nvPr/>
            </p:nvSpPr>
            <p:spPr>
              <a:xfrm>
                <a:off x="11171620" y="4851400"/>
                <a:ext cx="309232" cy="14712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riangolo isoscele 21">
                <a:extLst>
                  <a:ext uri="{FF2B5EF4-FFF2-40B4-BE49-F238E27FC236}">
                    <a16:creationId xmlns:a16="http://schemas.microsoft.com/office/drawing/2014/main" id="{B4111600-C133-42F0-9D4D-391C0D116CAF}"/>
                  </a:ext>
                </a:extLst>
              </p:cNvPr>
              <p:cNvSpPr/>
              <p:nvPr/>
            </p:nvSpPr>
            <p:spPr>
              <a:xfrm>
                <a:off x="9345914" y="4798850"/>
                <a:ext cx="94043" cy="118841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olo isoscele 30">
                <a:extLst>
                  <a:ext uri="{FF2B5EF4-FFF2-40B4-BE49-F238E27FC236}">
                    <a16:creationId xmlns:a16="http://schemas.microsoft.com/office/drawing/2014/main" id="{1B8814CC-3E5D-4744-9EE7-C37BB8B5347F}"/>
                  </a:ext>
                </a:extLst>
              </p:cNvPr>
              <p:cNvSpPr/>
              <p:nvPr/>
            </p:nvSpPr>
            <p:spPr>
              <a:xfrm rot="5400000">
                <a:off x="11152050" y="6228912"/>
                <a:ext cx="94043" cy="118841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7119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Laplace-Beltrami operator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5210A5E9-2408-4829-BD39-6D14C08F8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0656" y="1626908"/>
            <a:ext cx="4030688" cy="598617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DA8E8FAC-F4EC-4565-B0E7-F98435045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0656" y="5835996"/>
            <a:ext cx="4030688" cy="535326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37F29D68-A546-43C8-93F4-7D4C129B8C2B}"/>
              </a:ext>
            </a:extLst>
          </p:cNvPr>
          <p:cNvGrpSpPr/>
          <p:nvPr/>
        </p:nvGrpSpPr>
        <p:grpSpPr>
          <a:xfrm>
            <a:off x="510165" y="2912067"/>
            <a:ext cx="11171671" cy="2293275"/>
            <a:chOff x="309181" y="3038187"/>
            <a:chExt cx="11171671" cy="2293275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9B3AA3C-2850-4009-89CA-BB2A08270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958" y="3102726"/>
              <a:ext cx="3034171" cy="1787655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6314F937-117C-47CF-A7D9-CD7ADFFBE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087" y="3102725"/>
              <a:ext cx="763956" cy="1787656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16B18F7-30E0-4FBD-9690-038FD4287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001" y="3102726"/>
              <a:ext cx="763955" cy="1787655"/>
            </a:xfrm>
            <a:prstGeom prst="rect">
              <a:avLst/>
            </a:prstGeom>
          </p:spPr>
        </p:pic>
        <p:pic>
          <p:nvPicPr>
            <p:cNvPr id="27" name="Elemento grafico 26">
              <a:extLst>
                <a:ext uri="{FF2B5EF4-FFF2-40B4-BE49-F238E27FC236}">
                  <a16:creationId xmlns:a16="http://schemas.microsoft.com/office/drawing/2014/main" id="{F3E2F35E-47EC-4F33-96EC-94165FEF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93812" y="4949289"/>
              <a:ext cx="320456" cy="320456"/>
            </a:xfrm>
            <a:prstGeom prst="rect">
              <a:avLst/>
            </a:prstGeom>
          </p:spPr>
        </p:pic>
        <p:pic>
          <p:nvPicPr>
            <p:cNvPr id="29" name="Elemento grafico 28">
              <a:extLst>
                <a:ext uri="{FF2B5EF4-FFF2-40B4-BE49-F238E27FC236}">
                  <a16:creationId xmlns:a16="http://schemas.microsoft.com/office/drawing/2014/main" id="{73E39DDB-1139-4900-95AD-A0FC0756A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55669" y="4943151"/>
              <a:ext cx="320456" cy="320456"/>
            </a:xfrm>
            <a:prstGeom prst="rect">
              <a:avLst/>
            </a:prstGeom>
          </p:spPr>
        </p:pic>
        <p:pic>
          <p:nvPicPr>
            <p:cNvPr id="31" name="Elemento grafico 30">
              <a:extLst>
                <a:ext uri="{FF2B5EF4-FFF2-40B4-BE49-F238E27FC236}">
                  <a16:creationId xmlns:a16="http://schemas.microsoft.com/office/drawing/2014/main" id="{027C83A5-D8D3-4B36-8803-FCF04CCA0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56606" y="4943151"/>
              <a:ext cx="295805" cy="320456"/>
            </a:xfrm>
            <a:prstGeom prst="rect">
              <a:avLst/>
            </a:prstGeom>
          </p:spPr>
        </p:pic>
        <p:pic>
          <p:nvPicPr>
            <p:cNvPr id="33" name="Elemento grafico 32">
              <a:extLst>
                <a:ext uri="{FF2B5EF4-FFF2-40B4-BE49-F238E27FC236}">
                  <a16:creationId xmlns:a16="http://schemas.microsoft.com/office/drawing/2014/main" id="{DDA96F0F-224A-47BE-A0B0-35665FFFF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09257" y="4943152"/>
              <a:ext cx="468357" cy="320455"/>
            </a:xfrm>
            <a:prstGeom prst="rect">
              <a:avLst/>
            </a:prstGeom>
          </p:spPr>
        </p:pic>
        <p:pic>
          <p:nvPicPr>
            <p:cNvPr id="37" name="Elemento grafico 36">
              <a:extLst>
                <a:ext uri="{FF2B5EF4-FFF2-40B4-BE49-F238E27FC236}">
                  <a16:creationId xmlns:a16="http://schemas.microsoft.com/office/drawing/2014/main" id="{1CD658A7-C745-4BF5-A046-2A7444F8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27644" y="4943151"/>
              <a:ext cx="468356" cy="320454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E1BDF5E4-3245-4867-9DA5-7471A4DCB283}"/>
                </a:ext>
              </a:extLst>
            </p:cNvPr>
            <p:cNvSpPr txBox="1"/>
            <p:nvPr/>
          </p:nvSpPr>
          <p:spPr>
            <a:xfrm>
              <a:off x="4579210" y="3645943"/>
              <a:ext cx="396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/>
                <a:t>…</a:t>
              </a:r>
              <a:endParaRPr lang="en-US" sz="3200" dirty="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699CF2F6-69F7-41E0-8DB6-103FD020EB82}"/>
                </a:ext>
              </a:extLst>
            </p:cNvPr>
            <p:cNvSpPr txBox="1"/>
            <p:nvPr/>
          </p:nvSpPr>
          <p:spPr>
            <a:xfrm>
              <a:off x="6589902" y="3704165"/>
              <a:ext cx="396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/>
                <a:t>…</a:t>
              </a:r>
              <a:endParaRPr lang="en-US" sz="3200" dirty="0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7B00CC15-A927-47FF-8F66-5CFD933C9706}"/>
                </a:ext>
              </a:extLst>
            </p:cNvPr>
            <p:cNvSpPr txBox="1"/>
            <p:nvPr/>
          </p:nvSpPr>
          <p:spPr>
            <a:xfrm>
              <a:off x="9046370" y="3038187"/>
              <a:ext cx="2249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/>
                <a:t>Laplacian</a:t>
              </a:r>
              <a:r>
                <a:rPr lang="it-IT" sz="2000" b="1" dirty="0"/>
                <a:t> </a:t>
              </a:r>
              <a:r>
                <a:rPr lang="it-IT" sz="2000" b="1" dirty="0" err="1"/>
                <a:t>spectrum</a:t>
              </a:r>
              <a:endParaRPr lang="en-US" sz="2000" b="1" dirty="0"/>
            </a:p>
          </p:txBody>
        </p:sp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55BFADDC-7702-4E99-8CAC-D11EB30A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09181" y="3276689"/>
              <a:ext cx="537696" cy="854951"/>
            </a:xfrm>
            <a:prstGeom prst="rect">
              <a:avLst/>
            </a:prstGeom>
          </p:spPr>
        </p:pic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FC26D42A-4F0A-4464-8DED-9EE5106F1526}"/>
                </a:ext>
              </a:extLst>
            </p:cNvPr>
            <p:cNvGrpSpPr/>
            <p:nvPr/>
          </p:nvGrpSpPr>
          <p:grpSpPr>
            <a:xfrm>
              <a:off x="8976826" y="3436248"/>
              <a:ext cx="2504026" cy="1895214"/>
              <a:chOff x="8976826" y="4760546"/>
              <a:chExt cx="2504026" cy="1895214"/>
            </a:xfrm>
          </p:grpSpPr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3CE78B30-0667-4CE0-BB09-6CF8B35C9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044085" y="6322670"/>
                <a:ext cx="253783" cy="333090"/>
              </a:xfrm>
              <a:prstGeom prst="rect">
                <a:avLst/>
              </a:prstGeom>
            </p:spPr>
          </p:pic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73586C97-CF27-4E37-B23D-A66AB3E8F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976826" y="5373491"/>
                <a:ext cx="369088" cy="315128"/>
              </a:xfrm>
              <a:prstGeom prst="rect">
                <a:avLst/>
              </a:prstGeom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91F5BC92-34E3-4102-874F-BC59B2F01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5914" y="4760546"/>
                <a:ext cx="1862254" cy="1583229"/>
              </a:xfrm>
              <a:prstGeom prst="rect">
                <a:avLst/>
              </a:prstGeom>
            </p:spPr>
          </p:pic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C77262CD-9FB4-4858-BA4A-8B0F1FD2A196}"/>
                  </a:ext>
                </a:extLst>
              </p:cNvPr>
              <p:cNvSpPr/>
              <p:nvPr/>
            </p:nvSpPr>
            <p:spPr>
              <a:xfrm>
                <a:off x="9345914" y="4760546"/>
                <a:ext cx="1949670" cy="908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B88DB288-49E0-43FA-B1FE-69797D5C62D8}"/>
                  </a:ext>
                </a:extLst>
              </p:cNvPr>
              <p:cNvSpPr/>
              <p:nvPr/>
            </p:nvSpPr>
            <p:spPr>
              <a:xfrm>
                <a:off x="11171620" y="4851400"/>
                <a:ext cx="309232" cy="14712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riangolo isoscele 48">
                <a:extLst>
                  <a:ext uri="{FF2B5EF4-FFF2-40B4-BE49-F238E27FC236}">
                    <a16:creationId xmlns:a16="http://schemas.microsoft.com/office/drawing/2014/main" id="{1F7737F5-AB3B-4D60-A707-F35433B2E1AA}"/>
                  </a:ext>
                </a:extLst>
              </p:cNvPr>
              <p:cNvSpPr/>
              <p:nvPr/>
            </p:nvSpPr>
            <p:spPr>
              <a:xfrm>
                <a:off x="9345914" y="4798850"/>
                <a:ext cx="94043" cy="118841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riangolo isoscele 49">
                <a:extLst>
                  <a:ext uri="{FF2B5EF4-FFF2-40B4-BE49-F238E27FC236}">
                    <a16:creationId xmlns:a16="http://schemas.microsoft.com/office/drawing/2014/main" id="{19083E3D-E79F-44E4-BA07-EF0CFA102378}"/>
                  </a:ext>
                </a:extLst>
              </p:cNvPr>
              <p:cNvSpPr/>
              <p:nvPr/>
            </p:nvSpPr>
            <p:spPr>
              <a:xfrm rot="5400000">
                <a:off x="11152050" y="6228912"/>
                <a:ext cx="94043" cy="118841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84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Hamiltonian operator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312B0FA9-8731-4207-87ED-E0D4B59DD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8" y="2477359"/>
            <a:ext cx="6677244" cy="9712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F2F1DD-288A-4007-9A4B-E2CF27214FA4}"/>
              </a:ext>
            </a:extLst>
          </p:cNvPr>
          <p:cNvSpPr txBox="1"/>
          <p:nvPr/>
        </p:nvSpPr>
        <p:spPr>
          <a:xfrm>
            <a:off x="7624895" y="2962976"/>
            <a:ext cx="134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Potential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20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Hamiltonian operator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312B0FA9-8731-4207-87ED-E0D4B59DD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8" y="2477359"/>
            <a:ext cx="6677244" cy="971235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19956B-F2FE-4614-A165-8E6A78029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3206" y="4181242"/>
            <a:ext cx="3245589" cy="4726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1D6DDB-7F01-4BC2-95BB-0B0BE8CAA64F}"/>
              </a:ext>
            </a:extLst>
          </p:cNvPr>
          <p:cNvSpPr txBox="1"/>
          <p:nvPr/>
        </p:nvSpPr>
        <p:spPr>
          <a:xfrm>
            <a:off x="7624895" y="2962976"/>
            <a:ext cx="134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Potential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6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Hamiltonian operator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19956B-F2FE-4614-A165-8E6A78029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3206" y="1771871"/>
            <a:ext cx="3245589" cy="472659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0D55A714-CF72-43B6-8084-52CF0348018E}"/>
              </a:ext>
            </a:extLst>
          </p:cNvPr>
          <p:cNvGrpSpPr/>
          <p:nvPr/>
        </p:nvGrpSpPr>
        <p:grpSpPr>
          <a:xfrm>
            <a:off x="365384" y="2859002"/>
            <a:ext cx="11461232" cy="3448310"/>
            <a:chOff x="362080" y="3321449"/>
            <a:chExt cx="11461232" cy="344831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331B3DB-A49A-4D9A-B948-70C98C4DC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954" y="3798353"/>
              <a:ext cx="1134488" cy="265735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32278DA-7790-4EED-997D-8FA77D7AF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736" y="4064048"/>
              <a:ext cx="875094" cy="2047721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3BFC834-6C9C-4714-9218-03E286F9A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6784" y="4064047"/>
              <a:ext cx="875094" cy="204772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285DE57A-5AC0-4A9B-8E63-BCA107327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396" y="4100690"/>
              <a:ext cx="3413386" cy="2011079"/>
            </a:xfrm>
            <a:prstGeom prst="rect">
              <a:avLst/>
            </a:prstGeom>
          </p:spPr>
        </p:pic>
        <p:pic>
          <p:nvPicPr>
            <p:cNvPr id="21" name="Elemento grafico 20">
              <a:extLst>
                <a:ext uri="{FF2B5EF4-FFF2-40B4-BE49-F238E27FC236}">
                  <a16:creationId xmlns:a16="http://schemas.microsoft.com/office/drawing/2014/main" id="{18AFBBB4-32E8-4374-8C71-DB91482DD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83774" y="6229387"/>
              <a:ext cx="534873" cy="347667"/>
            </a:xfrm>
            <a:prstGeom prst="rect">
              <a:avLst/>
            </a:prstGeom>
          </p:spPr>
        </p:pic>
        <p:pic>
          <p:nvPicPr>
            <p:cNvPr id="22" name="Elemento grafico 21">
              <a:extLst>
                <a:ext uri="{FF2B5EF4-FFF2-40B4-BE49-F238E27FC236}">
                  <a16:creationId xmlns:a16="http://schemas.microsoft.com/office/drawing/2014/main" id="{5B171F3A-2C5D-4942-9962-BEF553C2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3395" y="6229387"/>
              <a:ext cx="401156" cy="347668"/>
            </a:xfrm>
            <a:prstGeom prst="rect">
              <a:avLst/>
            </a:prstGeom>
          </p:spPr>
        </p:pic>
        <p:pic>
          <p:nvPicPr>
            <p:cNvPr id="23" name="Elemento grafico 22">
              <a:extLst>
                <a:ext uri="{FF2B5EF4-FFF2-40B4-BE49-F238E27FC236}">
                  <a16:creationId xmlns:a16="http://schemas.microsoft.com/office/drawing/2014/main" id="{5F370139-BCC3-440F-898C-D566BDC8B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22560" y="6229385"/>
              <a:ext cx="401156" cy="347669"/>
            </a:xfrm>
            <a:prstGeom prst="rect">
              <a:avLst/>
            </a:prstGeom>
          </p:spPr>
        </p:pic>
        <p:pic>
          <p:nvPicPr>
            <p:cNvPr id="24" name="Elemento grafico 23">
              <a:extLst>
                <a:ext uri="{FF2B5EF4-FFF2-40B4-BE49-F238E27FC236}">
                  <a16:creationId xmlns:a16="http://schemas.microsoft.com/office/drawing/2014/main" id="{06FBB15C-3231-479C-8FF1-A9233A52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759783" y="6229387"/>
              <a:ext cx="401156" cy="347668"/>
            </a:xfrm>
            <a:prstGeom prst="rect">
              <a:avLst/>
            </a:prstGeom>
          </p:spPr>
        </p:pic>
        <p:pic>
          <p:nvPicPr>
            <p:cNvPr id="25" name="Elemento grafico 24">
              <a:extLst>
                <a:ext uri="{FF2B5EF4-FFF2-40B4-BE49-F238E27FC236}">
                  <a16:creationId xmlns:a16="http://schemas.microsoft.com/office/drawing/2014/main" id="{F8DFBE6B-CE6F-48CB-9395-6F74FAC2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288334" y="6229387"/>
              <a:ext cx="534873" cy="347667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94087751-D5BA-467F-A651-C0852691C277}"/>
                </a:ext>
              </a:extLst>
            </p:cNvPr>
            <p:cNvSpPr txBox="1"/>
            <p:nvPr/>
          </p:nvSpPr>
          <p:spPr>
            <a:xfrm>
              <a:off x="5987446" y="4783231"/>
              <a:ext cx="316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/>
                <a:t>…</a:t>
              </a:r>
              <a:endParaRPr lang="en-US" sz="3200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D9FC43A-6D2B-4C3A-859A-23F254265411}"/>
                </a:ext>
              </a:extLst>
            </p:cNvPr>
            <p:cNvSpPr txBox="1"/>
            <p:nvPr/>
          </p:nvSpPr>
          <p:spPr>
            <a:xfrm>
              <a:off x="7507832" y="4821037"/>
              <a:ext cx="316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/>
                <a:t>…</a:t>
              </a:r>
              <a:endParaRPr lang="en-US" sz="3200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E7AEA08-56A7-4792-98B0-19A058437823}"/>
                </a:ext>
              </a:extLst>
            </p:cNvPr>
            <p:cNvSpPr txBox="1"/>
            <p:nvPr/>
          </p:nvSpPr>
          <p:spPr>
            <a:xfrm>
              <a:off x="9230567" y="3856583"/>
              <a:ext cx="2592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/>
                <a:t>Hamiltonian</a:t>
              </a:r>
              <a:r>
                <a:rPr lang="it-IT" sz="2000" b="1" dirty="0"/>
                <a:t> </a:t>
              </a:r>
              <a:r>
                <a:rPr lang="it-IT" sz="2000" b="1" dirty="0" err="1"/>
                <a:t>spectrum</a:t>
              </a:r>
              <a:endParaRPr lang="en-US" sz="2000" b="1" dirty="0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0D47576-8E4E-4B2F-B1C6-BF6F09FB6D9C}"/>
                </a:ext>
              </a:extLst>
            </p:cNvPr>
            <p:cNvSpPr txBox="1"/>
            <p:nvPr/>
          </p:nvSpPr>
          <p:spPr>
            <a:xfrm>
              <a:off x="508933" y="3321449"/>
              <a:ext cx="1677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Step </a:t>
              </a:r>
              <a:r>
                <a:rPr lang="it-IT" sz="2000" b="1" dirty="0" err="1"/>
                <a:t>potential</a:t>
              </a:r>
              <a:endParaRPr lang="en-US" sz="2000" b="1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9AA2E1B-5A23-4C3F-A3EB-CB53EBC7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62080" y="6487517"/>
              <a:ext cx="1824072" cy="282242"/>
            </a:xfrm>
            <a:prstGeom prst="rect">
              <a:avLst/>
            </a:prstGeom>
          </p:spPr>
        </p:pic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C2381681-A61D-4AB5-B9F0-E5570D36C487}"/>
                </a:ext>
              </a:extLst>
            </p:cNvPr>
            <p:cNvGrpSpPr/>
            <p:nvPr/>
          </p:nvGrpSpPr>
          <p:grpSpPr>
            <a:xfrm>
              <a:off x="9287007" y="4198517"/>
              <a:ext cx="2381220" cy="2079797"/>
              <a:chOff x="9287007" y="4198517"/>
              <a:chExt cx="2381220" cy="2079797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EFA2AC94-6E37-41C1-A7F4-EEBF1950B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27924" y="5945224"/>
                <a:ext cx="253783" cy="333090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979EC4BE-3C85-40C7-8D9D-2787CB894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87007" y="4981614"/>
                <a:ext cx="330677" cy="362885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A60F754-F2BA-4DF6-A72E-4BB991784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7684" y="4350559"/>
                <a:ext cx="1874265" cy="1624994"/>
              </a:xfrm>
              <a:prstGeom prst="rect">
                <a:avLst/>
              </a:prstGeom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51629B83-39AB-4A7D-B45E-2C1BACBBF1CB}"/>
                  </a:ext>
                </a:extLst>
              </p:cNvPr>
              <p:cNvSpPr/>
              <p:nvPr/>
            </p:nvSpPr>
            <p:spPr>
              <a:xfrm>
                <a:off x="11414444" y="4334611"/>
                <a:ext cx="253783" cy="17612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7CBF90F-65D6-4296-89F2-E92EAA891E0C}"/>
                  </a:ext>
                </a:extLst>
              </p:cNvPr>
              <p:cNvSpPr/>
              <p:nvPr/>
            </p:nvSpPr>
            <p:spPr>
              <a:xfrm>
                <a:off x="9659679" y="4198517"/>
                <a:ext cx="1647351" cy="2240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iangolo isoscele 29">
                <a:extLst>
                  <a:ext uri="{FF2B5EF4-FFF2-40B4-BE49-F238E27FC236}">
                    <a16:creationId xmlns:a16="http://schemas.microsoft.com/office/drawing/2014/main" id="{94863D02-D713-421B-84F1-16C2EB31ECA5}"/>
                  </a:ext>
                </a:extLst>
              </p:cNvPr>
              <p:cNvSpPr/>
              <p:nvPr/>
            </p:nvSpPr>
            <p:spPr>
              <a:xfrm rot="5400000">
                <a:off x="11417865" y="5883358"/>
                <a:ext cx="94043" cy="118841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olo isoscele 30">
                <a:extLst>
                  <a:ext uri="{FF2B5EF4-FFF2-40B4-BE49-F238E27FC236}">
                    <a16:creationId xmlns:a16="http://schemas.microsoft.com/office/drawing/2014/main" id="{13AA545F-0263-423C-8C6A-5E8464ACBE01}"/>
                  </a:ext>
                </a:extLst>
              </p:cNvPr>
              <p:cNvSpPr/>
              <p:nvPr/>
            </p:nvSpPr>
            <p:spPr>
              <a:xfrm>
                <a:off x="9624820" y="4309090"/>
                <a:ext cx="94043" cy="118841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0178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3DF53-7CB5-4A90-9E9B-3083E09E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33" y="4398"/>
            <a:ext cx="11174135" cy="1325563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approach: main idea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DCFEF0-D6E6-454A-B509-E2E390610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1" y="4464116"/>
            <a:ext cx="839897" cy="19673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0B759A5-D3F8-4A49-ABF2-792BA4D6A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74" y="4433582"/>
            <a:ext cx="772998" cy="18088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2AB05BF-7C42-4826-9514-D0B72CD31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13" y="4433582"/>
            <a:ext cx="772998" cy="180881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BC16CC-8493-4251-9057-4D9BCEF13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79" y="4502280"/>
            <a:ext cx="3015154" cy="177645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514B690-3813-46AB-A5F4-108517B8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62" y="2706076"/>
            <a:ext cx="789057" cy="13255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CC3C7A8-076D-4C8B-9E65-8DF8DADD0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2738102"/>
            <a:ext cx="3116248" cy="129353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BC0AB56-79DD-4366-BD97-446A237CD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9" y="2743174"/>
            <a:ext cx="839897" cy="141339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E8906EB-92BB-4B98-A28D-BF2D9D34F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758" y="2738102"/>
            <a:ext cx="789057" cy="1325564"/>
          </a:xfrm>
          <a:prstGeom prst="rect">
            <a:avLst/>
          </a:prstGeom>
        </p:spPr>
      </p:pic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A286BA9C-CDE2-4743-955A-6C82B3013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44742" y="6314141"/>
            <a:ext cx="503090" cy="327009"/>
          </a:xfrm>
          <a:prstGeom prst="rect">
            <a:avLst/>
          </a:prstGeom>
        </p:spPr>
      </p:pic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20D32480-3B5C-4205-9594-5798DEFB27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06306" y="6314141"/>
            <a:ext cx="377318" cy="327009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8D867DD1-FE0D-4BB6-B72B-336CACAB7D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34040" y="6314142"/>
            <a:ext cx="377318" cy="327010"/>
          </a:xfrm>
          <a:prstGeom prst="rect">
            <a:avLst/>
          </a:prstGeom>
        </p:spPr>
      </p:pic>
      <p:pic>
        <p:nvPicPr>
          <p:cNvPr id="32" name="Elemento grafico 31">
            <a:extLst>
              <a:ext uri="{FF2B5EF4-FFF2-40B4-BE49-F238E27FC236}">
                <a16:creationId xmlns:a16="http://schemas.microsoft.com/office/drawing/2014/main" id="{C9C0269E-651E-4009-9B5C-408405EE4B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66662" y="6314142"/>
            <a:ext cx="377318" cy="327009"/>
          </a:xfrm>
          <a:prstGeom prst="rect">
            <a:avLst/>
          </a:prstGeom>
        </p:spPr>
      </p:pic>
      <p:pic>
        <p:nvPicPr>
          <p:cNvPr id="34" name="Elemento grafico 33">
            <a:extLst>
              <a:ext uri="{FF2B5EF4-FFF2-40B4-BE49-F238E27FC236}">
                <a16:creationId xmlns:a16="http://schemas.microsoft.com/office/drawing/2014/main" id="{423D307F-9BEB-46DF-9AD4-9CE8AEE85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18349" y="6314142"/>
            <a:ext cx="503090" cy="327009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00D27910-8E7D-4A1F-8CED-91399F2297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88456" y="4027532"/>
            <a:ext cx="353500" cy="353500"/>
          </a:xfrm>
          <a:prstGeom prst="rect">
            <a:avLst/>
          </a:prstGeom>
        </p:spPr>
      </p:pic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F90D0087-60F6-455F-BB41-C1F14613A1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91424" y="4027532"/>
            <a:ext cx="353500" cy="353500"/>
          </a:xfrm>
          <a:prstGeom prst="rect">
            <a:avLst/>
          </a:prstGeom>
        </p:spPr>
      </p:pic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23A3F287-08FE-4356-BC3D-3FD2F4FC43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464156" y="4027532"/>
            <a:ext cx="329022" cy="356443"/>
          </a:xfrm>
          <a:prstGeom prst="rect">
            <a:avLst/>
          </a:prstGeom>
        </p:spPr>
      </p:pic>
      <p:pic>
        <p:nvPicPr>
          <p:cNvPr id="38" name="Elemento grafico 37">
            <a:extLst>
              <a:ext uri="{FF2B5EF4-FFF2-40B4-BE49-F238E27FC236}">
                <a16:creationId xmlns:a16="http://schemas.microsoft.com/office/drawing/2014/main" id="{04C75E4C-BDFE-4DF5-A5E7-ED32F54F50E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741226" y="4027532"/>
            <a:ext cx="520955" cy="356443"/>
          </a:xfrm>
          <a:prstGeom prst="rect">
            <a:avLst/>
          </a:prstGeom>
        </p:spPr>
      </p:pic>
      <p:pic>
        <p:nvPicPr>
          <p:cNvPr id="39" name="Elemento grafico 38">
            <a:extLst>
              <a:ext uri="{FF2B5EF4-FFF2-40B4-BE49-F238E27FC236}">
                <a16:creationId xmlns:a16="http://schemas.microsoft.com/office/drawing/2014/main" id="{63E47DDA-79BB-4245-9B76-E17F80EDE8B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225069" y="4027536"/>
            <a:ext cx="516649" cy="353496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D6C3498-77C2-4FC3-91A5-9BFD03B64423}"/>
              </a:ext>
            </a:extLst>
          </p:cNvPr>
          <p:cNvSpPr txBox="1"/>
          <p:nvPr/>
        </p:nvSpPr>
        <p:spPr>
          <a:xfrm>
            <a:off x="5574675" y="3092136"/>
            <a:ext cx="31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…</a:t>
            </a:r>
            <a:endParaRPr lang="en-US" sz="320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84F6E38-1363-4113-B6B8-2072F4394680}"/>
              </a:ext>
            </a:extLst>
          </p:cNvPr>
          <p:cNvSpPr txBox="1"/>
          <p:nvPr/>
        </p:nvSpPr>
        <p:spPr>
          <a:xfrm>
            <a:off x="7122963" y="3071117"/>
            <a:ext cx="31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…</a:t>
            </a:r>
            <a:endParaRPr lang="en-US" sz="32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08D2A27-BC18-4AB8-96EB-6C10D41DC63F}"/>
              </a:ext>
            </a:extLst>
          </p:cNvPr>
          <p:cNvSpPr txBox="1"/>
          <p:nvPr/>
        </p:nvSpPr>
        <p:spPr>
          <a:xfrm>
            <a:off x="5574675" y="4951964"/>
            <a:ext cx="31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…</a:t>
            </a:r>
            <a:endParaRPr lang="en-US" sz="3200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60D2C4F-50E6-4B13-ADEF-74686A50FE54}"/>
              </a:ext>
            </a:extLst>
          </p:cNvPr>
          <p:cNvSpPr txBox="1"/>
          <p:nvPr/>
        </p:nvSpPr>
        <p:spPr>
          <a:xfrm>
            <a:off x="7122963" y="5027905"/>
            <a:ext cx="31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…</a:t>
            </a:r>
            <a:endParaRPr lang="en-US" sz="320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31C3A4A-3CE8-4CB4-B8D5-70996BB3F46D}"/>
              </a:ext>
            </a:extLst>
          </p:cNvPr>
          <p:cNvGrpSpPr/>
          <p:nvPr/>
        </p:nvGrpSpPr>
        <p:grpSpPr>
          <a:xfrm>
            <a:off x="1066799" y="1296649"/>
            <a:ext cx="10294883" cy="1138977"/>
            <a:chOff x="1066800" y="1328179"/>
            <a:chExt cx="10058400" cy="103043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7F40224E-227E-485D-888C-2040F409A343}"/>
                </a:ext>
              </a:extLst>
            </p:cNvPr>
            <p:cNvSpPr txBox="1"/>
            <p:nvPr/>
          </p:nvSpPr>
          <p:spPr>
            <a:xfrm>
              <a:off x="1190844" y="1372531"/>
              <a:ext cx="9831473" cy="863186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2800" b="1" dirty="0" err="1"/>
                <a:t>Theorem</a:t>
              </a:r>
              <a:r>
                <a:rPr lang="it-IT" sz="2800" b="1" dirty="0"/>
                <a:t>: </a:t>
              </a:r>
              <a:r>
                <a:rPr lang="it-IT" sz="2800" dirty="0" err="1"/>
                <a:t>There</a:t>
              </a:r>
              <a:r>
                <a:rPr lang="it-IT" sz="2800" dirty="0"/>
                <a:t> </a:t>
              </a:r>
              <a:r>
                <a:rPr lang="it-IT" sz="2800" dirty="0" err="1"/>
                <a:t>exists</a:t>
              </a:r>
              <a:r>
                <a:rPr lang="it-IT" sz="2800" dirty="0"/>
                <a:t> a step potential for which the full shape and the </a:t>
              </a:r>
              <a:r>
                <a:rPr lang="it-IT" sz="2800" dirty="0" err="1"/>
                <a:t>partial</a:t>
              </a:r>
              <a:r>
                <a:rPr lang="it-IT" sz="2800" dirty="0"/>
                <a:t> </a:t>
              </a:r>
              <a:r>
                <a:rPr lang="it-IT" sz="2800" dirty="0" err="1"/>
                <a:t>shape</a:t>
              </a:r>
              <a:r>
                <a:rPr lang="it-IT" sz="2800" dirty="0"/>
                <a:t> share the </a:t>
              </a:r>
              <a:r>
                <a:rPr lang="it-IT" sz="2800" dirty="0">
                  <a:solidFill>
                    <a:srgbClr val="0000FF"/>
                  </a:solidFill>
                </a:rPr>
                <a:t>same spectrum</a:t>
              </a:r>
              <a:r>
                <a:rPr lang="it-IT" sz="2800" dirty="0"/>
                <a:t>:</a:t>
              </a:r>
              <a:endParaRPr lang="en-US" sz="2800" dirty="0"/>
            </a:p>
          </p:txBody>
        </p:sp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94DF950A-1545-4A1E-A003-290EB57352EE}"/>
                </a:ext>
              </a:extLst>
            </p:cNvPr>
            <p:cNvSpPr/>
            <p:nvPr/>
          </p:nvSpPr>
          <p:spPr>
            <a:xfrm>
              <a:off x="1066800" y="1328179"/>
              <a:ext cx="10058400" cy="1030439"/>
            </a:xfrm>
            <a:prstGeom prst="roundRect">
              <a:avLst>
                <a:gd name="adj" fmla="val 2618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CCB94511-6B88-45CC-9711-311034A2682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25793" y="5640942"/>
            <a:ext cx="253783" cy="3330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CC3324-8582-4ABC-A99F-4702EE46519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682764" y="3132567"/>
            <a:ext cx="1339839" cy="42423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24AEB3B-1965-45CE-BC14-4D259F4FD96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48" y="3557595"/>
            <a:ext cx="2353875" cy="20453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AA8B16C-9A4A-4086-9A12-73ABCDC97FAB}"/>
              </a:ext>
            </a:extLst>
          </p:cNvPr>
          <p:cNvSpPr/>
          <p:nvPr/>
        </p:nvSpPr>
        <p:spPr>
          <a:xfrm>
            <a:off x="11439416" y="3544895"/>
            <a:ext cx="370854" cy="204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4936ECF0-7390-45E6-86DA-D57AB8282E6F}"/>
              </a:ext>
            </a:extLst>
          </p:cNvPr>
          <p:cNvSpPr/>
          <p:nvPr/>
        </p:nvSpPr>
        <p:spPr>
          <a:xfrm rot="5400000">
            <a:off x="11380650" y="5492312"/>
            <a:ext cx="94043" cy="118841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8273FC0-5371-4049-99F5-C82EAE6E8294}"/>
              </a:ext>
            </a:extLst>
          </p:cNvPr>
          <p:cNvSpPr/>
          <p:nvPr/>
        </p:nvSpPr>
        <p:spPr>
          <a:xfrm>
            <a:off x="9239250" y="3544895"/>
            <a:ext cx="2052500" cy="11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olo isoscele 42">
            <a:extLst>
              <a:ext uri="{FF2B5EF4-FFF2-40B4-BE49-F238E27FC236}">
                <a16:creationId xmlns:a16="http://schemas.microsoft.com/office/drawing/2014/main" id="{391FC7AB-1BB9-4432-BD5C-5B6F8AF644DE}"/>
              </a:ext>
            </a:extLst>
          </p:cNvPr>
          <p:cNvSpPr/>
          <p:nvPr/>
        </p:nvSpPr>
        <p:spPr>
          <a:xfrm>
            <a:off x="9198683" y="3543302"/>
            <a:ext cx="94043" cy="118841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9427</TotalTime>
  <Words>1049</Words>
  <Application>Microsoft Office PowerPoint</Application>
  <PresentationFormat>Widescreen</PresentationFormat>
  <Paragraphs>178</Paragraphs>
  <Slides>32</Slides>
  <Notes>23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di Office</vt:lpstr>
      <vt:lpstr>Correspondence-Free Region Localization for Partial Shape Similarity via Hamiltonian Spectrum Alignment</vt:lpstr>
      <vt:lpstr>Goal: Partial Shape Similarity</vt:lpstr>
      <vt:lpstr>Background: Laplace-Beltrami operator</vt:lpstr>
      <vt:lpstr>Background: Laplace-Beltrami operator</vt:lpstr>
      <vt:lpstr>Background: Laplace-Beltrami operator</vt:lpstr>
      <vt:lpstr>Background: Hamiltonian operator</vt:lpstr>
      <vt:lpstr>Background: Hamiltonian operator</vt:lpstr>
      <vt:lpstr>Background: Hamiltonian operator</vt:lpstr>
      <vt:lpstr>Our approach: main idea</vt:lpstr>
      <vt:lpstr>Optimization problem</vt:lpstr>
      <vt:lpstr>Optimization problem</vt:lpstr>
      <vt:lpstr>Optimization problem</vt:lpstr>
      <vt:lpstr>Optimization problem</vt:lpstr>
      <vt:lpstr>Optimization problem</vt:lpstr>
      <vt:lpstr>Optimization problem</vt:lpstr>
      <vt:lpstr>Presentazione standard di PowerPoint</vt:lpstr>
      <vt:lpstr>Examples</vt:lpstr>
      <vt:lpstr>Pros</vt:lpstr>
      <vt:lpstr>State of the art: Partial Functional Maps (PFM)</vt:lpstr>
      <vt:lpstr>Qualitative comparisons</vt:lpstr>
      <vt:lpstr>Extensive evaluation</vt:lpstr>
      <vt:lpstr>Advantages: Robustness to sampling</vt:lpstr>
      <vt:lpstr>Advantages: Disconnected parts simultaneously</vt:lpstr>
      <vt:lpstr>Advantages: Disconnected parts simultaneously</vt:lpstr>
      <vt:lpstr>Advantages: Disconnected parts simultaneously</vt:lpstr>
      <vt:lpstr>Advantages: Disconnected parts simultaneously</vt:lpstr>
      <vt:lpstr>Advantages: Disconnected parts simultaneously</vt:lpstr>
      <vt:lpstr>Hearing the shape of the drum</vt:lpstr>
      <vt:lpstr>Hearing the shape of the drum</vt:lpstr>
      <vt:lpstr>Comparison with Isospectralization</vt:lpstr>
      <vt:lpstr>Conclusions and future directions</vt:lpstr>
      <vt:lpstr>Conclusions and future directions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Correspondence-Free Region Localization for Partial Shape Similarity via Hamiltonian Spectrum Alignment</dc:title>
  <dc:creator>Arianna</dc:creator>
  <cp:lastModifiedBy>Arianna</cp:lastModifiedBy>
  <cp:revision>149</cp:revision>
  <dcterms:created xsi:type="dcterms:W3CDTF">2019-09-09T08:27:25Z</dcterms:created>
  <dcterms:modified xsi:type="dcterms:W3CDTF">2019-09-22T14:32:29Z</dcterms:modified>
</cp:coreProperties>
</file>